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DBS5cv6+rKUGE1q/EUEiTJXAl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395"/>
  </p:normalViewPr>
  <p:slideViewPr>
    <p:cSldViewPr snapToGrid="0" snapToObjects="1">
      <p:cViewPr varScale="1">
        <p:scale>
          <a:sx n="110" d="100"/>
          <a:sy n="110" d="100"/>
        </p:scale>
        <p:origin x="2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photos-vectors/business%22%3eBusi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20.ou.edu/servicesgu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k20.ou.edu/servicesgums" TargetMode="External"/><Relationship Id="rId4" Type="http://schemas.openxmlformats.org/officeDocument/2006/relationships/hyperlink" Target="http://k20.ou.edu/servicesok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sz="1100" b="0" i="0" u="none" strike="noStrike" cap="none">
                <a:solidFill>
                  <a:schemeClr val="dk1"/>
                </a:solidFill>
                <a:highlight>
                  <a:srgbClr val="FFFF00"/>
                </a:highlight>
                <a:latin typeface="Arial"/>
                <a:ea typeface="Arial"/>
                <a:cs typeface="Arial"/>
                <a:sym typeface="Arial"/>
              </a:rPr>
              <a:t>Image from &lt;a href="</a:t>
            </a:r>
            <a:r>
              <a:rPr lang="en-US" sz="1100" b="0" i="0" u="sng" strike="noStrike" cap="none">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https://www.freepik.com/free-photos-vectors/business"&gt;Business</a:t>
            </a:r>
            <a:r>
              <a:rPr lang="en-US" sz="1100" b="0" i="0" u="none" strike="noStrike" cap="none">
                <a:solidFill>
                  <a:schemeClr val="dk1"/>
                </a:solidFill>
                <a:highlight>
                  <a:srgbClr val="FFFF00"/>
                </a:highlight>
                <a:latin typeface="Arial"/>
                <a:ea typeface="Arial"/>
                <a:cs typeface="Arial"/>
                <a:sym typeface="Arial"/>
              </a:rPr>
              <a:t> vector created by studiogstock - www.freepik.com&lt;/a&gt;</a:t>
            </a:r>
            <a:br>
              <a:rPr lang="en-US" sz="1100" b="0" i="0" u="none" strike="noStrike" cap="none">
                <a:solidFill>
                  <a:schemeClr val="dk1"/>
                </a:solidFill>
                <a:highlight>
                  <a:srgbClr val="FFFF00"/>
                </a:highlight>
                <a:latin typeface="Arial"/>
                <a:ea typeface="Arial"/>
                <a:cs typeface="Arial"/>
                <a:sym typeface="Arial"/>
              </a:rPr>
            </a:br>
            <a:r>
              <a:rPr lang="en-US" sz="1100">
                <a:solidFill>
                  <a:srgbClr val="FF0000"/>
                </a:solidFill>
                <a:highlight>
                  <a:srgbClr val="FFFF00"/>
                </a:highlight>
              </a:rPr>
              <a:t>(</a:t>
            </a:r>
            <a:r>
              <a:rPr lang="en-US" sz="1100">
                <a:solidFill>
                  <a:srgbClr val="FF0000"/>
                </a:solidFill>
              </a:rPr>
              <a:t>I am happy if you create a different image</a:t>
            </a:r>
            <a:r>
              <a:rPr lang="en-US" sz="1100">
                <a:solidFill>
                  <a:srgbClr val="FF0000"/>
                </a:solidFill>
                <a:highlight>
                  <a:srgbClr val="FFFF00"/>
                </a:highlight>
              </a:rPr>
              <a:t>, like this one… using our gears maybe? Shows partnership/teamwork ☺ the gears could also be labeled similar to our larger gears… PD, Fam Eng, Mentoring, CV, etc.)</a:t>
            </a:r>
            <a:endParaRPr sz="1100">
              <a:solidFill>
                <a:srgbClr val="FF0000"/>
              </a:solidFill>
              <a:highlight>
                <a:srgbClr val="FFFF00"/>
              </a:highlight>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b="1"/>
              <a:t>***This slide </a:t>
            </a:r>
            <a:r>
              <a:rPr lang="en-US" b="1">
                <a:solidFill>
                  <a:srgbClr val="FF0000"/>
                </a:solidFill>
              </a:rPr>
              <a:t>MUST be edited </a:t>
            </a:r>
            <a:r>
              <a:rPr lang="en-US" b="1"/>
              <a:t>with the correct TREK web address.*** </a:t>
            </a:r>
            <a:endParaRPr/>
          </a:p>
          <a:p>
            <a:pPr marL="457200" marR="0" lvl="0" indent="-228600" algn="l" rtl="0">
              <a:lnSpc>
                <a:spcPct val="100000"/>
              </a:lnSpc>
              <a:spcBef>
                <a:spcPts val="0"/>
              </a:spcBef>
              <a:spcAft>
                <a:spcPts val="0"/>
              </a:spcAft>
              <a:buSzPts val="1400"/>
              <a:buNone/>
            </a:pPr>
            <a:r>
              <a:rPr lang="en-US" b="1"/>
              <a:t>Click on the link in the orange box to edit the numbers at the end and the QR code. </a:t>
            </a:r>
            <a:endParaRPr/>
          </a:p>
        </p:txBody>
      </p:sp>
      <p:sp>
        <p:nvSpPr>
          <p:cNvPr id="138" name="Google Shape;13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aca4534c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caca4534ce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Quick intro that GU has been serving the current 7</a:t>
            </a:r>
            <a:r>
              <a:rPr lang="en-US" baseline="30000"/>
              <a:t>th</a:t>
            </a:r>
            <a:r>
              <a:rPr lang="en-US"/>
              <a:t> and 8</a:t>
            </a:r>
            <a:r>
              <a:rPr lang="en-US" baseline="30000"/>
              <a:t>th</a:t>
            </a:r>
            <a:r>
              <a:rPr lang="en-US"/>
              <a:t> graders for the last two years and we are going to explore what GU is and how you (the staff) can support the partnership between K20 and site.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Engage:</a:t>
            </a:r>
            <a:br>
              <a:rPr lang="en-US"/>
            </a:br>
            <a:br>
              <a:rPr lang="en-US"/>
            </a:br>
            <a:r>
              <a:rPr lang="en-US"/>
              <a:t>Using mentimeter, padlet, or another digital platform, allow participants to individually respond to this prompt. The responses generated from this prompt will be revisited again after participants explore the types of GU service opportunities. </a:t>
            </a:r>
            <a:endParaRPr/>
          </a:p>
          <a:p>
            <a:pPr marL="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Participants will respond. Show their responses and then move to the next slide and have them answer the next question. </a:t>
            </a:r>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Expect answers that are very similar to GU programs such as campus visit, career expo, mentoring, academic rigor, funding, time, etc. </a:t>
            </a:r>
            <a:endParaRPr b="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Engage:</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We believe they will respond with answers such as time, money, people, parents, campus scheduled, connections and access to these professionals, etc.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Participants will… identify the goals, benefits, and expectations of their school's participation in the GU grant. They will also recognize that this is a partnership between us and their school.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Explore</a:t>
            </a:r>
            <a:endParaRPr/>
          </a:p>
          <a:p>
            <a:pPr marL="0" lvl="0" indent="0" algn="l" rtl="0">
              <a:lnSpc>
                <a:spcPct val="100000"/>
              </a:lnSpc>
              <a:spcBef>
                <a:spcPts val="0"/>
              </a:spcBef>
              <a:spcAft>
                <a:spcPts val="0"/>
              </a:spcAft>
              <a:buSzPts val="1400"/>
              <a:buNone/>
            </a:pPr>
            <a:r>
              <a:rPr lang="en-US"/>
              <a:t>Participants scroll through the provided infogram to learn more about K20 and our past success/impact with other GEAR UP grants. The last portion of this infogram contains the introduction of the three grants. If time allows you could let them read all three, but otherwise steer them to their specific grant. As they scroll through, ask them to look for things they notice and wonder - this is only to scaffold and actively process the information they are briefly searching.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Use the next slide to bring them back together… Ask one to three people to share out what they noticed. If you have time for wonders, you may ask them to share it after they share out the notices.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a:t>Ask three or less to share out what they noticed and possibly provide time for them to ask questions (wonders). Do not get stuck on this infographic or slides 6 and 7. They are strictly for basic foundational information about our credibility and past success (buy-in).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Paste in the short URL for the specific grant this school belongs to:</a:t>
            </a:r>
          </a:p>
          <a:p>
            <a:pPr rtl="0" fontAlgn="base">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3"/>
              </a:rPr>
              <a:t>http://k20.ou.edu/servicesguf</a:t>
            </a:r>
            <a:endParaRPr lang="en-US" sz="11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4"/>
              </a:rPr>
              <a:t>http://k20.ou.edu/servicesokc</a:t>
            </a:r>
            <a:endParaRPr lang="en-US" sz="11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5"/>
              </a:rPr>
              <a:t>http://k20.ou.edu/servicesgums</a:t>
            </a:r>
            <a:endParaRPr lang="en-US" sz="1100" b="0" i="0" u="none" strike="noStrike" cap="none" dirty="0">
              <a:solidFill>
                <a:schemeClr val="dk1"/>
              </a:solidFill>
              <a:effectLst/>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dirty="0"/>
              <a:t>Spend the meat of your time here. Allow participants to explore this infographic to learn more about the services and opportunities GU offers to the families, students, and school. This connects and brings home the importance of our “partnership” with their site and staff. We cannot do all of this without their commitment to systemic growth/change, continual learning, and support.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Bring the whole group back together and ask</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24"/>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4" name="Google Shape;4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7" name="Google Shape;47;p25"/>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8" name="Google Shape;48;p25"/>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9" name="Google Shape;49;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4" name="Google Shape;5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8" name="Google Shape;5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2" name="Google Shape;62;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0" name="Google Shape;20;p18"/>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2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6"/>
        <p:cNvGrpSpPr/>
        <p:nvPr/>
      </p:nvGrpSpPr>
      <p:grpSpPr>
        <a:xfrm>
          <a:off x="0" y="0"/>
          <a:ext cx="0" cy="0"/>
          <a:chOff x="0" y="0"/>
          <a:chExt cx="0" cy="0"/>
        </a:xfrm>
      </p:grpSpPr>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8"/>
        <p:cNvGrpSpPr/>
        <p:nvPr/>
      </p:nvGrpSpPr>
      <p:grpSpPr>
        <a:xfrm>
          <a:off x="0" y="0"/>
          <a:ext cx="0" cy="0"/>
          <a:chOff x="0" y="0"/>
          <a:chExt cx="0" cy="0"/>
        </a:xfrm>
      </p:grpSpPr>
      <p:pic>
        <p:nvPicPr>
          <p:cNvPr id="39" name="Google Shape;3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k20.ou.edu/guoverview20-2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457200" y="722444"/>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It takes a village, and </a:t>
            </a:r>
            <a:br>
              <a:rPr lang="en-US"/>
            </a:br>
            <a:r>
              <a:rPr lang="en-US"/>
              <a:t>we need your help!</a:t>
            </a:r>
            <a:endParaRPr/>
          </a:p>
        </p:txBody>
      </p:sp>
      <p:sp>
        <p:nvSpPr>
          <p:cNvPr id="127" name="Google Shape;127;p10"/>
          <p:cNvSpPr txBox="1">
            <a:spLocks noGrp="1"/>
          </p:cNvSpPr>
          <p:nvPr>
            <p:ph type="body" idx="1"/>
          </p:nvPr>
        </p:nvSpPr>
        <p:spPr>
          <a:xfrm>
            <a:off x="457200" y="1579694"/>
            <a:ext cx="5654842"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Consider what you are already </a:t>
            </a:r>
            <a:br>
              <a:rPr lang="en-US"/>
            </a:br>
            <a:r>
              <a:rPr lang="en-US"/>
              <a:t>doing in your classroom and beyond …</a:t>
            </a:r>
            <a:br>
              <a:rPr lang="en-US"/>
            </a:br>
            <a:endParaRPr/>
          </a:p>
          <a:p>
            <a:pPr marL="63500" lvl="0" indent="0" algn="l" rtl="0">
              <a:lnSpc>
                <a:spcPct val="100000"/>
              </a:lnSpc>
              <a:spcBef>
                <a:spcPts val="520"/>
              </a:spcBef>
              <a:spcAft>
                <a:spcPts val="0"/>
              </a:spcAft>
              <a:buSzPts val="2600"/>
              <a:buNone/>
            </a:pPr>
            <a:r>
              <a:rPr lang="en-US"/>
              <a:t>What are the expectations of the grant? </a:t>
            </a:r>
            <a:endParaRPr/>
          </a:p>
          <a:p>
            <a:pPr marL="63500" lvl="0" indent="0" algn="l" rtl="0">
              <a:lnSpc>
                <a:spcPct val="100000"/>
              </a:lnSpc>
              <a:spcBef>
                <a:spcPts val="520"/>
              </a:spcBef>
              <a:spcAft>
                <a:spcPts val="0"/>
              </a:spcAft>
              <a:buSzPts val="2600"/>
              <a:buNone/>
            </a:pPr>
            <a:r>
              <a:rPr lang="en-US"/>
              <a:t>How will you support this partnership? </a:t>
            </a:r>
            <a:endParaRPr/>
          </a:p>
        </p:txBody>
      </p:sp>
      <p:pic>
        <p:nvPicPr>
          <p:cNvPr id="128" name="Google Shape;128;p10"/>
          <p:cNvPicPr preferRelativeResize="0"/>
          <p:nvPr/>
        </p:nvPicPr>
        <p:blipFill rotWithShape="1">
          <a:blip r:embed="rId3">
            <a:alphaModFix/>
          </a:blip>
          <a:srcRect/>
          <a:stretch/>
        </p:blipFill>
        <p:spPr>
          <a:xfrm>
            <a:off x="5698958" y="66576"/>
            <a:ext cx="3368840" cy="3368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The impact of GEAR UP for MY SUCCESS</a:t>
            </a:r>
            <a:endParaRPr/>
          </a:p>
        </p:txBody>
      </p:sp>
      <p:sp>
        <p:nvSpPr>
          <p:cNvPr id="134" name="Google Shape;134;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So far (2018 to now) …</a:t>
            </a:r>
            <a:endParaRPr/>
          </a:p>
          <a:p>
            <a:pPr marL="457200" lvl="0" indent="-393700" algn="l" rtl="0">
              <a:lnSpc>
                <a:spcPct val="100000"/>
              </a:lnSpc>
              <a:spcBef>
                <a:spcPts val="520"/>
              </a:spcBef>
              <a:spcAft>
                <a:spcPts val="0"/>
              </a:spcAft>
              <a:buClr>
                <a:schemeClr val="accent4"/>
              </a:buClr>
              <a:buSzPts val="2600"/>
              <a:buFont typeface="Arial"/>
              <a:buChar char="•"/>
            </a:pPr>
            <a:r>
              <a:rPr lang="en-US"/>
              <a:t>#### of 7</a:t>
            </a:r>
            <a:r>
              <a:rPr lang="en-US" baseline="30000"/>
              <a:t>th</a:t>
            </a:r>
            <a:r>
              <a:rPr lang="en-US"/>
              <a:t> graders attended ______ campus</a:t>
            </a:r>
            <a:endParaRPr/>
          </a:p>
          <a:p>
            <a:pPr marL="457200" lvl="0" indent="-393700" algn="l" rtl="0">
              <a:lnSpc>
                <a:spcPct val="100000"/>
              </a:lnSpc>
              <a:spcBef>
                <a:spcPts val="520"/>
              </a:spcBef>
              <a:spcAft>
                <a:spcPts val="0"/>
              </a:spcAft>
              <a:buClr>
                <a:schemeClr val="accent4"/>
              </a:buClr>
              <a:buSzPts val="2600"/>
              <a:buFont typeface="Arial"/>
              <a:buChar char="•"/>
            </a:pPr>
            <a:r>
              <a:rPr lang="en-US"/>
              <a:t>### of 8</a:t>
            </a:r>
            <a:r>
              <a:rPr lang="en-US" baseline="30000"/>
              <a:t>th</a:t>
            </a:r>
            <a:r>
              <a:rPr lang="en-US"/>
              <a:t> graders attended ______ campus</a:t>
            </a:r>
            <a:endParaRPr/>
          </a:p>
          <a:p>
            <a:pPr marL="457200" lvl="0" indent="-393700" algn="l" rtl="0">
              <a:lnSpc>
                <a:spcPct val="100000"/>
              </a:lnSpc>
              <a:spcBef>
                <a:spcPts val="520"/>
              </a:spcBef>
              <a:spcAft>
                <a:spcPts val="0"/>
              </a:spcAft>
              <a:buClr>
                <a:schemeClr val="accent4"/>
              </a:buClr>
              <a:buSzPts val="2600"/>
              <a:buFont typeface="Arial"/>
              <a:buChar char="•"/>
            </a:pPr>
            <a:r>
              <a:rPr lang="en-US"/>
              <a:t>### PD service hours provided to middle school staff</a:t>
            </a:r>
            <a:endParaRPr/>
          </a:p>
          <a:p>
            <a:pPr marL="457200" lvl="0" indent="-393700" algn="l" rtl="0">
              <a:lnSpc>
                <a:spcPct val="100000"/>
              </a:lnSpc>
              <a:spcBef>
                <a:spcPts val="520"/>
              </a:spcBef>
              <a:spcAft>
                <a:spcPts val="0"/>
              </a:spcAft>
              <a:buClr>
                <a:schemeClr val="accent4"/>
              </a:buClr>
              <a:buSzPts val="2600"/>
              <a:buFont typeface="Arial"/>
              <a:buChar char="•"/>
            </a:pPr>
            <a:r>
              <a:rPr lang="en-US"/>
              <a:t>### service hours provided to families</a:t>
            </a:r>
            <a:endParaRPr/>
          </a:p>
          <a:p>
            <a:pPr marL="457200" lvl="0" indent="-393700" algn="l" rtl="0">
              <a:lnSpc>
                <a:spcPct val="100000"/>
              </a:lnSpc>
              <a:spcBef>
                <a:spcPts val="520"/>
              </a:spcBef>
              <a:spcAft>
                <a:spcPts val="0"/>
              </a:spcAft>
              <a:buClr>
                <a:schemeClr val="accent4"/>
              </a:buClr>
              <a:buSzPts val="2600"/>
              <a:buFont typeface="Arial"/>
              <a:buChar char="•"/>
            </a:pPr>
            <a:r>
              <a:rPr lang="en-US"/>
              <a:t>### of hours of mentoring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pic>
        <p:nvPicPr>
          <p:cNvPr id="140" name="Google Shape;140;p12" descr="A screenshot of a cell phone&#10;&#10;Description generated with very high confidence"/>
          <p:cNvPicPr preferRelativeResize="0"/>
          <p:nvPr/>
        </p:nvPicPr>
        <p:blipFill rotWithShape="1">
          <a:blip r:embed="rId3">
            <a:alphaModFix/>
          </a:blip>
          <a:srcRect/>
          <a:stretch/>
        </p:blipFill>
        <p:spPr>
          <a:xfrm>
            <a:off x="0" y="1"/>
            <a:ext cx="9144000" cy="5130740"/>
          </a:xfrm>
          <a:prstGeom prst="rect">
            <a:avLst/>
          </a:prstGeom>
          <a:noFill/>
          <a:ln>
            <a:noFill/>
          </a:ln>
        </p:spPr>
      </p:pic>
      <p:sp>
        <p:nvSpPr>
          <p:cNvPr id="141" name="Google Shape;141;p12"/>
          <p:cNvSpPr/>
          <p:nvPr/>
        </p:nvSpPr>
        <p:spPr>
          <a:xfrm>
            <a:off x="0" y="1323217"/>
            <a:ext cx="457200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trek.k20center.ou.edu/oe/#####</a:t>
            </a:r>
            <a:endParaRPr/>
          </a:p>
        </p:txBody>
      </p:sp>
      <p:sp>
        <p:nvSpPr>
          <p:cNvPr id="142" name="Google Shape;142;p12"/>
          <p:cNvSpPr txBox="1"/>
          <p:nvPr/>
        </p:nvSpPr>
        <p:spPr>
          <a:xfrm>
            <a:off x="5003515" y="1159558"/>
            <a:ext cx="396376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4EBC7"/>
                </a:solidFill>
                <a:latin typeface="Calibri"/>
                <a:ea typeface="Calibri"/>
                <a:cs typeface="Calibri"/>
                <a:sym typeface="Calibri"/>
              </a:rPr>
              <a:t>               </a:t>
            </a:r>
            <a:r>
              <a:rPr lang="en-US" sz="1800" b="1" i="0" u="none" strike="noStrike" cap="none">
                <a:solidFill>
                  <a:srgbClr val="9A8D8D"/>
                </a:solidFill>
                <a:latin typeface="Calibri"/>
                <a:ea typeface="Calibri"/>
                <a:cs typeface="Calibri"/>
                <a:sym typeface="Calibri"/>
              </a:rPr>
              <a:t>School email</a:t>
            </a:r>
            <a:endParaRPr/>
          </a:p>
          <a:p>
            <a:pPr marL="0" marR="0" lvl="0" indent="0" algn="ctr" rtl="0">
              <a:lnSpc>
                <a:spcPct val="100000"/>
              </a:lnSpc>
              <a:spcBef>
                <a:spcPts val="0"/>
              </a:spcBef>
              <a:spcAft>
                <a:spcPts val="0"/>
              </a:spcAft>
              <a:buNone/>
            </a:pPr>
            <a:r>
              <a:rPr lang="en-US" sz="1800" b="1" i="0" u="none" strike="noStrike" cap="none">
                <a:solidFill>
                  <a:srgbClr val="E0EAF4"/>
                </a:solidFill>
                <a:latin typeface="Calibri"/>
                <a:ea typeface="Calibri"/>
                <a:cs typeface="Calibri"/>
                <a:sym typeface="Calibri"/>
              </a:rPr>
              <a:t>   </a:t>
            </a:r>
            <a:br>
              <a:rPr lang="en-US" sz="1800" b="1" i="0" u="none" strike="noStrike" cap="none">
                <a:solidFill>
                  <a:srgbClr val="E0EAF4"/>
                </a:solidFill>
                <a:latin typeface="Calibri"/>
                <a:ea typeface="Calibri"/>
                <a:cs typeface="Calibri"/>
                <a:sym typeface="Calibri"/>
              </a:rPr>
            </a:br>
            <a:r>
              <a:rPr lang="en-US" sz="1800" b="1" i="0" u="none" strike="noStrike" cap="none">
                <a:solidFill>
                  <a:srgbClr val="E0EAF4"/>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(No Participant ID is required.)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1343" scaled="0"/>
        </a:gradFill>
        <a:effectLst/>
      </p:bgPr>
    </p:bg>
    <p:spTree>
      <p:nvGrpSpPr>
        <p:cNvPr id="1" name="Shape 70"/>
        <p:cNvGrpSpPr/>
        <p:nvPr/>
      </p:nvGrpSpPr>
      <p:grpSpPr>
        <a:xfrm>
          <a:off x="0" y="0"/>
          <a:ext cx="0" cy="0"/>
          <a:chOff x="0" y="0"/>
          <a:chExt cx="0" cy="0"/>
        </a:xfrm>
      </p:grpSpPr>
      <p:sp>
        <p:nvSpPr>
          <p:cNvPr id="71" name="Google Shape;71;gcaca4534ce_1_1"/>
          <p:cNvSpPr txBox="1">
            <a:spLocks noGrp="1"/>
          </p:cNvSpPr>
          <p:nvPr>
            <p:ph type="ctrTitle"/>
          </p:nvPr>
        </p:nvSpPr>
        <p:spPr>
          <a:xfrm>
            <a:off x="374225" y="-13145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b="1">
                <a:solidFill>
                  <a:schemeClr val="accent4"/>
                </a:solidFill>
              </a:rPr>
              <a:t>GEAR UP for MY SUCCESS</a:t>
            </a:r>
            <a:endParaRPr b="1">
              <a:solidFill>
                <a:schemeClr val="accent4"/>
              </a:solidFill>
            </a:endParaRPr>
          </a:p>
        </p:txBody>
      </p:sp>
      <p:sp>
        <p:nvSpPr>
          <p:cNvPr id="72" name="Google Shape;72;gcaca4534ce_1_1"/>
          <p:cNvSpPr txBox="1">
            <a:spLocks noGrp="1"/>
          </p:cNvSpPr>
          <p:nvPr>
            <p:ph type="subTitle" idx="1"/>
          </p:nvPr>
        </p:nvSpPr>
        <p:spPr>
          <a:xfrm>
            <a:off x="372725" y="1053577"/>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a:solidFill>
                  <a:srgbClr val="434343"/>
                </a:solidFill>
              </a:rPr>
              <a:t>The High School Years 2020—2025</a:t>
            </a:r>
            <a:endParaRPr>
              <a:solidFill>
                <a:srgbClr val="434343"/>
              </a:solidFill>
            </a:endParaRPr>
          </a:p>
        </p:txBody>
      </p:sp>
      <p:pic>
        <p:nvPicPr>
          <p:cNvPr id="73" name="Google Shape;73;gcaca4534ce_1_1"/>
          <p:cNvPicPr preferRelativeResize="0"/>
          <p:nvPr/>
        </p:nvPicPr>
        <p:blipFill rotWithShape="1">
          <a:blip r:embed="rId3">
            <a:alphaModFix/>
          </a:blip>
          <a:srcRect/>
          <a:stretch/>
        </p:blipFill>
        <p:spPr>
          <a:xfrm>
            <a:off x="296850" y="1707350"/>
            <a:ext cx="8550300" cy="343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Preparing for PSE and Careers</a:t>
            </a:r>
            <a:endParaRPr/>
          </a:p>
        </p:txBody>
      </p:sp>
      <p:sp>
        <p:nvSpPr>
          <p:cNvPr id="79" name="Google Shape;79;p3"/>
          <p:cNvSpPr txBox="1">
            <a:spLocks noGrp="1"/>
          </p:cNvSpPr>
          <p:nvPr>
            <p:ph type="body" idx="1"/>
          </p:nvPr>
        </p:nvSpPr>
        <p:spPr>
          <a:xfrm>
            <a:off x="457200" y="1451600"/>
            <a:ext cx="5755800" cy="332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What activities and experiences should high schools provide, so students are prepared for postsecondary education (PSE) and careers?</a:t>
            </a:r>
            <a:br>
              <a:rPr lang="en-US"/>
            </a:br>
            <a:br>
              <a:rPr lang="en-US"/>
            </a:br>
            <a:r>
              <a:rPr lang="en-US"/>
              <a:t>[INSERT MENTI.COM CODE]</a:t>
            </a:r>
            <a:endParaRPr/>
          </a:p>
        </p:txBody>
      </p:sp>
      <p:pic>
        <p:nvPicPr>
          <p:cNvPr id="80" name="Google Shape;80;p3"/>
          <p:cNvPicPr preferRelativeResize="0"/>
          <p:nvPr/>
        </p:nvPicPr>
        <p:blipFill rotWithShape="1">
          <a:blip r:embed="rId3">
            <a:alphaModFix/>
          </a:blip>
          <a:srcRect/>
          <a:stretch/>
        </p:blipFill>
        <p:spPr>
          <a:xfrm>
            <a:off x="6213022" y="1334861"/>
            <a:ext cx="2473778" cy="24737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would you need …</a:t>
            </a:r>
            <a:endParaRPr/>
          </a:p>
        </p:txBody>
      </p:sp>
      <p:sp>
        <p:nvSpPr>
          <p:cNvPr id="86" name="Google Shape;86;p4"/>
          <p:cNvSpPr txBox="1">
            <a:spLocks noGrp="1"/>
          </p:cNvSpPr>
          <p:nvPr>
            <p:ph type="body" idx="1"/>
          </p:nvPr>
        </p:nvSpPr>
        <p:spPr>
          <a:xfrm>
            <a:off x="457200" y="1451610"/>
            <a:ext cx="5755822"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What would you need in order to create these activities and experiences for students?</a:t>
            </a:r>
            <a:endParaRPr/>
          </a:p>
        </p:txBody>
      </p:sp>
      <p:pic>
        <p:nvPicPr>
          <p:cNvPr id="87" name="Google Shape;87;p4"/>
          <p:cNvPicPr preferRelativeResize="0"/>
          <p:nvPr/>
        </p:nvPicPr>
        <p:blipFill rotWithShape="1">
          <a:blip r:embed="rId3">
            <a:alphaModFix/>
          </a:blip>
          <a:srcRect/>
          <a:stretch/>
        </p:blipFill>
        <p:spPr>
          <a:xfrm>
            <a:off x="6213022" y="1334861"/>
            <a:ext cx="2473778" cy="24737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Overview Goals </a:t>
            </a:r>
            <a:endParaRPr/>
          </a:p>
        </p:txBody>
      </p:sp>
      <p:sp>
        <p:nvSpPr>
          <p:cNvPr id="93" name="Google Shape;93;p5"/>
          <p:cNvSpPr txBox="1">
            <a:spLocks noGrp="1"/>
          </p:cNvSpPr>
          <p:nvPr>
            <p:ph type="body" idx="1"/>
          </p:nvPr>
        </p:nvSpPr>
        <p:spPr>
          <a:xfrm>
            <a:off x="457200" y="1451610"/>
            <a:ext cx="7425891"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Identify the goals, benefits, and expectations of GEAR UP</a:t>
            </a:r>
            <a:endParaRPr/>
          </a:p>
          <a:p>
            <a:pPr marL="457200" lvl="0" indent="-393700" algn="l" rtl="0">
              <a:lnSpc>
                <a:spcPct val="100000"/>
              </a:lnSpc>
              <a:spcBef>
                <a:spcPts val="520"/>
              </a:spcBef>
              <a:spcAft>
                <a:spcPts val="0"/>
              </a:spcAft>
              <a:buClr>
                <a:schemeClr val="accent4"/>
              </a:buClr>
              <a:buSzPts val="2600"/>
              <a:buFont typeface="Arial"/>
              <a:buChar char="•"/>
            </a:pPr>
            <a:r>
              <a:rPr lang="en-US"/>
              <a:t>Recognize the collaborative partnership between the K20 Center’s GEAR UP grant and your school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210061" y="528066"/>
            <a:ext cx="6309360" cy="85725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What are the goals and benefits of the K20 Center and GEAR UP?</a:t>
            </a:r>
            <a:endParaRPr/>
          </a:p>
        </p:txBody>
      </p:sp>
      <p:sp>
        <p:nvSpPr>
          <p:cNvPr id="99" name="Google Shape;99;p6"/>
          <p:cNvSpPr txBox="1">
            <a:spLocks noGrp="1"/>
          </p:cNvSpPr>
          <p:nvPr>
            <p:ph type="body" idx="1"/>
          </p:nvPr>
        </p:nvSpPr>
        <p:spPr>
          <a:xfrm>
            <a:off x="247132" y="1451610"/>
            <a:ext cx="6013515" cy="3291840"/>
          </a:xfrm>
          <a:prstGeom prst="rect">
            <a:avLst/>
          </a:prstGeom>
          <a:noFill/>
          <a:ln>
            <a:noFill/>
          </a:ln>
        </p:spPr>
        <p:txBody>
          <a:bodyPr spcFirstLastPara="1" wrap="square" lIns="91400" tIns="91400" rIns="91400" bIns="91400" anchor="t" anchorCtr="0">
            <a:noAutofit/>
          </a:bodyPr>
          <a:lstStyle/>
          <a:p>
            <a:pPr marL="57150" lvl="0" indent="0" algn="l" rtl="0">
              <a:lnSpc>
                <a:spcPct val="100000"/>
              </a:lnSpc>
              <a:spcBef>
                <a:spcPts val="520"/>
              </a:spcBef>
              <a:spcAft>
                <a:spcPts val="0"/>
              </a:spcAft>
              <a:buSzPts val="2600"/>
              <a:buNone/>
            </a:pPr>
            <a:r>
              <a:rPr lang="en-US"/>
              <a:t>Explore the </a:t>
            </a:r>
            <a:r>
              <a:rPr lang="en-US" i="1"/>
              <a:t>infogram</a:t>
            </a:r>
            <a:r>
              <a:rPr lang="en-US"/>
              <a:t> to learn more. </a:t>
            </a:r>
            <a:endParaRPr/>
          </a:p>
          <a:p>
            <a:pPr marL="57150" lvl="0" indent="0" algn="l" rtl="0">
              <a:lnSpc>
                <a:spcPct val="100000"/>
              </a:lnSpc>
              <a:spcBef>
                <a:spcPts val="520"/>
              </a:spcBef>
              <a:spcAft>
                <a:spcPts val="0"/>
              </a:spcAft>
              <a:buSzPts val="2600"/>
              <a:buNone/>
            </a:pPr>
            <a:r>
              <a:rPr lang="en-US"/>
              <a:t>Record things that you notice or wonder about the goals and benefits of K20’s GEAR UP grant. </a:t>
            </a:r>
            <a:br>
              <a:rPr lang="en-US"/>
            </a:br>
            <a:endParaRPr/>
          </a:p>
          <a:p>
            <a:pPr marL="57150" lvl="0" indent="0" algn="l" rtl="0">
              <a:lnSpc>
                <a:spcPct val="100000"/>
              </a:lnSpc>
              <a:spcBef>
                <a:spcPts val="520"/>
              </a:spcBef>
              <a:spcAft>
                <a:spcPts val="0"/>
              </a:spcAft>
              <a:buSzPts val="2600"/>
              <a:buNone/>
            </a:pPr>
            <a:r>
              <a:rPr lang="en-US" u="sng">
                <a:solidFill>
                  <a:schemeClr val="hlink"/>
                </a:solidFill>
                <a:hlinkClick r:id="rId3"/>
              </a:rPr>
              <a:t>http://k20.ou.edu/guoverview20-21</a:t>
            </a:r>
            <a:endParaRPr u="sng"/>
          </a:p>
        </p:txBody>
      </p:sp>
      <p:pic>
        <p:nvPicPr>
          <p:cNvPr id="100" name="Google Shape;100;p6" descr="A black sign with white text&#10;&#10;Description automatically generated"/>
          <p:cNvPicPr preferRelativeResize="0"/>
          <p:nvPr/>
        </p:nvPicPr>
        <p:blipFill rotWithShape="1">
          <a:blip r:embed="rId4">
            <a:alphaModFix/>
          </a:blip>
          <a:srcRect/>
          <a:stretch/>
        </p:blipFill>
        <p:spPr>
          <a:xfrm>
            <a:off x="6260647" y="793964"/>
            <a:ext cx="2683565" cy="32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did you notice?</a:t>
            </a:r>
            <a:endParaRPr/>
          </a:p>
        </p:txBody>
      </p:sp>
      <p:sp>
        <p:nvSpPr>
          <p:cNvPr id="106" name="Google Shape;10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Goals?</a:t>
            </a:r>
            <a:endParaRPr/>
          </a:p>
          <a:p>
            <a:pPr marL="457200" lvl="0" indent="-393700" algn="l" rtl="0">
              <a:lnSpc>
                <a:spcPct val="100000"/>
              </a:lnSpc>
              <a:spcBef>
                <a:spcPts val="520"/>
              </a:spcBef>
              <a:spcAft>
                <a:spcPts val="0"/>
              </a:spcAft>
              <a:buClr>
                <a:schemeClr val="accent4"/>
              </a:buClr>
              <a:buSzPts val="2600"/>
              <a:buFont typeface="Arial"/>
              <a:buChar char="•"/>
            </a:pPr>
            <a:r>
              <a:rPr lang="en-US"/>
              <a:t>Benefits?</a:t>
            </a:r>
            <a:endParaRPr/>
          </a:p>
        </p:txBody>
      </p:sp>
      <p:pic>
        <p:nvPicPr>
          <p:cNvPr id="107" name="Google Shape;107;p7"/>
          <p:cNvPicPr preferRelativeResize="0"/>
          <p:nvPr/>
        </p:nvPicPr>
        <p:blipFill rotWithShape="1">
          <a:blip r:embed="rId3">
            <a:alphaModFix/>
          </a:blip>
          <a:srcRect/>
          <a:stretch/>
        </p:blipFill>
        <p:spPr>
          <a:xfrm>
            <a:off x="4648202" y="400050"/>
            <a:ext cx="3698507" cy="36985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services are available? </a:t>
            </a:r>
            <a:endParaRPr/>
          </a:p>
        </p:txBody>
      </p:sp>
      <p:sp>
        <p:nvSpPr>
          <p:cNvPr id="113" name="Google Shape;113;p8"/>
          <p:cNvSpPr txBox="1">
            <a:spLocks noGrp="1"/>
          </p:cNvSpPr>
          <p:nvPr>
            <p:ph type="body" idx="1"/>
          </p:nvPr>
        </p:nvSpPr>
        <p:spPr>
          <a:xfrm>
            <a:off x="457200" y="1451610"/>
            <a:ext cx="5558589"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Use the link to explore </a:t>
            </a:r>
            <a:r>
              <a:rPr lang="en-US" b="1" dirty="0"/>
              <a:t>2</a:t>
            </a:r>
            <a:r>
              <a:rPr lang="en-US" dirty="0"/>
              <a:t> to </a:t>
            </a:r>
            <a:r>
              <a:rPr lang="en-US" b="1" dirty="0"/>
              <a:t>4</a:t>
            </a:r>
            <a:r>
              <a:rPr lang="en-US" dirty="0"/>
              <a:t> services provided to students, families, and your school. </a:t>
            </a:r>
            <a:endParaRPr dirty="0"/>
          </a:p>
          <a:p>
            <a:pPr marL="63500" lvl="0" indent="0" algn="l" rtl="0">
              <a:lnSpc>
                <a:spcPct val="100000"/>
              </a:lnSpc>
              <a:spcBef>
                <a:spcPts val="520"/>
              </a:spcBef>
              <a:spcAft>
                <a:spcPts val="0"/>
              </a:spcAft>
              <a:buSzPts val="2600"/>
              <a:buNone/>
            </a:pPr>
            <a:endParaRPr dirty="0"/>
          </a:p>
          <a:p>
            <a:pPr marL="63500" lvl="0" indent="0" algn="l" rtl="0">
              <a:lnSpc>
                <a:spcPct val="100000"/>
              </a:lnSpc>
              <a:spcBef>
                <a:spcPts val="520"/>
              </a:spcBef>
              <a:spcAft>
                <a:spcPts val="0"/>
              </a:spcAft>
              <a:buSzPts val="2600"/>
              <a:buNone/>
            </a:pPr>
            <a:r>
              <a:rPr lang="en-US" u="sng" dirty="0">
                <a:solidFill>
                  <a:schemeClr val="accent2"/>
                </a:solidFill>
              </a:rPr>
              <a:t>(insert link for specific grant from notes below)</a:t>
            </a:r>
            <a:endParaRPr u="sng" dirty="0">
              <a:solidFill>
                <a:schemeClr val="accent2"/>
              </a:solidFill>
            </a:endParaRPr>
          </a:p>
        </p:txBody>
      </p:sp>
      <p:pic>
        <p:nvPicPr>
          <p:cNvPr id="114" name="Google Shape;114;p8" descr="A close up of a sign&#10;&#10;Description automatically generated"/>
          <p:cNvPicPr preferRelativeResize="0"/>
          <p:nvPr/>
        </p:nvPicPr>
        <p:blipFill rotWithShape="1">
          <a:blip r:embed="rId3">
            <a:alphaModFix/>
          </a:blip>
          <a:srcRect/>
          <a:stretch/>
        </p:blipFill>
        <p:spPr>
          <a:xfrm>
            <a:off x="5984020" y="633944"/>
            <a:ext cx="2799030" cy="32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Revisit </a:t>
            </a:r>
            <a:endParaRPr/>
          </a:p>
        </p:txBody>
      </p:sp>
      <p:sp>
        <p:nvSpPr>
          <p:cNvPr id="120" name="Google Shape;120;p9"/>
          <p:cNvSpPr txBox="1">
            <a:spLocks noGrp="1"/>
          </p:cNvSpPr>
          <p:nvPr>
            <p:ph type="body" idx="1"/>
          </p:nvPr>
        </p:nvSpPr>
        <p:spPr>
          <a:xfrm>
            <a:off x="457200" y="1451610"/>
            <a:ext cx="7291137"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Based on what you said about </a:t>
            </a:r>
            <a:br>
              <a:rPr lang="en-US"/>
            </a:br>
            <a:r>
              <a:rPr lang="en-US" u="sng"/>
              <a:t>needs</a:t>
            </a:r>
            <a:r>
              <a:rPr lang="en-US"/>
              <a:t> at the beginning …</a:t>
            </a:r>
            <a:br>
              <a:rPr lang="en-US"/>
            </a:br>
            <a:endParaRPr/>
          </a:p>
          <a:p>
            <a:pPr marL="63500" lvl="0" indent="0" algn="l" rtl="0">
              <a:lnSpc>
                <a:spcPct val="100000"/>
              </a:lnSpc>
              <a:spcBef>
                <a:spcPts val="520"/>
              </a:spcBef>
              <a:spcAft>
                <a:spcPts val="0"/>
              </a:spcAft>
              <a:buSzPts val="2600"/>
              <a:buNone/>
            </a:pPr>
            <a:r>
              <a:rPr lang="en-US"/>
              <a:t>What GEAR UP services might help you implement or facilitate those activities and experiences? </a:t>
            </a:r>
            <a:endParaRPr/>
          </a:p>
          <a:p>
            <a:pPr marL="63500" lvl="0" indent="0" algn="l" rtl="0">
              <a:lnSpc>
                <a:spcPct val="100000"/>
              </a:lnSpc>
              <a:spcBef>
                <a:spcPts val="520"/>
              </a:spcBef>
              <a:spcAft>
                <a:spcPts val="0"/>
              </a:spcAft>
              <a:buSzPts val="2600"/>
              <a:buNone/>
            </a:pPr>
            <a:endParaRPr/>
          </a:p>
        </p:txBody>
      </p:sp>
      <p:pic>
        <p:nvPicPr>
          <p:cNvPr id="121" name="Google Shape;121;p9" descr="A picture containing flower&#10;&#10;Description automatically generated"/>
          <p:cNvPicPr preferRelativeResize="0"/>
          <p:nvPr/>
        </p:nvPicPr>
        <p:blipFill rotWithShape="1">
          <a:blip r:embed="rId3">
            <a:alphaModFix/>
          </a:blip>
          <a:srcRect/>
          <a:stretch/>
        </p:blipFill>
        <p:spPr>
          <a:xfrm>
            <a:off x="5239512" y="0"/>
            <a:ext cx="3447288" cy="344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Macintosh PowerPoint</Application>
  <PresentationFormat>On-screen Show (16:9)</PresentationFormat>
  <Paragraphs>61</Paragraphs>
  <Slides>13</Slides>
  <Notes>13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Constantia</vt:lpstr>
      <vt:lpstr>Georgia</vt:lpstr>
      <vt:lpstr>Noto Sans Symbols</vt:lpstr>
      <vt:lpstr>LEARN theme</vt:lpstr>
      <vt:lpstr>PowerPoint Presentation</vt:lpstr>
      <vt:lpstr>GEAR UP for MY SUCCESS</vt:lpstr>
      <vt:lpstr>Preparing for PSE and Careers</vt:lpstr>
      <vt:lpstr>What would you need …</vt:lpstr>
      <vt:lpstr>Overview Goals </vt:lpstr>
      <vt:lpstr>What are the goals and benefits of the K20 Center and GEAR UP?</vt:lpstr>
      <vt:lpstr>What did you notice?</vt:lpstr>
      <vt:lpstr>What services are available? </vt:lpstr>
      <vt:lpstr>Revisit </vt:lpstr>
      <vt:lpstr>It takes a village, and  we need your help!</vt:lpstr>
      <vt:lpstr>The impact of GEAR UP for MY SUCCESS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Pond, Shayna M.</cp:lastModifiedBy>
  <cp:revision>1</cp:revision>
  <dcterms:modified xsi:type="dcterms:W3CDTF">2021-04-06T14:44:31Z</dcterms:modified>
</cp:coreProperties>
</file>