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C331A-CE6E-4832-A438-EF4E2EABA92D}">
  <a:tblStyle styleId="{81EC331A-CE6E-4832-A438-EF4E2EABA9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00" autoAdjust="0"/>
  </p:normalViewPr>
  <p:slideViewPr>
    <p:cSldViewPr snapToGrid="0">
      <p:cViewPr varScale="1">
        <p:scale>
          <a:sx n="165" d="100"/>
          <a:sy n="165" d="100"/>
        </p:scale>
        <p:origin x="168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0fa05b9d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0fa05b9d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0fa05b9d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0fa05b9d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highlight>
                  <a:srgbClr val="FFFF00"/>
                </a:highlight>
              </a:rPr>
              <a:t>K20 Center. (n.d.). Inverted pyramid. Strategies. https://learn.k20center.ou.edu/strategy/173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FF00"/>
                </a:highlight>
              </a:rPr>
              <a:t>Optional slide depending on group size</a:t>
            </a:r>
            <a:endParaRPr b="1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Have large group read different sections A, B, C, D from the Essential Questions book.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Sections include:  Two Sides of the Coin (4-5); Three Connotations of Essential Questions (5-6) ; Size and Scope Matter (9-10)   Non Essential Questions (10-11)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After reading, they are to find a partner who read the same section.  Then they form a group of four of the same section read and expand their understanding.  Finally, the large group of all As, Bs, Cs, and Ds, get together and they find a spokesperson to explain their section.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0fa05b9d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0fa05b9d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Tweet up. Strategies. https://learn.k20center.ou.edu/strategy/130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0fa05b9d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0fa05b9d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0fa05b9d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0fa05b9d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Gallery walk. Strategies.</a:t>
            </a:r>
            <a:r>
              <a:rPr lang="en-US" dirty="0">
                <a:hlinkClick r:id="rId3"/>
              </a:rPr>
              <a:t> https://learn.k20center.ou.edu/strategy/118usel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fa05b9d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0fa05b9d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Card sort activity: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Participants (groups of 2 or 3) receive card sort cards with different questions.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Have them sort the cards into two different categories based upon the instructions.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Have groups discuss the differences.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Explain the differences between question types to the rest of the group.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Pass out T-Chart to participants.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 Center. (n.d.). Card sort.  Strategies. https://learn.k20center.ou.edu/review/resource/1568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K-20 Center. (n.d.). T-Chart. Strategies. https://learn.k20center.ou.edu/strategy/86</a:t>
            </a:r>
            <a:endParaRPr dirty="0"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0fa05b9d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0fa05b9d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0fa05b9d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0fa05b9d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 Why-Lighting. Strategies. https://learn.k20center.ou.edu/strategy/128</a:t>
            </a:r>
          </a:p>
        </p:txBody>
      </p:sp>
    </p:spTree>
    <p:extLst>
      <p:ext uri="{BB962C8B-B14F-4D97-AF65-F5344CB8AC3E}">
        <p14:creationId xmlns:p14="http://schemas.microsoft.com/office/powerpoint/2010/main" val="388540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0fa05b9d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0fa05b9d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Jigsaw. Strategies. https://learn.k20center.ou.edu/strategy/179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McTighe, J. &amp; Wiggins, G. (2013). </a:t>
            </a:r>
            <a:r>
              <a:rPr lang="en-US" i="1" dirty="0"/>
              <a:t>Essential Questions: Opening Doors to Student Understanding.</a:t>
            </a:r>
            <a:r>
              <a:rPr lang="en-US" dirty="0"/>
              <a:t> Alexandria: ASCD.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Digging a little deeper into Essential Questions -- Section from Chapter 1 on Essential Questions and Topical Essential Questions, what are nonessential questions, metacognitive questions, etc.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Sections include:  Two Sides of the Coin (4-5); Three Connotations of Essential Questions (5-6) ; Size and Scope Matter (9-10)   Non-essential Questions (10-11)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 sz="15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692274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rtl="0"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8450" rtl="0"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13700" bIns="34275" anchor="t" anchorCtr="0">
            <a:noAutofit/>
          </a:bodyPr>
          <a:lstStyle>
            <a:lvl1pPr marR="38100" lvl="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Confident Commentary</a:t>
            </a: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i="1"/>
              <a:t>(Large Group)</a:t>
            </a:r>
            <a:endParaRPr sz="1900" i="1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Expanding &amp; Sharing</a:t>
            </a: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i="1"/>
              <a:t>(Small Group)</a:t>
            </a:r>
            <a:endParaRPr sz="1900" i="1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Brainstorming</a:t>
            </a: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 i="1"/>
              <a:t>(Partners)</a:t>
            </a:r>
            <a:endParaRPr sz="1900" i="1"/>
          </a:p>
        </p:txBody>
      </p:sp>
      <p:sp>
        <p:nvSpPr>
          <p:cNvPr id="125" name="Google Shape;125;p26"/>
          <p:cNvSpPr/>
          <p:nvPr/>
        </p:nvSpPr>
        <p:spPr>
          <a:xfrm rot="10800000">
            <a:off x="4610000" y="1771525"/>
            <a:ext cx="3468600" cy="26226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6"/>
          <p:cNvCxnSpPr/>
          <p:nvPr/>
        </p:nvCxnSpPr>
        <p:spPr>
          <a:xfrm rot="10800000">
            <a:off x="3810000" y="1657325"/>
            <a:ext cx="0" cy="3009300"/>
          </a:xfrm>
          <a:prstGeom prst="straightConnector1">
            <a:avLst/>
          </a:prstGeom>
          <a:noFill/>
          <a:ln w="57150" cap="flat" cmpd="sng">
            <a:solidFill>
              <a:srgbClr val="134F5C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508229" y="183765"/>
            <a:ext cx="2795409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Tweet Up</a:t>
            </a:r>
            <a:endParaRPr b="1"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441862" y="1291078"/>
            <a:ext cx="5295261" cy="3081818"/>
          </a:xfrm>
          <a:prstGeom prst="rect">
            <a:avLst/>
          </a:prstGeom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0E0E3"/>
                </a:solidFill>
              </a:rPr>
              <a:t>In 140 characters or less, answer the questions below: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D0E0E3"/>
              </a:solidFill>
            </a:endParaRP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How do Essential Questions promote higher order thinking and engagement?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Why are Essential Questions an effective instructional tool?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Create a hashtag after each answer: #______.</a:t>
            </a: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03C7C4-A515-4B4F-BDB8-E4168AFC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60" y="598792"/>
            <a:ext cx="2435985" cy="2435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457200" y="446950"/>
            <a:ext cx="3163529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Let’s Practice</a:t>
            </a:r>
            <a:endParaRPr b="1"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55310" cy="219124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dirty="0"/>
              <a:t>As a group, develop an essential question for a concept in your shared content area.</a:t>
            </a:r>
            <a:endParaRPr dirty="0"/>
          </a:p>
          <a:p>
            <a:pPr>
              <a:spcBef>
                <a:spcPts val="1000"/>
              </a:spcBef>
            </a:pPr>
            <a:r>
              <a:rPr lang="en-US" dirty="0"/>
              <a:t>Refer to your Characteristics of Essential Questions Checklist while you formulate your question.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41148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Gallery Walk</a:t>
            </a:r>
            <a:endParaRPr b="1" dirty="0"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509300" cy="181516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Walk around the room to read each other’s essential questions.  </a:t>
            </a:r>
            <a:endParaRPr dirty="0"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9679">
            <a:off x="5258475" y="297325"/>
            <a:ext cx="2826201" cy="4397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27734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dirty="0"/>
              <a:t>Research Resources</a:t>
            </a:r>
            <a:endParaRPr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457200" y="1134744"/>
            <a:ext cx="7897761" cy="300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Bef>
                <a:spcPts val="560"/>
              </a:spcBef>
              <a:buSzPts val="2660"/>
            </a:pPr>
            <a:r>
              <a:rPr lang="en-US" dirty="0"/>
              <a:t>Keely, P. (2008) </a:t>
            </a:r>
            <a:r>
              <a:rPr lang="en-US" i="1" dirty="0"/>
              <a:t>Science Formative Assessment:  75 Practical Strategies for Linking Assessment, Instruction, and Learning.  </a:t>
            </a:r>
            <a:r>
              <a:rPr lang="en-US" dirty="0"/>
              <a:t>Thousand Oaks: Corwin Press.</a:t>
            </a:r>
            <a:endParaRPr dirty="0"/>
          </a:p>
          <a:p>
            <a:pPr indent="-457200">
              <a:spcBef>
                <a:spcPts val="560"/>
              </a:spcBef>
              <a:buSzPts val="2660"/>
            </a:pPr>
            <a:r>
              <a:rPr lang="en-US" dirty="0"/>
              <a:t>McTighe, J. &amp; Wiggins, G. (2013) </a:t>
            </a:r>
            <a:r>
              <a:rPr lang="en-US" i="1" dirty="0"/>
              <a:t>Essential Questions: Opening Doors to Student Understanding. </a:t>
            </a:r>
            <a:r>
              <a:rPr lang="en-US" dirty="0"/>
              <a:t>Alexandria: ASCD.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ctrTitle"/>
          </p:nvPr>
        </p:nvSpPr>
        <p:spPr>
          <a:xfrm>
            <a:off x="526026" y="274894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800"/>
              <a:buFont typeface="Calibri"/>
              <a:buNone/>
            </a:pP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Essential Questions</a:t>
            </a:r>
            <a:endParaRPr sz="4800"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592393" y="1880628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What, Why, and How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4452374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What’s the difference?</a:t>
            </a:r>
            <a:endParaRPr b="1"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34275" tIns="0" rIns="34275" bIns="0" anchor="ctr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Card Sort Activity</a:t>
            </a:r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194437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There are two types of questions in the card sort packet.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Figure out the differences between the two types.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Sort them into two different groups.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Explain what principle guided your choices.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3">
            <a:alphaModFix/>
          </a:blip>
          <a:srcRect l="1097" r="-9"/>
          <a:stretch/>
        </p:blipFill>
        <p:spPr>
          <a:xfrm rot="405909">
            <a:off x="5340047" y="1007846"/>
            <a:ext cx="2578406" cy="34532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1935" y="399875"/>
            <a:ext cx="1766104" cy="522249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T-Chart</a:t>
            </a:r>
            <a:endParaRPr sz="3200" b="1"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4"/>
          </p:nvPr>
        </p:nvSpPr>
        <p:spPr>
          <a:xfrm>
            <a:off x="2997425" y="1108026"/>
            <a:ext cx="2629904" cy="2828155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285750" indent="-285750"/>
            <a:r>
              <a:rPr lang="en-US" dirty="0"/>
              <a:t>Sort the question cards into two different categories.</a:t>
            </a:r>
          </a:p>
          <a:p>
            <a:pPr marL="285750" indent="-285750"/>
            <a:r>
              <a:rPr lang="en-US" dirty="0"/>
              <a:t>Discuss the differences between the questions.</a:t>
            </a:r>
          </a:p>
          <a:p>
            <a:pPr marL="285750" indent="-285750"/>
            <a:r>
              <a:rPr lang="en-US" dirty="0"/>
              <a:t>Determine how to explain the differences to the rest of the group.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85AD4-1E55-49BD-AC84-63905B95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9" y="1025611"/>
            <a:ext cx="2839306" cy="364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6F249-874D-4088-9ADF-08D9CA0C1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6071367" y="1289085"/>
            <a:ext cx="1866705" cy="292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549427" y="440223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23797" y="1631930"/>
            <a:ext cx="7772400" cy="2049548"/>
          </a:xfrm>
          <a:prstGeom prst="rect">
            <a:avLst/>
          </a:prstGeom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520700" lvl="0" indent="-457200" algn="l" rtl="0">
              <a:spcBef>
                <a:spcPts val="5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Identify the characteristics of Essential Questions;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Recognize the role of Essential Questions in lesson planning;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Develop Essential Questions for a lesson.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3"/>
          <p:cNvGraphicFramePr/>
          <p:nvPr/>
        </p:nvGraphicFramePr>
        <p:xfrm>
          <a:off x="457200" y="438151"/>
          <a:ext cx="8229600" cy="4311375"/>
        </p:xfrm>
        <a:graphic>
          <a:graphicData uri="http://schemas.openxmlformats.org/drawingml/2006/table">
            <a:tbl>
              <a:tblPr>
                <a:noFill/>
                <a:tableStyleId>{81EC331A-CE6E-4832-A438-EF4E2EABA92D}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A Questions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 Questions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625"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What do problem solvers do when they get stuck?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How do we distinguish truth from perspective?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What is justice?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What makes something systemic?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How do effective writers hook and hold their readers?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endParaRPr/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Which blood vessels carry blood toward the heart?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When is it appropriate to use a comma?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What were the key differences between the North and South that led to the Civil War?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What is a variable in scientific investigations?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Why must the answer be less than zero?</a:t>
                      </a:r>
                      <a:endParaRPr/>
                    </a:p>
                    <a:p>
                      <a:pPr marL="457200" marR="0" lvl="0" indent="-3175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980000"/>
                        </a:buClr>
                        <a:buSzPts val="1400"/>
                        <a:buChar char="●"/>
                      </a:pPr>
                      <a:r>
                        <a:rPr lang="en-US"/>
                        <a:t>When did the main character begin to suspect his friends?</a:t>
                      </a:r>
                      <a:endParaRPr/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6"/>
                          </a:solidFill>
                        </a:rPr>
                        <a:t>Explain the difference in the  two types of questions: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Characteristics of Essential Questions</a:t>
            </a:r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94500" cy="3725700"/>
          </a:xfrm>
          <a:prstGeom prst="rect">
            <a:avLst/>
          </a:prstGeom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Thought-provoking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Open-ended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Higher-order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Points toward important, transferable ideas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Big Picture</a:t>
            </a:r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4692274" y="1200151"/>
            <a:ext cx="3994500" cy="3725700"/>
          </a:xfrm>
          <a:prstGeom prst="rect">
            <a:avLst/>
          </a:prstGeom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Raises additional questions; supports inquiry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Requires support and justification; not a single answer.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Clr>
                <a:srgbClr val="134F5C"/>
              </a:buClr>
              <a:buSzPts val="2600"/>
              <a:buChar char="❏"/>
            </a:pPr>
            <a:r>
              <a:rPr lang="en-US"/>
              <a:t>Recurs over time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70C7-D96D-46A2-B4DA-1C6F1F60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</p:spPr>
        <p:txBody>
          <a:bodyPr/>
          <a:lstStyle/>
          <a:p>
            <a:r>
              <a:rPr lang="en-US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63A99-45C9-407B-B87E-B9391F81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724400" cy="3291900"/>
          </a:xfrm>
        </p:spPr>
        <p:txBody>
          <a:bodyPr/>
          <a:lstStyle/>
          <a:p>
            <a:r>
              <a:rPr lang="en-US" dirty="0"/>
              <a:t>Highlight the main ideas of your designated section.</a:t>
            </a:r>
          </a:p>
          <a:p>
            <a:r>
              <a:rPr lang="en-US" dirty="0"/>
              <a:t>Make notes in the margin of why this statement(s) is important.</a:t>
            </a:r>
          </a:p>
          <a:p>
            <a:r>
              <a:rPr lang="en-US" dirty="0"/>
              <a:t>Summarize what your section is about.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C38B9-3654-4257-B588-6D90D288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5998841" y="1419185"/>
            <a:ext cx="1971031" cy="27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 Activity</a:t>
            </a:r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18822">
            <a:off x="6569892" y="579064"/>
            <a:ext cx="2156809" cy="2221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FB51B-3062-47DB-BC73-8B3EEAC0AA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53091" y="1063378"/>
            <a:ext cx="5995182" cy="3725700"/>
          </a:xfrm>
        </p:spPr>
        <p:txBody>
          <a:bodyPr/>
          <a:lstStyle/>
          <a:p>
            <a:r>
              <a:rPr lang="en-US" dirty="0"/>
              <a:t>A: Two Sides of a Coin.</a:t>
            </a:r>
          </a:p>
          <a:p>
            <a:r>
              <a:rPr lang="en-US" dirty="0"/>
              <a:t>B: Three Connotations of Essential Questions</a:t>
            </a:r>
          </a:p>
          <a:p>
            <a:r>
              <a:rPr lang="en-US" dirty="0"/>
              <a:t>C: Size and Scope Matters</a:t>
            </a:r>
          </a:p>
          <a:p>
            <a:r>
              <a:rPr lang="en-US" dirty="0"/>
              <a:t>D: Non-Essential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E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C60353-E540-4581-8493-F3AF4722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7C2C2-BA4A-46AA-AD9B-F6BF872CF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E6CEA-DA10-484A-9471-DB632322164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966e68ee-ec3c-4f12-bd4f-fedbbec8de0b"/>
    <ds:schemaRef ds:uri="http://schemas.openxmlformats.org/package/2006/metadata/core-properties"/>
    <ds:schemaRef ds:uri="d06b737b-b789-4524-96b5-d3d460658ae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929</Words>
  <Application>Microsoft Office PowerPoint</Application>
  <PresentationFormat>On-screen Show (16:9)</PresentationFormat>
  <Paragraphs>97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Arial</vt:lpstr>
      <vt:lpstr>Noto Sans Symbols</vt:lpstr>
      <vt:lpstr>Georgia</vt:lpstr>
      <vt:lpstr>5E theme</vt:lpstr>
      <vt:lpstr>PowerPoint Presentation</vt:lpstr>
      <vt:lpstr>   Essential Questions</vt:lpstr>
      <vt:lpstr>What’s the difference?</vt:lpstr>
      <vt:lpstr>T-Chart</vt:lpstr>
      <vt:lpstr>Objectives</vt:lpstr>
      <vt:lpstr>PowerPoint Presentation</vt:lpstr>
      <vt:lpstr>Characteristics of Essential Questions</vt:lpstr>
      <vt:lpstr>Why-Lighting</vt:lpstr>
      <vt:lpstr>Jigsaw Activity</vt:lpstr>
      <vt:lpstr>Inverted Pyramid Discussion</vt:lpstr>
      <vt:lpstr>Tweet Up</vt:lpstr>
      <vt:lpstr>Let’s Practice</vt:lpstr>
      <vt:lpstr>Gallery Walk</vt:lpstr>
      <vt:lpstr>Research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20</cp:revision>
  <dcterms:modified xsi:type="dcterms:W3CDTF">2021-06-25T15:17:17Z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