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4"/>
  </p:sldMasterIdLst>
  <p:notesMasterIdLst>
    <p:notesMasterId r:id="rId17"/>
  </p:notesMasterIdLst>
  <p:sldIdLst>
    <p:sldId id="267" r:id="rId5"/>
    <p:sldId id="256" r:id="rId6"/>
    <p:sldId id="257" r:id="rId7"/>
    <p:sldId id="26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onstantia" panose="02030602050306030303" pitchFamily="18" charset="0"/>
      <p:regular r:id="rId22"/>
      <p:bold r:id="rId23"/>
      <p:italic r:id="rId24"/>
      <p:boldItalic r:id="rId25"/>
    </p:embeddedFont>
    <p:embeddedFont>
      <p:font typeface="Georgia" panose="02040502050405020303" pitchFamily="18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5B68E09-CF16-4027-B4B0-A772A06FFDE7}">
  <a:tblStyle styleId="{65B68E09-CF16-4027-B4B0-A772A06FFDE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700" autoAdjust="0"/>
    <p:restoredTop sz="54860" autoAdjust="0"/>
  </p:normalViewPr>
  <p:slideViewPr>
    <p:cSldViewPr snapToGrid="0">
      <p:cViewPr varScale="1">
        <p:scale>
          <a:sx n="119" d="100"/>
          <a:sy n="119" d="100"/>
        </p:scale>
        <p:origin x="2048" y="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d0fa05b9d4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d0fa05b9d4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d0fa05b9d4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gd0fa05b9d4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d0fa05b9d4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d0fa05b9d4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dirty="0"/>
              <a:t>Have participants sort the characteristics of the types of essential questions into two categories: </a:t>
            </a:r>
            <a:r>
              <a:rPr lang="en-US" i="1" dirty="0"/>
              <a:t>Overarching</a:t>
            </a:r>
            <a:r>
              <a:rPr lang="en-US" dirty="0"/>
              <a:t> and </a:t>
            </a:r>
            <a:r>
              <a:rPr lang="en-US" i="1" dirty="0"/>
              <a:t>Topical</a:t>
            </a:r>
            <a:r>
              <a:rPr lang="en-US" dirty="0"/>
              <a:t>.  Ask volunteers to explain their choices.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8" name="Google Shape;8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Pass out second card sort.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4" name="Google Shape;9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Why inquiry?</a:t>
            </a:r>
            <a:endParaRPr dirty="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When we teach students to critically question ideas, we have the first step. </a:t>
            </a: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Have participants fill out the table that goes with the video. </a:t>
            </a:r>
            <a:endParaRPr dirty="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The overarching Essential Question is listed. </a:t>
            </a:r>
            <a:endParaRPr dirty="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What are the topical Essential Questions? </a:t>
            </a:r>
            <a:endParaRPr dirty="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How does the teacher facilitate student-centered inquiry to prompt students to think more deeply about the subject matter and how it relates to the essential question?  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5" name="Google Shape;10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K20 Center. (n.d.). Think-Pair-Share. Strategy. https://learn.k20center.ou.edu/strategy/139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Explain that this is more than just having a pre-set of questions.  The teacher listens to the student responses and rather than answering the questions, promotes more questions which either leads to further investigations or more responses.  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2" name="Google Shape;11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Print cards that have one content objective based upon the needs and size of your group.  For example, if you are working with high school teachers, print a few secondary cards. OR</a:t>
            </a:r>
            <a:endParaRPr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Ask teachers to pick a lesson idea they will TEACH tomorrow or next week and develop the Overarching and Essential Questions.</a:t>
            </a:r>
            <a:endParaRPr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Pass out the appropriate card, a sheet of chart paper, and markers to participants. 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Have participants read the lesson objective and develop the overarching and topical essential questions. 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Have participants write their questions on the chart and hang on the wall.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Have participants in the same discipline work together in pairs or as a cross-curricular activity.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8" name="Google Shape;11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Direct participants to walk around and look at each others’ essential questions.  They may make observations about the essential questions.  Use Checklist-Characteristics of Essential Questions. 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433322" cy="2342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34275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655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marL="1371600" lvl="2" indent="-311150" algn="l">
              <a:spcBef>
                <a:spcPts val="400"/>
              </a:spcBef>
              <a:spcAft>
                <a:spcPts val="0"/>
              </a:spcAft>
              <a:buSzPts val="1300"/>
              <a:buChar char="⚫"/>
              <a:defRPr sz="1800"/>
            </a:lvl3pPr>
            <a:lvl4pPr marL="1828800" lvl="3" indent="-292100" algn="l">
              <a:spcBef>
                <a:spcPts val="300"/>
              </a:spcBef>
              <a:spcAft>
                <a:spcPts val="0"/>
              </a:spcAft>
              <a:buSzPts val="1000"/>
              <a:buChar char="⚫"/>
              <a:defRPr sz="1500"/>
            </a:lvl4pPr>
            <a:lvl5pPr marL="2286000" lvl="4" indent="-285750" algn="l">
              <a:spcBef>
                <a:spcPts val="300"/>
              </a:spcBef>
              <a:spcAft>
                <a:spcPts val="0"/>
              </a:spcAft>
              <a:buSzPts val="900"/>
              <a:buChar char="⚫"/>
              <a:defRPr sz="1400"/>
            </a:lvl5pPr>
            <a:lvl6pPr marL="2743200" lvl="5" indent="-298450" algn="l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34275" anchor="t" anchorCtr="0">
            <a:noAutofit/>
          </a:bodyPr>
          <a:lstStyle>
            <a:lvl1pPr marL="457200" lvl="0" indent="-342900" algn="l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11150" algn="l">
              <a:spcBef>
                <a:spcPts val="300"/>
              </a:spcBef>
              <a:spcAft>
                <a:spcPts val="0"/>
              </a:spcAft>
              <a:buSzPts val="1300"/>
              <a:buChar char="⚫"/>
              <a:defRPr sz="1500"/>
            </a:lvl2pPr>
            <a:lvl3pPr marL="1371600" lvl="2" indent="-285750" algn="l">
              <a:spcBef>
                <a:spcPts val="300"/>
              </a:spcBef>
              <a:spcAft>
                <a:spcPts val="0"/>
              </a:spcAft>
              <a:buSzPts val="900"/>
              <a:buChar char="⚫"/>
              <a:defRPr sz="1400"/>
            </a:lvl3pPr>
            <a:lvl4pPr marL="1828800" lvl="3" indent="-279400" algn="l">
              <a:spcBef>
                <a:spcPts val="200"/>
              </a:spcBef>
              <a:spcAft>
                <a:spcPts val="0"/>
              </a:spcAft>
              <a:buSzPts val="800"/>
              <a:buChar char="⚫"/>
              <a:defRPr sz="1200"/>
            </a:lvl4pPr>
            <a:lvl5pPr marL="2286000" lvl="4" indent="-279400" algn="l">
              <a:spcBef>
                <a:spcPts val="200"/>
              </a:spcBef>
              <a:spcAft>
                <a:spcPts val="0"/>
              </a:spcAft>
              <a:buSzPts val="800"/>
              <a:buChar char="⚫"/>
              <a:defRPr sz="1200"/>
            </a:lvl5pPr>
            <a:lvl6pPr marL="2743200" lvl="5" indent="-298450" algn="l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>
            <a:lvl1pPr marL="457200" lvl="0" indent="-393700" algn="l">
              <a:spcBef>
                <a:spcPts val="50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3850" algn="l">
              <a:spcBef>
                <a:spcPts val="400"/>
              </a:spcBef>
              <a:spcAft>
                <a:spcPts val="0"/>
              </a:spcAft>
              <a:buSzPts val="1500"/>
              <a:buChar char="⚫"/>
              <a:defRPr/>
            </a:lvl2pPr>
            <a:lvl3pPr marL="1371600" lvl="2" indent="-298450" algn="l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3pPr>
            <a:lvl4pPr marL="1828800" lvl="3" indent="-292100" algn="l">
              <a:spcBef>
                <a:spcPts val="300"/>
              </a:spcBef>
              <a:spcAft>
                <a:spcPts val="0"/>
              </a:spcAft>
              <a:buSzPts val="1000"/>
              <a:buChar char="⚫"/>
              <a:defRPr/>
            </a:lvl4pPr>
            <a:lvl5pPr marL="2286000" lvl="4" indent="-285750" algn="l">
              <a:spcBef>
                <a:spcPts val="300"/>
              </a:spcBef>
              <a:spcAft>
                <a:spcPts val="0"/>
              </a:spcAft>
              <a:buSzPts val="900"/>
              <a:buChar char="⚫"/>
              <a:defRPr sz="1400"/>
            </a:lvl5pPr>
            <a:lvl6pPr marL="2743200" lvl="5" indent="-298450" algn="l">
              <a:spcBef>
                <a:spcPts val="300"/>
              </a:spcBef>
              <a:spcAft>
                <a:spcPts val="0"/>
              </a:spcAft>
              <a:buSzPts val="1100"/>
              <a:buChar char="⚫"/>
              <a:defRPr sz="1400"/>
            </a:lvl6pPr>
            <a:lvl7pPr marL="3200400" lvl="6" indent="-298450" algn="l">
              <a:spcBef>
                <a:spcPts val="300"/>
              </a:spcBef>
              <a:spcAft>
                <a:spcPts val="0"/>
              </a:spcAft>
              <a:buSzPts val="1100"/>
              <a:buChar char="⚫"/>
              <a:defRPr sz="1400"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SzPts val="1400"/>
              <a:buFont typeface="Constantia"/>
              <a:buChar char="•"/>
              <a:defRPr sz="1400"/>
            </a:lvl8pPr>
            <a:lvl9pPr marL="4114800" lvl="8" indent="-317500" algn="l">
              <a:spcBef>
                <a:spcPts val="300"/>
              </a:spcBef>
              <a:spcAft>
                <a:spcPts val="0"/>
              </a:spcAft>
              <a:buSzPts val="1400"/>
              <a:buFont typeface="Constantia"/>
              <a:buChar char="•"/>
              <a:defRPr sz="1400"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body" idx="2"/>
          </p:nvPr>
        </p:nvSpPr>
        <p:spPr>
          <a:xfrm>
            <a:off x="4692274" y="1200151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>
            <a:lvl1pPr marL="457200" lvl="0" indent="-393700" algn="l">
              <a:spcBef>
                <a:spcPts val="50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3850" algn="l">
              <a:spcBef>
                <a:spcPts val="400"/>
              </a:spcBef>
              <a:spcAft>
                <a:spcPts val="0"/>
              </a:spcAft>
              <a:buSzPts val="1500"/>
              <a:buChar char="⚫"/>
              <a:defRPr/>
            </a:lvl2pPr>
            <a:lvl3pPr marL="1371600" lvl="2" indent="-298450" algn="l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3pPr>
            <a:lvl4pPr marL="1828800" lvl="3" indent="-292100" algn="l">
              <a:spcBef>
                <a:spcPts val="300"/>
              </a:spcBef>
              <a:spcAft>
                <a:spcPts val="0"/>
              </a:spcAft>
              <a:buSzPts val="1000"/>
              <a:buChar char="⚫"/>
              <a:defRPr/>
            </a:lvl4pPr>
            <a:lvl5pPr marL="2286000" lvl="4" indent="-285750" algn="l">
              <a:spcBef>
                <a:spcPts val="300"/>
              </a:spcBef>
              <a:spcAft>
                <a:spcPts val="0"/>
              </a:spcAft>
              <a:buSzPts val="900"/>
              <a:buChar char="⚫"/>
              <a:defRPr sz="1400"/>
            </a:lvl5pPr>
            <a:lvl6pPr marL="2743200" lvl="5" indent="-298450" algn="l">
              <a:spcBef>
                <a:spcPts val="300"/>
              </a:spcBef>
              <a:spcAft>
                <a:spcPts val="0"/>
              </a:spcAft>
              <a:buSzPts val="1100"/>
              <a:buChar char="⚫"/>
              <a:defRPr sz="1400"/>
            </a:lvl6pPr>
            <a:lvl7pPr marL="3200400" lvl="6" indent="-298450" algn="l">
              <a:spcBef>
                <a:spcPts val="300"/>
              </a:spcBef>
              <a:spcAft>
                <a:spcPts val="0"/>
              </a:spcAft>
              <a:buSzPts val="1100"/>
              <a:buChar char="⚫"/>
              <a:defRPr sz="1400"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SzPts val="1400"/>
              <a:buFont typeface="Constantia"/>
              <a:buChar char="•"/>
              <a:defRPr sz="1400"/>
            </a:lvl8pPr>
            <a:lvl9pPr marL="4114800" lvl="8" indent="-317500" algn="l">
              <a:spcBef>
                <a:spcPts val="300"/>
              </a:spcBef>
              <a:spcAft>
                <a:spcPts val="0"/>
              </a:spcAft>
              <a:buSzPts val="1400"/>
              <a:buFont typeface="Constantia"/>
              <a:buChar char="•"/>
              <a:defRPr sz="1400"/>
            </a:lvl9pPr>
          </a:lstStyle>
          <a:p>
            <a:endParaRPr/>
          </a:p>
        </p:txBody>
      </p:sp>
      <p:pic>
        <p:nvPicPr>
          <p:cNvPr id="51" name="Google Shape;5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3850" algn="l">
              <a:spcBef>
                <a:spcPts val="0"/>
              </a:spcBef>
              <a:spcAft>
                <a:spcPts val="0"/>
              </a:spcAft>
              <a:buSzPts val="1500"/>
              <a:buChar char="⚫"/>
              <a:defRPr/>
            </a:lvl2pPr>
            <a:lvl3pPr marL="1371600" lvl="2" indent="-298450" algn="l">
              <a:spcBef>
                <a:spcPts val="0"/>
              </a:spcBef>
              <a:spcAft>
                <a:spcPts val="0"/>
              </a:spcAft>
              <a:buSzPts val="1100"/>
              <a:buChar char="⚫"/>
              <a:defRPr/>
            </a:lvl3pPr>
            <a:lvl4pPr marL="1828800" lvl="3" indent="-292100" algn="l">
              <a:spcBef>
                <a:spcPts val="0"/>
              </a:spcBef>
              <a:spcAft>
                <a:spcPts val="0"/>
              </a:spcAft>
              <a:buSzPts val="1000"/>
              <a:buChar char="⚫"/>
              <a:defRPr/>
            </a:lvl4pPr>
            <a:lvl5pPr marL="2286000" lvl="4" indent="-292100" algn="l">
              <a:spcBef>
                <a:spcPts val="0"/>
              </a:spcBef>
              <a:spcAft>
                <a:spcPts val="0"/>
              </a:spcAft>
              <a:buSzPts val="1000"/>
              <a:buChar char="⚫"/>
              <a:defRPr/>
            </a:lvl5pPr>
            <a:lvl6pPr marL="2743200" lvl="5" indent="-298450" algn="l">
              <a:spcBef>
                <a:spcPts val="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2100" algn="l">
              <a:spcBef>
                <a:spcPts val="0"/>
              </a:spcBef>
              <a:spcAft>
                <a:spcPts val="0"/>
              </a:spcAft>
              <a:buSzPts val="100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8450" algn="l">
              <a:spcBef>
                <a:spcPts val="0"/>
              </a:spcBef>
              <a:spcAft>
                <a:spcPts val="0"/>
              </a:spcAft>
              <a:buSzPts val="110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3850" algn="l">
              <a:spcBef>
                <a:spcPts val="0"/>
              </a:spcBef>
              <a:spcAft>
                <a:spcPts val="0"/>
              </a:spcAft>
              <a:buSzPts val="1500"/>
              <a:buChar char="⚫"/>
              <a:defRPr/>
            </a:lvl2pPr>
            <a:lvl3pPr marL="1371600" lvl="2" indent="-298450" algn="l">
              <a:spcBef>
                <a:spcPts val="0"/>
              </a:spcBef>
              <a:spcAft>
                <a:spcPts val="0"/>
              </a:spcAft>
              <a:buSzPts val="1100"/>
              <a:buChar char="⚫"/>
              <a:defRPr/>
            </a:lvl3pPr>
            <a:lvl4pPr marL="1828800" lvl="3" indent="-292100" algn="l">
              <a:spcBef>
                <a:spcPts val="0"/>
              </a:spcBef>
              <a:spcAft>
                <a:spcPts val="0"/>
              </a:spcAft>
              <a:buSzPts val="1000"/>
              <a:buChar char="⚫"/>
              <a:defRPr/>
            </a:lvl4pPr>
            <a:lvl5pPr marL="2286000" lvl="4" indent="-292100" algn="l">
              <a:spcBef>
                <a:spcPts val="0"/>
              </a:spcBef>
              <a:spcAft>
                <a:spcPts val="0"/>
              </a:spcAft>
              <a:buSzPts val="1000"/>
              <a:buChar char="⚫"/>
              <a:defRPr/>
            </a:lvl5pPr>
            <a:lvl6pPr marL="2743200" lvl="5" indent="-298450" algn="l">
              <a:spcBef>
                <a:spcPts val="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2100" algn="l">
              <a:spcBef>
                <a:spcPts val="0"/>
              </a:spcBef>
              <a:spcAft>
                <a:spcPts val="0"/>
              </a:spcAft>
              <a:buSzPts val="100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8450" algn="l">
              <a:spcBef>
                <a:spcPts val="0"/>
              </a:spcBef>
              <a:spcAft>
                <a:spcPts val="0"/>
              </a:spcAft>
              <a:buSzPts val="110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3850" algn="l">
              <a:spcBef>
                <a:spcPts val="0"/>
              </a:spcBef>
              <a:spcAft>
                <a:spcPts val="0"/>
              </a:spcAft>
              <a:buSzPts val="1500"/>
              <a:buChar char="⚫"/>
              <a:defRPr/>
            </a:lvl2pPr>
            <a:lvl3pPr marL="1371600" lvl="2" indent="-298450" algn="l">
              <a:spcBef>
                <a:spcPts val="0"/>
              </a:spcBef>
              <a:spcAft>
                <a:spcPts val="0"/>
              </a:spcAft>
              <a:buSzPts val="1100"/>
              <a:buChar char="⚫"/>
              <a:defRPr/>
            </a:lvl3pPr>
            <a:lvl4pPr marL="1828800" lvl="3" indent="-292100" algn="l">
              <a:spcBef>
                <a:spcPts val="0"/>
              </a:spcBef>
              <a:spcAft>
                <a:spcPts val="0"/>
              </a:spcAft>
              <a:buSzPts val="1000"/>
              <a:buChar char="⚫"/>
              <a:defRPr/>
            </a:lvl4pPr>
            <a:lvl5pPr marL="2286000" lvl="4" indent="-292100" algn="l">
              <a:spcBef>
                <a:spcPts val="0"/>
              </a:spcBef>
              <a:spcAft>
                <a:spcPts val="0"/>
              </a:spcAft>
              <a:buSzPts val="1000"/>
              <a:buChar char="⚫"/>
              <a:defRPr/>
            </a:lvl5pPr>
            <a:lvl6pPr marL="2743200" lvl="5" indent="-298450" algn="l">
              <a:spcBef>
                <a:spcPts val="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2100" algn="l">
              <a:spcBef>
                <a:spcPts val="0"/>
              </a:spcBef>
              <a:spcAft>
                <a:spcPts val="0"/>
              </a:spcAft>
              <a:buSzPts val="100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8450" algn="l">
              <a:spcBef>
                <a:spcPts val="0"/>
              </a:spcBef>
              <a:spcAft>
                <a:spcPts val="0"/>
              </a:spcAft>
              <a:buSzPts val="110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34275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93700" rtl="0">
              <a:spcBef>
                <a:spcPts val="50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3850" rtl="0">
              <a:spcBef>
                <a:spcPts val="400"/>
              </a:spcBef>
              <a:spcAft>
                <a:spcPts val="0"/>
              </a:spcAft>
              <a:buSzPts val="1500"/>
              <a:buChar char="⚫"/>
              <a:defRPr/>
            </a:lvl2pPr>
            <a:lvl3pPr marL="1371600" lvl="2" indent="-298450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3pPr>
            <a:lvl4pPr marL="1828800" lvl="3" indent="-292100" rtl="0">
              <a:spcBef>
                <a:spcPts val="300"/>
              </a:spcBef>
              <a:spcAft>
                <a:spcPts val="0"/>
              </a:spcAft>
              <a:buSzPts val="1000"/>
              <a:buChar char="⚫"/>
              <a:defRPr/>
            </a:lvl4pPr>
            <a:lvl5pPr marL="2286000" lvl="4" indent="-292100" rtl="0">
              <a:spcBef>
                <a:spcPts val="300"/>
              </a:spcBef>
              <a:spcAft>
                <a:spcPts val="0"/>
              </a:spcAft>
              <a:buSzPts val="1000"/>
              <a:buChar char="⚫"/>
              <a:defRPr/>
            </a:lvl5pPr>
            <a:lvl6pPr marL="2743200" lvl="5" indent="-298450" rtl="0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2100" rtl="0">
              <a:spcBef>
                <a:spcPts val="200"/>
              </a:spcBef>
              <a:spcAft>
                <a:spcPts val="0"/>
              </a:spcAft>
              <a:buSzPts val="1000"/>
              <a:buChar char="⚫"/>
              <a:defRPr/>
            </a:lvl7pPr>
            <a:lvl8pPr marL="3657600" lvl="7" indent="-304800" rtl="0">
              <a:spcBef>
                <a:spcPts val="200"/>
              </a:spcBef>
              <a:spcAft>
                <a:spcPts val="0"/>
              </a:spcAft>
              <a:buSzPts val="1200"/>
              <a:buChar char="•"/>
              <a:defRPr/>
            </a:lvl8pPr>
            <a:lvl9pPr marL="4114800" lvl="8" indent="-298450" rtl="0">
              <a:spcBef>
                <a:spcPts val="2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93700" algn="l"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298450" algn="l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2pPr>
            <a:lvl3pPr marL="1371600" lvl="2" indent="-285750" algn="l">
              <a:spcBef>
                <a:spcPts val="300"/>
              </a:spcBef>
              <a:spcAft>
                <a:spcPts val="0"/>
              </a:spcAft>
              <a:buSzPts val="900"/>
              <a:buChar char="⚫"/>
              <a:defRPr/>
            </a:lvl3pPr>
            <a:lvl4pPr marL="1828800" lvl="3" indent="-285750" algn="l">
              <a:spcBef>
                <a:spcPts val="300"/>
              </a:spcBef>
              <a:spcAft>
                <a:spcPts val="0"/>
              </a:spcAft>
              <a:buSzPts val="900"/>
              <a:buChar char="⚫"/>
              <a:defRPr/>
            </a:lvl4pPr>
            <a:lvl5pPr marL="2286000" lvl="4" indent="-285750" algn="l">
              <a:spcBef>
                <a:spcPts val="300"/>
              </a:spcBef>
              <a:spcAft>
                <a:spcPts val="0"/>
              </a:spcAft>
              <a:buSzPts val="900"/>
              <a:buChar char="⚫"/>
              <a:defRPr/>
            </a:lvl5pPr>
            <a:lvl6pPr marL="2743200" lvl="5" indent="-298450" algn="l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7" name="Google Shape;17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0" rIns="34275" bIns="0" anchor="ctr" anchorCtr="0">
            <a:noAutofit/>
          </a:bodyPr>
          <a:lstStyle>
            <a:lvl1pPr marL="457200" lvl="0" indent="-228600" algn="l">
              <a:spcBef>
                <a:spcPts val="50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300"/>
              <a:buNone/>
              <a:defRPr sz="1500" b="1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1400" b="1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SzPts val="800"/>
              <a:buNone/>
              <a:defRPr sz="1200" b="1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SzPts val="800"/>
              <a:buNone/>
              <a:defRPr sz="1200" b="1"/>
            </a:lvl5pPr>
            <a:lvl6pPr marL="2743200" lvl="5" indent="-298450" algn="l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0" rIns="34275" bIns="0" anchor="ctr" anchorCtr="0">
            <a:noAutofit/>
          </a:bodyPr>
          <a:lstStyle>
            <a:lvl1pPr marL="457200" lvl="0" indent="-228600" algn="l">
              <a:spcBef>
                <a:spcPts val="50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300"/>
              <a:buNone/>
              <a:defRPr sz="1500" b="1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1400" b="1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SzPts val="800"/>
              <a:buNone/>
              <a:defRPr sz="1200" b="1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SzPts val="800"/>
              <a:buNone/>
              <a:defRPr sz="1200" b="1"/>
            </a:lvl5pPr>
            <a:lvl6pPr marL="2743200" lvl="5" indent="-298450" algn="l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34275" anchor="t" anchorCtr="0">
            <a:noAutofit/>
          </a:bodyPr>
          <a:lstStyle>
            <a:lvl1pPr marL="457200" lvl="0" indent="-342900" algn="l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11150" algn="l">
              <a:spcBef>
                <a:spcPts val="300"/>
              </a:spcBef>
              <a:spcAft>
                <a:spcPts val="0"/>
              </a:spcAft>
              <a:buSzPts val="1300"/>
              <a:buChar char="⚫"/>
              <a:defRPr sz="1500"/>
            </a:lvl2pPr>
            <a:lvl3pPr marL="1371600" lvl="2" indent="-285750" algn="l">
              <a:spcBef>
                <a:spcPts val="300"/>
              </a:spcBef>
              <a:spcAft>
                <a:spcPts val="0"/>
              </a:spcAft>
              <a:buSzPts val="900"/>
              <a:buChar char="⚫"/>
              <a:defRPr sz="1400"/>
            </a:lvl3pPr>
            <a:lvl4pPr marL="1828800" lvl="3" indent="-279400" algn="l">
              <a:spcBef>
                <a:spcPts val="200"/>
              </a:spcBef>
              <a:spcAft>
                <a:spcPts val="0"/>
              </a:spcAft>
              <a:buSzPts val="800"/>
              <a:buChar char="⚫"/>
              <a:defRPr sz="1200"/>
            </a:lvl4pPr>
            <a:lvl5pPr marL="2286000" lvl="4" indent="-279400" algn="l">
              <a:spcBef>
                <a:spcPts val="200"/>
              </a:spcBef>
              <a:spcAft>
                <a:spcPts val="0"/>
              </a:spcAft>
              <a:buSzPts val="800"/>
              <a:buChar char="⚫"/>
              <a:defRPr sz="1200"/>
            </a:lvl5pPr>
            <a:lvl6pPr marL="2743200" lvl="5" indent="-298450" algn="l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9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34275" anchor="t" anchorCtr="0">
            <a:noAutofit/>
          </a:bodyPr>
          <a:lstStyle>
            <a:lvl1pPr marL="457200" lvl="0" indent="-342900" algn="l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11150" algn="l">
              <a:spcBef>
                <a:spcPts val="300"/>
              </a:spcBef>
              <a:spcAft>
                <a:spcPts val="0"/>
              </a:spcAft>
              <a:buSzPts val="1300"/>
              <a:buChar char="⚫"/>
              <a:defRPr sz="1500"/>
            </a:lvl2pPr>
            <a:lvl3pPr marL="1371600" lvl="2" indent="-285750" algn="l">
              <a:spcBef>
                <a:spcPts val="300"/>
              </a:spcBef>
              <a:spcAft>
                <a:spcPts val="0"/>
              </a:spcAft>
              <a:buSzPts val="900"/>
              <a:buChar char="⚫"/>
              <a:defRPr sz="1400"/>
            </a:lvl3pPr>
            <a:lvl4pPr marL="1828800" lvl="3" indent="-279400" algn="l">
              <a:spcBef>
                <a:spcPts val="200"/>
              </a:spcBef>
              <a:spcAft>
                <a:spcPts val="0"/>
              </a:spcAft>
              <a:buSzPts val="800"/>
              <a:buChar char="⚫"/>
              <a:defRPr sz="1200"/>
            </a:lvl4pPr>
            <a:lvl5pPr marL="2286000" lvl="4" indent="-279400" algn="l">
              <a:spcBef>
                <a:spcPts val="200"/>
              </a:spcBef>
              <a:spcAft>
                <a:spcPts val="0"/>
              </a:spcAft>
              <a:buSzPts val="800"/>
              <a:buChar char="⚫"/>
              <a:defRPr sz="1200"/>
            </a:lvl5pPr>
            <a:lvl6pPr marL="2743200" lvl="5" indent="-298450" algn="l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4" name="Google Shape;24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3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13700" bIns="34275" anchor="t" anchorCtr="0">
            <a:noAutofit/>
          </a:bodyPr>
          <a:lstStyle>
            <a:lvl1pPr marR="38100" lvl="0" algn="l">
              <a:spcBef>
                <a:spcPts val="50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spcBef>
                <a:spcPts val="300"/>
              </a:spcBef>
              <a:spcAft>
                <a:spcPts val="0"/>
              </a:spcAft>
              <a:buSzPts val="900"/>
              <a:buNone/>
              <a:defRPr/>
            </a:lvl3pPr>
            <a:lvl4pPr lvl="3" algn="ctr">
              <a:spcBef>
                <a:spcPts val="300"/>
              </a:spcBef>
              <a:spcAft>
                <a:spcPts val="0"/>
              </a:spcAft>
              <a:buSzPts val="900"/>
              <a:buNone/>
              <a:defRPr/>
            </a:lvl4pPr>
            <a:lvl5pPr lvl="4" algn="ctr">
              <a:spcBef>
                <a:spcPts val="300"/>
              </a:spcBef>
              <a:spcAft>
                <a:spcPts val="0"/>
              </a:spcAft>
              <a:buSzPts val="900"/>
              <a:buNone/>
              <a:defRPr/>
            </a:lvl5pPr>
            <a:lvl6pPr lvl="5" algn="ctr"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spcBef>
                <a:spcPts val="3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3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8" name="Google Shape;28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>
            <a:lvl1pPr marL="457200" lvl="0" indent="-228600" algn="l">
              <a:spcBef>
                <a:spcPts val="50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8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1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100">
                <a:solidFill>
                  <a:schemeClr val="lt1"/>
                </a:solidFill>
              </a:defRPr>
            </a:lvl5pPr>
            <a:lvl6pPr marL="2743200" lvl="5" indent="-298450" algn="l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32" name="Google Shape;32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3850" algn="l">
              <a:spcBef>
                <a:spcPts val="400"/>
              </a:spcBef>
              <a:spcAft>
                <a:spcPts val="0"/>
              </a:spcAft>
              <a:buSzPts val="1500"/>
              <a:buChar char="⚫"/>
              <a:defRPr sz="1800"/>
            </a:lvl2pPr>
            <a:lvl3pPr marL="1371600" lvl="2" indent="-298450" algn="l">
              <a:spcBef>
                <a:spcPts val="300"/>
              </a:spcBef>
              <a:spcAft>
                <a:spcPts val="0"/>
              </a:spcAft>
              <a:buSzPts val="1100"/>
              <a:buChar char="⚫"/>
              <a:defRPr sz="1500"/>
            </a:lvl3pPr>
            <a:lvl4pPr marL="1828800" lvl="3" indent="-285750" algn="l">
              <a:spcBef>
                <a:spcPts val="300"/>
              </a:spcBef>
              <a:spcAft>
                <a:spcPts val="0"/>
              </a:spcAft>
              <a:buSzPts val="900"/>
              <a:buChar char="⚫"/>
              <a:defRPr sz="1400"/>
            </a:lvl4pPr>
            <a:lvl5pPr marL="2286000" lvl="4" indent="-285750" algn="l">
              <a:spcBef>
                <a:spcPts val="300"/>
              </a:spcBef>
              <a:spcAft>
                <a:spcPts val="0"/>
              </a:spcAft>
              <a:buSzPts val="900"/>
              <a:buChar char="⚫"/>
              <a:defRPr sz="1400"/>
            </a:lvl5pPr>
            <a:lvl6pPr marL="2743200" lvl="5" indent="-298450" algn="l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3850" algn="l">
              <a:spcBef>
                <a:spcPts val="400"/>
              </a:spcBef>
              <a:spcAft>
                <a:spcPts val="0"/>
              </a:spcAft>
              <a:buSzPts val="1500"/>
              <a:buChar char="⚫"/>
              <a:defRPr sz="1800"/>
            </a:lvl2pPr>
            <a:lvl3pPr marL="1371600" lvl="2" indent="-298450" algn="l">
              <a:spcBef>
                <a:spcPts val="300"/>
              </a:spcBef>
              <a:spcAft>
                <a:spcPts val="0"/>
              </a:spcAft>
              <a:buSzPts val="1100"/>
              <a:buChar char="⚫"/>
              <a:defRPr sz="1500"/>
            </a:lvl3pPr>
            <a:lvl4pPr marL="1828800" lvl="3" indent="-285750" algn="l">
              <a:spcBef>
                <a:spcPts val="300"/>
              </a:spcBef>
              <a:spcAft>
                <a:spcPts val="0"/>
              </a:spcAft>
              <a:buSzPts val="900"/>
              <a:buChar char="⚫"/>
              <a:defRPr sz="1400"/>
            </a:lvl4pPr>
            <a:lvl5pPr marL="2286000" lvl="4" indent="-285750" algn="l">
              <a:spcBef>
                <a:spcPts val="300"/>
              </a:spcBef>
              <a:spcAft>
                <a:spcPts val="0"/>
              </a:spcAft>
              <a:buSzPts val="900"/>
              <a:buChar char="⚫"/>
              <a:defRPr sz="1400"/>
            </a:lvl5pPr>
            <a:lvl6pPr marL="2743200" lvl="5" indent="-298450" algn="l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>
              <a:spcBef>
                <a:spcPts val="3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93700" algn="l" rtl="0"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38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Noto Sans Symbols"/>
              <a:buChar char="⚫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845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onstantia"/>
              <a:buChar char="•"/>
              <a:defRPr sz="1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ingchannel.org/videos/inquiry-based-teaching-discussing-non-fictio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249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</a:pPr>
            <a:r>
              <a:rPr lang="en-US"/>
              <a:t>Gallery Walk</a:t>
            </a:r>
            <a:endParaRPr/>
          </a:p>
        </p:txBody>
      </p:sp>
      <p:sp>
        <p:nvSpPr>
          <p:cNvPr id="121" name="Google Shape;121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" lvl="0" indent="-274320" algn="ctr" rtl="0">
              <a:spcBef>
                <a:spcPts val="0"/>
              </a:spcBef>
              <a:spcAft>
                <a:spcPts val="0"/>
              </a:spcAft>
              <a:buSzPts val="2470"/>
              <a:buNone/>
            </a:pPr>
            <a:br>
              <a:rPr lang="en-US"/>
            </a:br>
            <a:endParaRPr/>
          </a:p>
          <a:p>
            <a:pPr marL="274320" lvl="0" indent="-274320" algn="l" rtl="0">
              <a:spcBef>
                <a:spcPts val="520"/>
              </a:spcBef>
              <a:spcAft>
                <a:spcPts val="0"/>
              </a:spcAft>
              <a:buSzPts val="2470"/>
              <a:buNone/>
            </a:pPr>
            <a:endParaRPr/>
          </a:p>
        </p:txBody>
      </p:sp>
      <p:pic>
        <p:nvPicPr>
          <p:cNvPr id="122" name="Google Shape;122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2534001" y="742612"/>
            <a:ext cx="3771942" cy="4572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7"/>
          <p:cNvSpPr txBox="1">
            <a:spLocks noGrp="1"/>
          </p:cNvSpPr>
          <p:nvPr>
            <p:ph type="title"/>
          </p:nvPr>
        </p:nvSpPr>
        <p:spPr>
          <a:xfrm>
            <a:off x="530352" y="459708"/>
            <a:ext cx="7772400" cy="2246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33333"/>
              <a:buNone/>
            </a:pPr>
            <a:r>
              <a:rPr lang="en-US" sz="3600" b="1" dirty="0"/>
              <a:t>Session Objectives: </a:t>
            </a:r>
            <a:r>
              <a:rPr lang="en-US" sz="3600" b="1" i="1" dirty="0"/>
              <a:t>How did we do?</a:t>
            </a:r>
            <a:br>
              <a:rPr lang="en-US" sz="3600" b="1" i="1" dirty="0"/>
            </a:br>
            <a:r>
              <a:rPr lang="en-US" sz="3100" i="1" dirty="0"/>
              <a:t>On a 3x5 note card, briefly tell us how useful this information will be to you in developing and delivering instruction. </a:t>
            </a:r>
            <a:endParaRPr sz="3100" i="1" dirty="0"/>
          </a:p>
        </p:txBody>
      </p:sp>
      <p:sp>
        <p:nvSpPr>
          <p:cNvPr id="128" name="Google Shape;128;p27"/>
          <p:cNvSpPr txBox="1">
            <a:spLocks noGrp="1"/>
          </p:cNvSpPr>
          <p:nvPr>
            <p:ph type="body" idx="1"/>
          </p:nvPr>
        </p:nvSpPr>
        <p:spPr>
          <a:xfrm>
            <a:off x="444794" y="2705767"/>
            <a:ext cx="7772400" cy="1757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Identify the characteristics of Essential Questions.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Recognize the role of Essential Questions in lesson planning.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Develop Essential Questions for a lesson objective.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8"/>
          <p:cNvSpPr txBox="1">
            <a:spLocks noGrp="1"/>
          </p:cNvSpPr>
          <p:nvPr>
            <p:ph type="title"/>
          </p:nvPr>
        </p:nvSpPr>
        <p:spPr>
          <a:xfrm>
            <a:off x="457200" y="33738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dirty="0"/>
              <a:t>Research Resources</a:t>
            </a:r>
            <a:endParaRPr dirty="0"/>
          </a:p>
        </p:txBody>
      </p:sp>
      <p:sp>
        <p:nvSpPr>
          <p:cNvPr id="134" name="Google Shape;134;p28"/>
          <p:cNvSpPr txBox="1">
            <a:spLocks noGrp="1"/>
          </p:cNvSpPr>
          <p:nvPr>
            <p:ph type="body" idx="1"/>
          </p:nvPr>
        </p:nvSpPr>
        <p:spPr>
          <a:xfrm>
            <a:off x="457200" y="1451609"/>
            <a:ext cx="6697655" cy="2622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1" indent="0">
              <a:spcBef>
                <a:spcPts val="560"/>
              </a:spcBef>
              <a:buSzPts val="2660"/>
              <a:buNone/>
            </a:pPr>
            <a:r>
              <a:rPr lang="en-US" dirty="0"/>
              <a:t>Keely, P. (2008). </a:t>
            </a:r>
            <a:r>
              <a:rPr lang="en-US" i="1" dirty="0"/>
              <a:t>Science Formative Assessment:  75 Practical Strategies for Linking Assessment, Instruction, and Learning</a:t>
            </a:r>
            <a:r>
              <a:rPr lang="en-US" dirty="0"/>
              <a:t>.  Thousand Oaks: Corwin Press.</a:t>
            </a:r>
          </a:p>
          <a:p>
            <a:pPr marL="457200" lvl="1" indent="0">
              <a:spcBef>
                <a:spcPts val="560"/>
              </a:spcBef>
              <a:buSzPts val="2660"/>
              <a:buNone/>
            </a:pPr>
            <a:r>
              <a:rPr lang="en-US" dirty="0"/>
              <a:t>McTighe, J. &amp; Wiggins, G. (2013) </a:t>
            </a:r>
            <a:r>
              <a:rPr lang="en-US" i="1" dirty="0"/>
              <a:t>Essential Questions: Opening Doors to Student Understanding, </a:t>
            </a:r>
            <a:r>
              <a:rPr lang="en-US" dirty="0"/>
              <a:t>Alexandria: ASCD.</a:t>
            </a:r>
          </a:p>
          <a:p>
            <a:pPr marL="457200" lvl="1" indent="0">
              <a:spcBef>
                <a:spcPts val="560"/>
              </a:spcBef>
              <a:buSzPts val="2660"/>
              <a:buNone/>
            </a:pPr>
            <a:endParaRPr lang="en-US" dirty="0"/>
          </a:p>
          <a:p>
            <a:pPr marL="457200" lvl="1" indent="0">
              <a:spcBef>
                <a:spcPts val="560"/>
              </a:spcBef>
              <a:buSzPts val="2660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>
            <a:spLocks noGrp="1"/>
          </p:cNvSpPr>
          <p:nvPr>
            <p:ph type="ctrTitle"/>
          </p:nvPr>
        </p:nvSpPr>
        <p:spPr>
          <a:xfrm>
            <a:off x="429639" y="464495"/>
            <a:ext cx="7851600" cy="1371600"/>
          </a:xfrm>
          <a:prstGeom prst="rect">
            <a:avLst/>
          </a:prstGeom>
        </p:spPr>
        <p:txBody>
          <a:bodyPr spcFirstLastPara="1" wrap="square" lIns="0" tIns="0" rIns="137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Essential Questions-Extend</a:t>
            </a:r>
            <a:endParaRPr sz="4000" b="1" dirty="0"/>
          </a:p>
        </p:txBody>
      </p:sp>
      <p:sp>
        <p:nvSpPr>
          <p:cNvPr id="73" name="Google Shape;73;p18"/>
          <p:cNvSpPr txBox="1">
            <a:spLocks noGrp="1"/>
          </p:cNvSpPr>
          <p:nvPr>
            <p:ph type="subTitle" idx="1"/>
          </p:nvPr>
        </p:nvSpPr>
        <p:spPr>
          <a:xfrm>
            <a:off x="520430" y="2077691"/>
            <a:ext cx="7854600" cy="1314600"/>
          </a:xfrm>
          <a:prstGeom prst="rect">
            <a:avLst/>
          </a:prstGeom>
        </p:spPr>
        <p:txBody>
          <a:bodyPr spcFirstLastPara="1" wrap="square" lIns="0" tIns="34275" rIns="13700" bIns="34275" anchor="t" anchorCtr="0">
            <a:noAutofit/>
          </a:bodyPr>
          <a:lstStyle/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US" dirty="0"/>
              <a:t>Overarching and Topical Essential Questions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>
            <a:spLocks noGrp="1"/>
          </p:cNvSpPr>
          <p:nvPr>
            <p:ph type="title"/>
          </p:nvPr>
        </p:nvSpPr>
        <p:spPr>
          <a:xfrm>
            <a:off x="457200" y="288117"/>
            <a:ext cx="8229600" cy="857400"/>
          </a:xfrm>
          <a:prstGeom prst="rect">
            <a:avLst/>
          </a:prstGeom>
        </p:spPr>
        <p:txBody>
          <a:bodyPr spcFirstLastPara="1" wrap="square" lIns="0" tIns="34275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Essential Questions Card Sort Activity #2</a:t>
            </a:r>
            <a:endParaRPr b="1" dirty="0"/>
          </a:p>
        </p:txBody>
      </p:sp>
      <p:sp>
        <p:nvSpPr>
          <p:cNvPr id="79" name="Google Shape;79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7471458" cy="2796299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With a partner, sort the cards used earlier into two essential question categories:</a:t>
            </a:r>
            <a:endParaRPr dirty="0"/>
          </a:p>
          <a:p>
            <a:pPr marL="457200" lvl="0" indent="-393700" algn="l" rtl="0">
              <a:spcBef>
                <a:spcPts val="500"/>
              </a:spcBef>
              <a:spcAft>
                <a:spcPts val="0"/>
              </a:spcAft>
              <a:buSzPts val="2600"/>
              <a:buChar char="•"/>
            </a:pPr>
            <a:r>
              <a:rPr lang="en-US" b="1" dirty="0"/>
              <a:t>Overarching</a:t>
            </a:r>
            <a:r>
              <a:rPr lang="en-US" dirty="0"/>
              <a:t> Essential Questions</a:t>
            </a:r>
            <a:endParaRPr dirty="0"/>
          </a:p>
          <a:p>
            <a:pPr marL="457200" lvl="0" indent="-393700" algn="l" rtl="0"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b="1" dirty="0"/>
              <a:t>Topical</a:t>
            </a:r>
            <a:r>
              <a:rPr lang="en-US" dirty="0"/>
              <a:t> Essential Questions</a:t>
            </a:r>
            <a:endParaRPr dirty="0"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FEC0A-B297-4B9E-A5F9-A3FE267B8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58" y="278063"/>
            <a:ext cx="8291094" cy="1176422"/>
          </a:xfrm>
        </p:spPr>
        <p:txBody>
          <a:bodyPr/>
          <a:lstStyle/>
          <a:p>
            <a:br>
              <a:rPr lang="en-US" b="1" dirty="0"/>
            </a:br>
            <a:br>
              <a:rPr lang="en-US" b="1" dirty="0"/>
            </a:br>
            <a:r>
              <a:rPr lang="en-US" b="1" dirty="0"/>
              <a:t>Overarching Questions—Characteristics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A3776-CD07-4C65-B473-52CF37185F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2987" y="1165547"/>
            <a:ext cx="5613722" cy="3291900"/>
          </a:xfrm>
        </p:spPr>
        <p:txBody>
          <a:bodyPr/>
          <a:lstStyle/>
          <a:p>
            <a:r>
              <a:rPr lang="en-US" dirty="0"/>
              <a:t>Universal</a:t>
            </a:r>
          </a:p>
          <a:p>
            <a:r>
              <a:rPr lang="en-US" dirty="0"/>
              <a:t>Life Long</a:t>
            </a:r>
          </a:p>
          <a:p>
            <a:r>
              <a:rPr lang="en-US" dirty="0"/>
              <a:t>Big Picture</a:t>
            </a:r>
          </a:p>
          <a:p>
            <a:r>
              <a:rPr lang="en-US" dirty="0"/>
              <a:t>Multiple Units and Cross Disciplines</a:t>
            </a:r>
          </a:p>
          <a:p>
            <a:r>
              <a:rPr lang="en-US" dirty="0"/>
              <a:t>Show learning and life connections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41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 txBox="1">
            <a:spLocks noGrp="1"/>
          </p:cNvSpPr>
          <p:nvPr>
            <p:ph type="title"/>
          </p:nvPr>
        </p:nvSpPr>
        <p:spPr>
          <a:xfrm>
            <a:off x="457200" y="399990"/>
            <a:ext cx="5781554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onstantia"/>
              <a:buNone/>
            </a:pPr>
            <a:r>
              <a:rPr lang="en-US" b="1" dirty="0"/>
              <a:t>Topical Questions--Characteristics</a:t>
            </a:r>
            <a:endParaRPr b="1" dirty="0"/>
          </a:p>
        </p:txBody>
      </p:sp>
      <p:sp>
        <p:nvSpPr>
          <p:cNvPr id="91" name="Google Shape;91;p21"/>
          <p:cNvSpPr txBox="1">
            <a:spLocks noGrp="1"/>
          </p:cNvSpPr>
          <p:nvPr>
            <p:ph type="body" idx="1"/>
          </p:nvPr>
        </p:nvSpPr>
        <p:spPr>
          <a:xfrm>
            <a:off x="457201" y="1451611"/>
            <a:ext cx="5237544" cy="2542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>
              <a:spcBef>
                <a:spcPts val="520"/>
              </a:spcBef>
              <a:buSzPts val="2470"/>
            </a:pPr>
            <a:r>
              <a:rPr lang="en-US" dirty="0"/>
              <a:t>Focus on lesson objectives</a:t>
            </a:r>
          </a:p>
          <a:p>
            <a:pPr indent="-457200">
              <a:spcBef>
                <a:spcPts val="520"/>
              </a:spcBef>
              <a:buSzPts val="2470"/>
            </a:pPr>
            <a:r>
              <a:rPr lang="en-US" dirty="0"/>
              <a:t>Promote higher-order thinking</a:t>
            </a:r>
          </a:p>
          <a:p>
            <a:pPr indent="-457200">
              <a:spcBef>
                <a:spcPts val="520"/>
              </a:spcBef>
              <a:buSzPts val="2470"/>
            </a:pPr>
            <a:r>
              <a:rPr lang="en-US" dirty="0"/>
              <a:t>Stimulate discussion </a:t>
            </a:r>
          </a:p>
          <a:p>
            <a:pPr indent="-457200">
              <a:spcBef>
                <a:spcPts val="520"/>
              </a:spcBef>
              <a:buSzPts val="2470"/>
            </a:pPr>
            <a:r>
              <a:rPr lang="en-US" dirty="0"/>
              <a:t>Require evidence and reasoning 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SzPts val="2470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2"/>
          <p:cNvSpPr txBox="1">
            <a:spLocks noGrp="1"/>
          </p:cNvSpPr>
          <p:nvPr>
            <p:ph type="title"/>
          </p:nvPr>
        </p:nvSpPr>
        <p:spPr>
          <a:xfrm>
            <a:off x="457200" y="528065"/>
            <a:ext cx="8229600" cy="1086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</a:pPr>
            <a:r>
              <a:rPr lang="en-US" b="1" dirty="0"/>
              <a:t>Why EQs? </a:t>
            </a:r>
            <a:br>
              <a:rPr lang="en-US" b="1" dirty="0"/>
            </a:br>
            <a:r>
              <a:rPr lang="en-US" sz="2600" b="1" dirty="0">
                <a:solidFill>
                  <a:schemeClr val="dk2"/>
                </a:solidFill>
              </a:rPr>
              <a:t>Overarching &amp; Topical EQs Promote Inquiry</a:t>
            </a:r>
            <a:endParaRPr sz="2600" b="1" dirty="0">
              <a:solidFill>
                <a:schemeClr val="dk2"/>
              </a:solidFill>
            </a:endParaRPr>
          </a:p>
        </p:txBody>
      </p:sp>
      <p:sp>
        <p:nvSpPr>
          <p:cNvPr id="97" name="Google Shape;97;p22"/>
          <p:cNvSpPr txBox="1">
            <a:spLocks noGrp="1"/>
          </p:cNvSpPr>
          <p:nvPr>
            <p:ph type="body" idx="1"/>
          </p:nvPr>
        </p:nvSpPr>
        <p:spPr>
          <a:xfrm>
            <a:off x="457200" y="1674729"/>
            <a:ext cx="82296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70"/>
              <a:buNone/>
            </a:pPr>
            <a:r>
              <a:rPr lang="en-US" sz="2200" b="1" dirty="0"/>
              <a:t>As you watch the video, complete the table:</a:t>
            </a:r>
            <a:endParaRPr sz="2200" dirty="0"/>
          </a:p>
          <a:p>
            <a:pPr marL="457200" lvl="0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</a:pPr>
            <a:r>
              <a:rPr lang="en-US" sz="2200" dirty="0"/>
              <a:t>Identify the </a:t>
            </a:r>
            <a:r>
              <a:rPr lang="en-US" sz="2200" b="1" dirty="0"/>
              <a:t>Topical Essential Questions </a:t>
            </a:r>
            <a:r>
              <a:rPr lang="en-US" sz="2200" dirty="0"/>
              <a:t>that support the lesson objectives.</a:t>
            </a:r>
            <a:endParaRPr sz="2200" dirty="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</a:pPr>
            <a:r>
              <a:rPr lang="en-US" sz="2200" dirty="0"/>
              <a:t>Look for ways the teacher in the video encourages inquiry and develops students’ critical thinking.</a:t>
            </a:r>
            <a:endParaRPr sz="2200" dirty="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71"/>
              <a:buFont typeface="Arial"/>
              <a:buNone/>
            </a:pPr>
            <a:endParaRPr sz="2200" u="sng" dirty="0">
              <a:solidFill>
                <a:srgbClr val="1155CC"/>
              </a:solidFill>
              <a:latin typeface="Arial"/>
              <a:ea typeface="Arial"/>
              <a:cs typeface="Arial"/>
              <a:sym typeface="Arial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71"/>
              <a:buFont typeface="Arial"/>
              <a:buNone/>
            </a:pPr>
            <a:r>
              <a:rPr lang="en-US" sz="22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Essential Questions in an Inquiry-based Classroom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" name="Google Shape;102;p23"/>
          <p:cNvGraphicFramePr/>
          <p:nvPr/>
        </p:nvGraphicFramePr>
        <p:xfrm>
          <a:off x="877925" y="695313"/>
          <a:ext cx="7283775" cy="3752875"/>
        </p:xfrm>
        <a:graphic>
          <a:graphicData uri="http://schemas.openxmlformats.org/drawingml/2006/table">
            <a:tbl>
              <a:tblPr>
                <a:noFill/>
                <a:tableStyleId>{65B68E09-CF16-4027-B4B0-A772A06FFDE7}</a:tableStyleId>
              </a:tblPr>
              <a:tblGrid>
                <a:gridCol w="2427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7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7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17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Subject</a:t>
                      </a:r>
                      <a:endParaRPr sz="20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34300" marB="34300" anchor="ctr">
                    <a:lnL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34F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Overarching Essential Question</a:t>
                      </a:r>
                      <a:endParaRPr sz="20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34300" marB="34300" anchor="ctr">
                    <a:lnL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34F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Topical Essential Questions</a:t>
                      </a:r>
                      <a:endParaRPr sz="20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34300" marB="34300" anchor="ctr">
                    <a:lnL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34F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U.S. History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34300" marB="34300">
                    <a:lnL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15900" marR="0" lvl="0" indent="-2413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ts val="1800"/>
                        <a:buFont typeface="Calibri"/>
                        <a:buChar char="•"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What is the meaning of freedom?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34300" marB="34300">
                    <a:lnL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15900" marR="0" lvl="0" indent="-2413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ts val="1800"/>
                        <a:buFont typeface="Calibri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What does freedom mean to a freed slave in  post Civil War era?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15900" marR="0" lvl="0" indent="-2413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ts val="1800"/>
                        <a:buFont typeface="Calibri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 a slave owner?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15900" marR="0" lvl="0" indent="-2413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ts val="1800"/>
                        <a:buFont typeface="Calibri"/>
                        <a:buChar char="•"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What should be done when freedoms are not respected?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34300" marB="34300">
                    <a:lnL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5818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3895558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20"/>
              <a:buNone/>
            </a:pPr>
            <a:r>
              <a:rPr lang="en-US" sz="3640" b="1" dirty="0"/>
              <a:t>Think-Pair-Share</a:t>
            </a:r>
            <a:endParaRPr sz="3640" b="1" dirty="0"/>
          </a:p>
        </p:txBody>
      </p:sp>
      <p:sp>
        <p:nvSpPr>
          <p:cNvPr id="108" name="Google Shape;108;p24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the video, how does the teacher promote a climate of inquiry and develop students’ critical thinking?</a:t>
            </a:r>
            <a:endParaRPr/>
          </a:p>
        </p:txBody>
      </p:sp>
      <p:pic>
        <p:nvPicPr>
          <p:cNvPr id="109" name="Google Shape;10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40705">
            <a:off x="5129765" y="1155276"/>
            <a:ext cx="2649184" cy="345323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</a:pPr>
            <a:r>
              <a:rPr lang="en-US" b="1" dirty="0"/>
              <a:t>Your Turn for EQs</a:t>
            </a:r>
            <a:endParaRPr b="1" dirty="0"/>
          </a:p>
        </p:txBody>
      </p:sp>
      <p:sp>
        <p:nvSpPr>
          <p:cNvPr id="115" name="Google Shape;115;p25"/>
          <p:cNvSpPr txBox="1">
            <a:spLocks noGrp="1"/>
          </p:cNvSpPr>
          <p:nvPr>
            <p:ph type="body" idx="1"/>
          </p:nvPr>
        </p:nvSpPr>
        <p:spPr>
          <a:xfrm>
            <a:off x="311700" y="1526791"/>
            <a:ext cx="7836877" cy="2725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2470"/>
              <a:buNone/>
            </a:pPr>
            <a:r>
              <a:rPr lang="en-US" dirty="0"/>
              <a:t>With lesson objective for your own content area:</a:t>
            </a:r>
            <a:endParaRPr dirty="0"/>
          </a:p>
          <a:p>
            <a:pPr indent="-457200">
              <a:spcBef>
                <a:spcPts val="1000"/>
              </a:spcBef>
              <a:buSzPts val="2470"/>
            </a:pPr>
            <a:r>
              <a:rPr lang="en-US" dirty="0"/>
              <a:t>Develop one </a:t>
            </a:r>
            <a:r>
              <a:rPr lang="en-US" b="1" dirty="0"/>
              <a:t>Overarching  Essential Question.</a:t>
            </a:r>
            <a:endParaRPr dirty="0"/>
          </a:p>
          <a:p>
            <a:pPr indent="-457200">
              <a:spcBef>
                <a:spcPts val="1000"/>
              </a:spcBef>
              <a:spcAft>
                <a:spcPts val="1000"/>
              </a:spcAft>
              <a:buSzPts val="2470"/>
            </a:pPr>
            <a:r>
              <a:rPr lang="en-US" dirty="0"/>
              <a:t>Develop 2 to 3 </a:t>
            </a:r>
            <a:r>
              <a:rPr lang="en-US" b="1" dirty="0"/>
              <a:t>Topical  Essential Questions </a:t>
            </a:r>
            <a:r>
              <a:rPr lang="en-US" dirty="0"/>
              <a:t>that relate to the content and promote student inquiry.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5E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981ECC0E692C48A0B148E61CFECC3A" ma:contentTypeVersion="12" ma:contentTypeDescription="Create a new document." ma:contentTypeScope="" ma:versionID="6032c95b1214d194c89b77317faffa72">
  <xsd:schema xmlns:xsd="http://www.w3.org/2001/XMLSchema" xmlns:xs="http://www.w3.org/2001/XMLSchema" xmlns:p="http://schemas.microsoft.com/office/2006/metadata/properties" xmlns:ns3="966e68ee-ec3c-4f12-bd4f-fedbbec8de0b" xmlns:ns4="d06b737b-b789-4524-96b5-d3d460658ae2" targetNamespace="http://schemas.microsoft.com/office/2006/metadata/properties" ma:root="true" ma:fieldsID="1a9859e18f99c4d8ce53eb7baf51b1eb" ns3:_="" ns4:_="">
    <xsd:import namespace="966e68ee-ec3c-4f12-bd4f-fedbbec8de0b"/>
    <xsd:import namespace="d06b737b-b789-4524-96b5-d3d460658a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e68ee-ec3c-4f12-bd4f-fedbbec8de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b737b-b789-4524-96b5-d3d460658ae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78667D5-4899-4BD4-A8E9-9A61453888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6BCEED-AB94-4977-876D-A87E9B1128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6e68ee-ec3c-4f12-bd4f-fedbbec8de0b"/>
    <ds:schemaRef ds:uri="d06b737b-b789-4524-96b5-d3d460658a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C9D8A3F-79D9-4B72-B5A9-8C12F601FD09}">
  <ds:schemaRefs>
    <ds:schemaRef ds:uri="966e68ee-ec3c-4f12-bd4f-fedbbec8de0b"/>
    <ds:schemaRef ds:uri="http://schemas.microsoft.com/office/2006/metadata/properties"/>
    <ds:schemaRef ds:uri="d06b737b-b789-4524-96b5-d3d460658ae2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666</Words>
  <Application>Microsoft Office PowerPoint</Application>
  <PresentationFormat>On-screen Show (16:9)</PresentationFormat>
  <Paragraphs>66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Constantia</vt:lpstr>
      <vt:lpstr>Arial</vt:lpstr>
      <vt:lpstr>Noto Sans Symbols</vt:lpstr>
      <vt:lpstr>Georgia</vt:lpstr>
      <vt:lpstr>5E theme</vt:lpstr>
      <vt:lpstr>PowerPoint Presentation</vt:lpstr>
      <vt:lpstr>Essential Questions-Extend</vt:lpstr>
      <vt:lpstr>Essential Questions Card Sort Activity #2</vt:lpstr>
      <vt:lpstr>  Overarching Questions—Characteristics </vt:lpstr>
      <vt:lpstr>Topical Questions--Characteristics</vt:lpstr>
      <vt:lpstr>Why EQs?  Overarching &amp; Topical EQs Promote Inquiry</vt:lpstr>
      <vt:lpstr>PowerPoint Presentation</vt:lpstr>
      <vt:lpstr>Think-Pair-Share</vt:lpstr>
      <vt:lpstr>Your Turn for EQs</vt:lpstr>
      <vt:lpstr>Gallery Walk</vt:lpstr>
      <vt:lpstr>Session Objectives: How did we do? On a 3x5 note card, briefly tell us how useful this information will be to you in developing and delivering instruction. </vt:lpstr>
      <vt:lpstr>Research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profe</dc:creator>
  <cp:lastModifiedBy>McLeod Porter, Delma</cp:lastModifiedBy>
  <cp:revision>17</cp:revision>
  <dcterms:modified xsi:type="dcterms:W3CDTF">2021-06-25T15:19:50Z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0x010100BB981ECC0E692C48A0B148E61CFECC3A</vt:lpwstr>
  </property>
</Properties>
</file>