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aveat" panose="020B0604020202020204" charset="0"/>
      <p:regular r:id="rId43"/>
      <p:bold r:id="rId44"/>
    </p:embeddedFont>
    <p:embeddedFont>
      <p:font typeface="Constantia" panose="02030602050306030303" pitchFamily="18"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Trebuchet MS" panose="020B0603020202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D2870-0273-4133-9934-C4D1BE1B01F1}" v="93" dt="2019-11-08T18:02:51.527"/>
  </p1510:revLst>
</p1510:revInfo>
</file>

<file path=ppt/tableStyles.xml><?xml version="1.0" encoding="utf-8"?>
<a:tblStyleLst xmlns:a="http://schemas.openxmlformats.org/drawingml/2006/main" def="{D3D1F19A-07BF-4AB8-9E95-9681FE4C4743}">
  <a:tblStyle styleId="{D3D1F19A-07BF-4AB8-9E95-9681FE4C4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1"/>
    <p:restoredTop sz="86097"/>
  </p:normalViewPr>
  <p:slideViewPr>
    <p:cSldViewPr snapToGrid="0">
      <p:cViewPr varScale="1">
        <p:scale>
          <a:sx n="131" d="100"/>
          <a:sy n="131" d="100"/>
        </p:scale>
        <p:origin x="144" y="1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807D2870-0273-4133-9934-C4D1BE1B01F1}"/>
    <pc:docChg chg="undo redo custSel modSld">
      <pc:chgData name="Taylor Thurston" userId="10285e41d43c4120" providerId="LiveId" clId="{807D2870-0273-4133-9934-C4D1BE1B01F1}" dt="2019-11-08T18:02:59.877" v="285" actId="404"/>
      <pc:docMkLst>
        <pc:docMk/>
      </pc:docMkLst>
      <pc:sldChg chg="addSp delSp modSp">
        <pc:chgData name="Taylor Thurston" userId="10285e41d43c4120" providerId="LiveId" clId="{807D2870-0273-4133-9934-C4D1BE1B01F1}" dt="2019-11-08T17:37:25.060" v="61" actId="12"/>
        <pc:sldMkLst>
          <pc:docMk/>
          <pc:sldMk cId="0" sldId="258"/>
        </pc:sldMkLst>
        <pc:spChg chg="del">
          <ac:chgData name="Taylor Thurston" userId="10285e41d43c4120" providerId="LiveId" clId="{807D2870-0273-4133-9934-C4D1BE1B01F1}" dt="2019-11-08T17:36:19.380" v="46" actId="478"/>
          <ac:spMkLst>
            <pc:docMk/>
            <pc:sldMk cId="0" sldId="258"/>
            <ac:spMk id="2" creationId="{AF65FDCA-1E65-7545-B1BA-6A0B45DAA456}"/>
          </ac:spMkLst>
        </pc:spChg>
        <pc:spChg chg="add mod">
          <ac:chgData name="Taylor Thurston" userId="10285e41d43c4120" providerId="LiveId" clId="{807D2870-0273-4133-9934-C4D1BE1B01F1}" dt="2019-11-08T17:36:28.404" v="49" actId="404"/>
          <ac:spMkLst>
            <pc:docMk/>
            <pc:sldMk cId="0" sldId="258"/>
            <ac:spMk id="3" creationId="{52A91EF6-3927-49BB-8B26-979C54D97065}"/>
          </ac:spMkLst>
        </pc:spChg>
        <pc:spChg chg="mod">
          <ac:chgData name="Taylor Thurston" userId="10285e41d43c4120" providerId="LiveId" clId="{807D2870-0273-4133-9934-C4D1BE1B01F1}" dt="2019-11-08T17:36:42.777" v="51" actId="2711"/>
          <ac:spMkLst>
            <pc:docMk/>
            <pc:sldMk cId="0" sldId="258"/>
            <ac:spMk id="157" creationId="{00000000-0000-0000-0000-000000000000}"/>
          </ac:spMkLst>
        </pc:spChg>
        <pc:spChg chg="mod">
          <ac:chgData name="Taylor Thurston" userId="10285e41d43c4120" providerId="LiveId" clId="{807D2870-0273-4133-9934-C4D1BE1B01F1}" dt="2019-11-08T17:37:25.060" v="61" actId="12"/>
          <ac:spMkLst>
            <pc:docMk/>
            <pc:sldMk cId="0" sldId="258"/>
            <ac:spMk id="158" creationId="{00000000-0000-0000-0000-000000000000}"/>
          </ac:spMkLst>
        </pc:spChg>
      </pc:sldChg>
      <pc:sldChg chg="modSp">
        <pc:chgData name="Taylor Thurston" userId="10285e41d43c4120" providerId="LiveId" clId="{807D2870-0273-4133-9934-C4D1BE1B01F1}" dt="2019-11-08T17:38:46.070" v="62" actId="14100"/>
        <pc:sldMkLst>
          <pc:docMk/>
          <pc:sldMk cId="0" sldId="259"/>
        </pc:sldMkLst>
        <pc:spChg chg="mod">
          <ac:chgData name="Taylor Thurston" userId="10285e41d43c4120" providerId="LiveId" clId="{807D2870-0273-4133-9934-C4D1BE1B01F1}" dt="2019-11-08T17:38:46.070" v="62" actId="14100"/>
          <ac:spMkLst>
            <pc:docMk/>
            <pc:sldMk cId="0" sldId="259"/>
            <ac:spMk id="165" creationId="{00000000-0000-0000-0000-000000000000}"/>
          </ac:spMkLst>
        </pc:spChg>
      </pc:sldChg>
      <pc:sldChg chg="addSp modSp">
        <pc:chgData name="Taylor Thurston" userId="10285e41d43c4120" providerId="LiveId" clId="{807D2870-0273-4133-9934-C4D1BE1B01F1}" dt="2019-11-08T17:38:59.159" v="64" actId="1076"/>
        <pc:sldMkLst>
          <pc:docMk/>
          <pc:sldMk cId="0" sldId="261"/>
        </pc:sldMkLst>
        <pc:spChg chg="add mod">
          <ac:chgData name="Taylor Thurston" userId="10285e41d43c4120" providerId="LiveId" clId="{807D2870-0273-4133-9934-C4D1BE1B01F1}" dt="2019-11-08T17:38:59.159" v="64" actId="1076"/>
          <ac:spMkLst>
            <pc:docMk/>
            <pc:sldMk cId="0" sldId="261"/>
            <ac:spMk id="5" creationId="{66547CA4-DB9B-41C9-8F41-3E55C54CC7DF}"/>
          </ac:spMkLst>
        </pc:spChg>
      </pc:sldChg>
      <pc:sldChg chg="modSp">
        <pc:chgData name="Taylor Thurston" userId="10285e41d43c4120" providerId="LiveId" clId="{807D2870-0273-4133-9934-C4D1BE1B01F1}" dt="2019-11-08T17:39:13.179" v="66" actId="1076"/>
        <pc:sldMkLst>
          <pc:docMk/>
          <pc:sldMk cId="0" sldId="262"/>
        </pc:sldMkLst>
        <pc:spChg chg="mod">
          <ac:chgData name="Taylor Thurston" userId="10285e41d43c4120" providerId="LiveId" clId="{807D2870-0273-4133-9934-C4D1BE1B01F1}" dt="2019-11-08T17:39:07.166" v="65" actId="5793"/>
          <ac:spMkLst>
            <pc:docMk/>
            <pc:sldMk cId="0" sldId="262"/>
            <ac:spMk id="194" creationId="{00000000-0000-0000-0000-000000000000}"/>
          </ac:spMkLst>
        </pc:spChg>
        <pc:picChg chg="mod">
          <ac:chgData name="Taylor Thurston" userId="10285e41d43c4120" providerId="LiveId" clId="{807D2870-0273-4133-9934-C4D1BE1B01F1}" dt="2019-11-08T17:39:13.179" v="66" actId="1076"/>
          <ac:picMkLst>
            <pc:docMk/>
            <pc:sldMk cId="0" sldId="262"/>
            <ac:picMk id="195" creationId="{00000000-0000-0000-0000-000000000000}"/>
          </ac:picMkLst>
        </pc:picChg>
      </pc:sldChg>
      <pc:sldChg chg="modSp">
        <pc:chgData name="Taylor Thurston" userId="10285e41d43c4120" providerId="LiveId" clId="{807D2870-0273-4133-9934-C4D1BE1B01F1}" dt="2019-11-08T17:39:27.406" v="69" actId="20577"/>
        <pc:sldMkLst>
          <pc:docMk/>
          <pc:sldMk cId="0" sldId="263"/>
        </pc:sldMkLst>
        <pc:spChg chg="mod">
          <ac:chgData name="Taylor Thurston" userId="10285e41d43c4120" providerId="LiveId" clId="{807D2870-0273-4133-9934-C4D1BE1B01F1}" dt="2019-11-08T17:39:27.406" v="69" actId="20577"/>
          <ac:spMkLst>
            <pc:docMk/>
            <pc:sldMk cId="0" sldId="263"/>
            <ac:spMk id="200" creationId="{00000000-0000-0000-0000-000000000000}"/>
          </ac:spMkLst>
        </pc:spChg>
      </pc:sldChg>
      <pc:sldChg chg="modSp">
        <pc:chgData name="Taylor Thurston" userId="10285e41d43c4120" providerId="LiveId" clId="{807D2870-0273-4133-9934-C4D1BE1B01F1}" dt="2019-11-08T15:25:08.921" v="20" actId="20577"/>
        <pc:sldMkLst>
          <pc:docMk/>
          <pc:sldMk cId="0" sldId="265"/>
        </pc:sldMkLst>
        <pc:spChg chg="mod">
          <ac:chgData name="Taylor Thurston" userId="10285e41d43c4120" providerId="LiveId" clId="{807D2870-0273-4133-9934-C4D1BE1B01F1}" dt="2019-11-08T15:25:08.921" v="20" actId="20577"/>
          <ac:spMkLst>
            <pc:docMk/>
            <pc:sldMk cId="0" sldId="265"/>
            <ac:spMk id="212" creationId="{00000000-0000-0000-0000-000000000000}"/>
          </ac:spMkLst>
        </pc:spChg>
      </pc:sldChg>
      <pc:sldChg chg="addSp delSp modSp">
        <pc:chgData name="Taylor Thurston" userId="10285e41d43c4120" providerId="LiveId" clId="{807D2870-0273-4133-9934-C4D1BE1B01F1}" dt="2019-11-08T17:43:36.571" v="135" actId="1076"/>
        <pc:sldMkLst>
          <pc:docMk/>
          <pc:sldMk cId="0" sldId="266"/>
        </pc:sldMkLst>
        <pc:spChg chg="add mod">
          <ac:chgData name="Taylor Thurston" userId="10285e41d43c4120" providerId="LiveId" clId="{807D2870-0273-4133-9934-C4D1BE1B01F1}" dt="2019-11-08T17:43:36.571" v="135" actId="1076"/>
          <ac:spMkLst>
            <pc:docMk/>
            <pc:sldMk cId="0" sldId="266"/>
            <ac:spMk id="2" creationId="{2FAB7DDC-71CD-497E-BFA0-4DC4528EDAF4}"/>
          </ac:spMkLst>
        </pc:spChg>
        <pc:spChg chg="mod">
          <ac:chgData name="Taylor Thurston" userId="10285e41d43c4120" providerId="LiveId" clId="{807D2870-0273-4133-9934-C4D1BE1B01F1}" dt="2019-11-08T17:40:31.183" v="75" actId="14100"/>
          <ac:spMkLst>
            <pc:docMk/>
            <pc:sldMk cId="0" sldId="266"/>
            <ac:spMk id="218" creationId="{00000000-0000-0000-0000-000000000000}"/>
          </ac:spMkLst>
        </pc:spChg>
        <pc:spChg chg="mod">
          <ac:chgData name="Taylor Thurston" userId="10285e41d43c4120" providerId="LiveId" clId="{807D2870-0273-4133-9934-C4D1BE1B01F1}" dt="2019-11-08T17:40:09.109" v="72" actId="207"/>
          <ac:spMkLst>
            <pc:docMk/>
            <pc:sldMk cId="0" sldId="266"/>
            <ac:spMk id="220" creationId="{00000000-0000-0000-0000-000000000000}"/>
          </ac:spMkLst>
        </pc:spChg>
        <pc:picChg chg="add ord">
          <ac:chgData name="Taylor Thurston" userId="10285e41d43c4120" providerId="LiveId" clId="{807D2870-0273-4133-9934-C4D1BE1B01F1}" dt="2019-11-08T17:43:19.484" v="133" actId="167"/>
          <ac:picMkLst>
            <pc:docMk/>
            <pc:sldMk cId="0" sldId="266"/>
            <ac:picMk id="8" creationId="{AE29CD43-F245-4D80-AD68-2D644738D838}"/>
          </ac:picMkLst>
        </pc:picChg>
        <pc:picChg chg="del">
          <ac:chgData name="Taylor Thurston" userId="10285e41d43c4120" providerId="LiveId" clId="{807D2870-0273-4133-9934-C4D1BE1B01F1}" dt="2019-11-08T17:40:39.251" v="80" actId="478"/>
          <ac:picMkLst>
            <pc:docMk/>
            <pc:sldMk cId="0" sldId="266"/>
            <ac:picMk id="219" creationId="{00000000-0000-0000-0000-000000000000}"/>
          </ac:picMkLst>
        </pc:picChg>
        <pc:picChg chg="add del mod">
          <ac:chgData name="Taylor Thurston" userId="10285e41d43c4120" providerId="LiveId" clId="{807D2870-0273-4133-9934-C4D1BE1B01F1}" dt="2019-11-08T17:40:32.225" v="76"/>
          <ac:picMkLst>
            <pc:docMk/>
            <pc:sldMk cId="0" sldId="266"/>
            <ac:picMk id="1026" creationId="{978DAC45-A83E-4A07-8748-83D73166CD09}"/>
          </ac:picMkLst>
        </pc:picChg>
        <pc:picChg chg="add del mod">
          <ac:chgData name="Taylor Thurston" userId="10285e41d43c4120" providerId="LiveId" clId="{807D2870-0273-4133-9934-C4D1BE1B01F1}" dt="2019-11-08T17:43:15.312" v="131" actId="478"/>
          <ac:picMkLst>
            <pc:docMk/>
            <pc:sldMk cId="0" sldId="266"/>
            <ac:picMk id="1028" creationId="{90206252-F56F-4C7B-A197-419DAB80A143}"/>
          </ac:picMkLst>
        </pc:picChg>
      </pc:sldChg>
      <pc:sldChg chg="addSp delSp modSp">
        <pc:chgData name="Taylor Thurston" userId="10285e41d43c4120" providerId="LiveId" clId="{807D2870-0273-4133-9934-C4D1BE1B01F1}" dt="2019-11-08T17:43:56.279" v="138" actId="20577"/>
        <pc:sldMkLst>
          <pc:docMk/>
          <pc:sldMk cId="0" sldId="267"/>
        </pc:sldMkLst>
        <pc:spChg chg="add">
          <ac:chgData name="Taylor Thurston" userId="10285e41d43c4120" providerId="LiveId" clId="{807D2870-0273-4133-9934-C4D1BE1B01F1}" dt="2019-11-08T17:43:40.995" v="136"/>
          <ac:spMkLst>
            <pc:docMk/>
            <pc:sldMk cId="0" sldId="267"/>
            <ac:spMk id="6" creationId="{F4CBB5F1-6814-4DF4-A800-BF0330B28092}"/>
          </ac:spMkLst>
        </pc:spChg>
        <pc:spChg chg="mod">
          <ac:chgData name="Taylor Thurston" userId="10285e41d43c4120" providerId="LiveId" clId="{807D2870-0273-4133-9934-C4D1BE1B01F1}" dt="2019-11-08T17:43:56.279" v="138" actId="20577"/>
          <ac:spMkLst>
            <pc:docMk/>
            <pc:sldMk cId="0" sldId="267"/>
            <ac:spMk id="226" creationId="{00000000-0000-0000-0000-000000000000}"/>
          </ac:spMkLst>
        </pc:spChg>
        <pc:picChg chg="add mod ord">
          <ac:chgData name="Taylor Thurston" userId="10285e41d43c4120" providerId="LiveId" clId="{807D2870-0273-4133-9934-C4D1BE1B01F1}" dt="2019-11-08T17:43:04.456" v="130" actId="1076"/>
          <ac:picMkLst>
            <pc:docMk/>
            <pc:sldMk cId="0" sldId="267"/>
            <ac:picMk id="5" creationId="{9798878A-10A8-4A02-A02A-C19D01ECEBEB}"/>
          </ac:picMkLst>
        </pc:picChg>
        <pc:picChg chg="del">
          <ac:chgData name="Taylor Thurston" userId="10285e41d43c4120" providerId="LiveId" clId="{807D2870-0273-4133-9934-C4D1BE1B01F1}" dt="2019-11-08T17:43:00.991" v="129" actId="478"/>
          <ac:picMkLst>
            <pc:docMk/>
            <pc:sldMk cId="0" sldId="267"/>
            <ac:picMk id="227" creationId="{00000000-0000-0000-0000-000000000000}"/>
          </ac:picMkLst>
        </pc:picChg>
      </pc:sldChg>
      <pc:sldChg chg="modSp">
        <pc:chgData name="Taylor Thurston" userId="10285e41d43c4120" providerId="LiveId" clId="{807D2870-0273-4133-9934-C4D1BE1B01F1}" dt="2019-11-08T17:22:27.653" v="37"/>
        <pc:sldMkLst>
          <pc:docMk/>
          <pc:sldMk cId="0" sldId="268"/>
        </pc:sldMkLst>
        <pc:spChg chg="mod">
          <ac:chgData name="Taylor Thurston" userId="10285e41d43c4120" providerId="LiveId" clId="{807D2870-0273-4133-9934-C4D1BE1B01F1}" dt="2019-11-08T17:22:27.653" v="37"/>
          <ac:spMkLst>
            <pc:docMk/>
            <pc:sldMk cId="0" sldId="268"/>
            <ac:spMk id="2" creationId="{F7132851-1898-674E-A95F-3377EE7D1097}"/>
          </ac:spMkLst>
        </pc:spChg>
      </pc:sldChg>
      <pc:sldChg chg="modSp modNotesTx">
        <pc:chgData name="Taylor Thurston" userId="10285e41d43c4120" providerId="LiveId" clId="{807D2870-0273-4133-9934-C4D1BE1B01F1}" dt="2019-11-08T17:21:16.807" v="28" actId="20577"/>
        <pc:sldMkLst>
          <pc:docMk/>
          <pc:sldMk cId="0" sldId="270"/>
        </pc:sldMkLst>
        <pc:spChg chg="mod">
          <ac:chgData name="Taylor Thurston" userId="10285e41d43c4120" providerId="LiveId" clId="{807D2870-0273-4133-9934-C4D1BE1B01F1}" dt="2019-11-08T17:20:57.510" v="23" actId="20577"/>
          <ac:spMkLst>
            <pc:docMk/>
            <pc:sldMk cId="0" sldId="270"/>
            <ac:spMk id="2" creationId="{874DA971-EEEF-4248-A1F7-8F7C9CDA2C6F}"/>
          </ac:spMkLst>
        </pc:spChg>
      </pc:sldChg>
      <pc:sldChg chg="modSp">
        <pc:chgData name="Taylor Thurston" userId="10285e41d43c4120" providerId="LiveId" clId="{807D2870-0273-4133-9934-C4D1BE1B01F1}" dt="2019-11-08T17:44:19.528" v="140" actId="20577"/>
        <pc:sldMkLst>
          <pc:docMk/>
          <pc:sldMk cId="0" sldId="273"/>
        </pc:sldMkLst>
        <pc:spChg chg="mod">
          <ac:chgData name="Taylor Thurston" userId="10285e41d43c4120" providerId="LiveId" clId="{807D2870-0273-4133-9934-C4D1BE1B01F1}" dt="2019-11-08T17:44:19.528" v="140" actId="20577"/>
          <ac:spMkLst>
            <pc:docMk/>
            <pc:sldMk cId="0" sldId="273"/>
            <ac:spMk id="269" creationId="{00000000-0000-0000-0000-000000000000}"/>
          </ac:spMkLst>
        </pc:spChg>
      </pc:sldChg>
      <pc:sldChg chg="modSp">
        <pc:chgData name="Taylor Thurston" userId="10285e41d43c4120" providerId="LiveId" clId="{807D2870-0273-4133-9934-C4D1BE1B01F1}" dt="2019-11-08T17:44:44.899" v="143" actId="20577"/>
        <pc:sldMkLst>
          <pc:docMk/>
          <pc:sldMk cId="0" sldId="276"/>
        </pc:sldMkLst>
        <pc:spChg chg="mod">
          <ac:chgData name="Taylor Thurston" userId="10285e41d43c4120" providerId="LiveId" clId="{807D2870-0273-4133-9934-C4D1BE1B01F1}" dt="2019-11-08T17:44:44.899" v="143" actId="20577"/>
          <ac:spMkLst>
            <pc:docMk/>
            <pc:sldMk cId="0" sldId="276"/>
            <ac:spMk id="287" creationId="{00000000-0000-0000-0000-000000000000}"/>
          </ac:spMkLst>
        </pc:spChg>
        <pc:picChg chg="mod">
          <ac:chgData name="Taylor Thurston" userId="10285e41d43c4120" providerId="LiveId" clId="{807D2870-0273-4133-9934-C4D1BE1B01F1}" dt="2019-11-08T17:44:36.317" v="142" actId="1076"/>
          <ac:picMkLst>
            <pc:docMk/>
            <pc:sldMk cId="0" sldId="276"/>
            <ac:picMk id="290" creationId="{00000000-0000-0000-0000-000000000000}"/>
          </ac:picMkLst>
        </pc:picChg>
      </pc:sldChg>
      <pc:sldChg chg="addSp modSp">
        <pc:chgData name="Taylor Thurston" userId="10285e41d43c4120" providerId="LiveId" clId="{807D2870-0273-4133-9934-C4D1BE1B01F1}" dt="2019-11-08T17:46:33.730" v="157" actId="1076"/>
        <pc:sldMkLst>
          <pc:docMk/>
          <pc:sldMk cId="0" sldId="278"/>
        </pc:sldMkLst>
        <pc:spChg chg="add mod">
          <ac:chgData name="Taylor Thurston" userId="10285e41d43c4120" providerId="LiveId" clId="{807D2870-0273-4133-9934-C4D1BE1B01F1}" dt="2019-11-08T17:46:33.730" v="157" actId="1076"/>
          <ac:spMkLst>
            <pc:docMk/>
            <pc:sldMk cId="0" sldId="278"/>
            <ac:spMk id="2" creationId="{73EC8C47-9C20-47CF-B6FB-D427B2339A30}"/>
          </ac:spMkLst>
        </pc:spChg>
        <pc:picChg chg="mod">
          <ac:chgData name="Taylor Thurston" userId="10285e41d43c4120" providerId="LiveId" clId="{807D2870-0273-4133-9934-C4D1BE1B01F1}" dt="2019-11-08T17:44:55.455" v="145" actId="1076"/>
          <ac:picMkLst>
            <pc:docMk/>
            <pc:sldMk cId="0" sldId="278"/>
            <ac:picMk id="301" creationId="{00000000-0000-0000-0000-000000000000}"/>
          </ac:picMkLst>
        </pc:picChg>
      </pc:sldChg>
      <pc:sldChg chg="addSp modSp">
        <pc:chgData name="Taylor Thurston" userId="10285e41d43c4120" providerId="LiveId" clId="{807D2870-0273-4133-9934-C4D1BE1B01F1}" dt="2019-11-08T17:47:51.328" v="165" actId="108"/>
        <pc:sldMkLst>
          <pc:docMk/>
          <pc:sldMk cId="0" sldId="279"/>
        </pc:sldMkLst>
        <pc:spChg chg="add mod">
          <ac:chgData name="Taylor Thurston" userId="10285e41d43c4120" providerId="LiveId" clId="{807D2870-0273-4133-9934-C4D1BE1B01F1}" dt="2019-11-08T17:47:51.328" v="165" actId="108"/>
          <ac:spMkLst>
            <pc:docMk/>
            <pc:sldMk cId="0" sldId="279"/>
            <ac:spMk id="2" creationId="{6B0AF943-DFD0-4A5D-AFAD-D3C7D79373E2}"/>
          </ac:spMkLst>
        </pc:spChg>
        <pc:picChg chg="mod">
          <ac:chgData name="Taylor Thurston" userId="10285e41d43c4120" providerId="LiveId" clId="{807D2870-0273-4133-9934-C4D1BE1B01F1}" dt="2019-11-08T17:45:05.289" v="147" actId="1076"/>
          <ac:picMkLst>
            <pc:docMk/>
            <pc:sldMk cId="0" sldId="279"/>
            <ac:picMk id="307" creationId="{00000000-0000-0000-0000-000000000000}"/>
          </ac:picMkLst>
        </pc:picChg>
      </pc:sldChg>
      <pc:sldChg chg="addSp modSp">
        <pc:chgData name="Taylor Thurston" userId="10285e41d43c4120" providerId="LiveId" clId="{807D2870-0273-4133-9934-C4D1BE1B01F1}" dt="2019-11-08T17:57:52.670" v="234" actId="20577"/>
        <pc:sldMkLst>
          <pc:docMk/>
          <pc:sldMk cId="0" sldId="281"/>
        </pc:sldMkLst>
        <pc:spChg chg="add mod">
          <ac:chgData name="Taylor Thurston" userId="10285e41d43c4120" providerId="LiveId" clId="{807D2870-0273-4133-9934-C4D1BE1B01F1}" dt="2019-11-08T17:57:52.670" v="234" actId="20577"/>
          <ac:spMkLst>
            <pc:docMk/>
            <pc:sldMk cId="0" sldId="281"/>
            <ac:spMk id="2" creationId="{ADF957A3-C38E-4C49-94D7-001E4B4B9F0D}"/>
          </ac:spMkLst>
        </pc:spChg>
        <pc:picChg chg="mod">
          <ac:chgData name="Taylor Thurston" userId="10285e41d43c4120" providerId="LiveId" clId="{807D2870-0273-4133-9934-C4D1BE1B01F1}" dt="2019-11-08T17:49:56.861" v="192" actId="1076"/>
          <ac:picMkLst>
            <pc:docMk/>
            <pc:sldMk cId="0" sldId="281"/>
            <ac:picMk id="319" creationId="{00000000-0000-0000-0000-000000000000}"/>
          </ac:picMkLst>
        </pc:picChg>
      </pc:sldChg>
      <pc:sldChg chg="addSp modSp">
        <pc:chgData name="Taylor Thurston" userId="10285e41d43c4120" providerId="LiveId" clId="{807D2870-0273-4133-9934-C4D1BE1B01F1}" dt="2019-11-08T18:00:45.970" v="261" actId="403"/>
        <pc:sldMkLst>
          <pc:docMk/>
          <pc:sldMk cId="0" sldId="282"/>
        </pc:sldMkLst>
        <pc:spChg chg="add mod">
          <ac:chgData name="Taylor Thurston" userId="10285e41d43c4120" providerId="LiveId" clId="{807D2870-0273-4133-9934-C4D1BE1B01F1}" dt="2019-11-08T18:00:21.504" v="252" actId="1076"/>
          <ac:spMkLst>
            <pc:docMk/>
            <pc:sldMk cId="0" sldId="282"/>
            <ac:spMk id="8" creationId="{087FE0AF-94CA-4394-8E77-6FEBFC4623AD}"/>
          </ac:spMkLst>
        </pc:spChg>
        <pc:spChg chg="mod">
          <ac:chgData name="Taylor Thurston" userId="10285e41d43c4120" providerId="LiveId" clId="{807D2870-0273-4133-9934-C4D1BE1B01F1}" dt="2019-11-08T18:00:45.970" v="261" actId="403"/>
          <ac:spMkLst>
            <pc:docMk/>
            <pc:sldMk cId="0" sldId="282"/>
            <ac:spMk id="325" creationId="{00000000-0000-0000-0000-000000000000}"/>
          </ac:spMkLst>
        </pc:spChg>
        <pc:spChg chg="mod">
          <ac:chgData name="Taylor Thurston" userId="10285e41d43c4120" providerId="LiveId" clId="{807D2870-0273-4133-9934-C4D1BE1B01F1}" dt="2019-11-08T18:00:09.504" v="251" actId="1076"/>
          <ac:spMkLst>
            <pc:docMk/>
            <pc:sldMk cId="0" sldId="282"/>
            <ac:spMk id="327" creationId="{00000000-0000-0000-0000-000000000000}"/>
          </ac:spMkLst>
        </pc:spChg>
        <pc:spChg chg="mod">
          <ac:chgData name="Taylor Thurston" userId="10285e41d43c4120" providerId="LiveId" clId="{807D2870-0273-4133-9934-C4D1BE1B01F1}" dt="2019-11-08T18:00:07.343" v="250" actId="1076"/>
          <ac:spMkLst>
            <pc:docMk/>
            <pc:sldMk cId="0" sldId="282"/>
            <ac:spMk id="328" creationId="{00000000-0000-0000-0000-000000000000}"/>
          </ac:spMkLst>
        </pc:spChg>
        <pc:spChg chg="mod">
          <ac:chgData name="Taylor Thurston" userId="10285e41d43c4120" providerId="LiveId" clId="{807D2870-0273-4133-9934-C4D1BE1B01F1}" dt="2019-11-08T18:00:03.150" v="249" actId="1076"/>
          <ac:spMkLst>
            <pc:docMk/>
            <pc:sldMk cId="0" sldId="282"/>
            <ac:spMk id="329" creationId="{00000000-0000-0000-0000-000000000000}"/>
          </ac:spMkLst>
        </pc:spChg>
        <pc:picChg chg="mod">
          <ac:chgData name="Taylor Thurston" userId="10285e41d43c4120" providerId="LiveId" clId="{807D2870-0273-4133-9934-C4D1BE1B01F1}" dt="2019-11-08T18:00:27.442" v="254" actId="1076"/>
          <ac:picMkLst>
            <pc:docMk/>
            <pc:sldMk cId="0" sldId="282"/>
            <ac:picMk id="326" creationId="{00000000-0000-0000-0000-000000000000}"/>
          </ac:picMkLst>
        </pc:picChg>
      </pc:sldChg>
      <pc:sldChg chg="modSp">
        <pc:chgData name="Taylor Thurston" userId="10285e41d43c4120" providerId="LiveId" clId="{807D2870-0273-4133-9934-C4D1BE1B01F1}" dt="2019-11-08T18:01:38.451" v="271" actId="14734"/>
        <pc:sldMkLst>
          <pc:docMk/>
          <pc:sldMk cId="0" sldId="283"/>
        </pc:sldMkLst>
        <pc:graphicFrameChg chg="mod modGraphic">
          <ac:chgData name="Taylor Thurston" userId="10285e41d43c4120" providerId="LiveId" clId="{807D2870-0273-4133-9934-C4D1BE1B01F1}" dt="2019-11-08T18:01:38.451" v="271" actId="14734"/>
          <ac:graphicFrameMkLst>
            <pc:docMk/>
            <pc:sldMk cId="0" sldId="283"/>
            <ac:graphicFrameMk id="336" creationId="{00000000-0000-0000-0000-000000000000}"/>
          </ac:graphicFrameMkLst>
        </pc:graphicFrameChg>
      </pc:sldChg>
      <pc:sldChg chg="modSp">
        <pc:chgData name="Taylor Thurston" userId="10285e41d43c4120" providerId="LiveId" clId="{807D2870-0273-4133-9934-C4D1BE1B01F1}" dt="2019-11-08T18:01:33.318" v="269" actId="1076"/>
        <pc:sldMkLst>
          <pc:docMk/>
          <pc:sldMk cId="0" sldId="285"/>
        </pc:sldMkLst>
        <pc:graphicFrameChg chg="mod modGraphic">
          <ac:chgData name="Taylor Thurston" userId="10285e41d43c4120" providerId="LiveId" clId="{807D2870-0273-4133-9934-C4D1BE1B01F1}" dt="2019-11-08T18:01:33.318" v="269" actId="1076"/>
          <ac:graphicFrameMkLst>
            <pc:docMk/>
            <pc:sldMk cId="0" sldId="285"/>
            <ac:graphicFrameMk id="349" creationId="{00000000-0000-0000-0000-000000000000}"/>
          </ac:graphicFrameMkLst>
        </pc:graphicFrameChg>
      </pc:sldChg>
      <pc:sldChg chg="addSp delSp modSp">
        <pc:chgData name="Taylor Thurston" userId="10285e41d43c4120" providerId="LiveId" clId="{807D2870-0273-4133-9934-C4D1BE1B01F1}" dt="2019-11-08T17:50:47.989" v="204" actId="14100"/>
        <pc:sldMkLst>
          <pc:docMk/>
          <pc:sldMk cId="0" sldId="286"/>
        </pc:sldMkLst>
        <pc:spChg chg="add del">
          <ac:chgData name="Taylor Thurston" userId="10285e41d43c4120" providerId="LiveId" clId="{807D2870-0273-4133-9934-C4D1BE1B01F1}" dt="2019-11-08T17:50:38.386" v="202"/>
          <ac:spMkLst>
            <pc:docMk/>
            <pc:sldMk cId="0" sldId="286"/>
            <ac:spMk id="5" creationId="{8089675B-B253-4804-B132-ABDD53610618}"/>
          </ac:spMkLst>
        </pc:spChg>
        <pc:spChg chg="mod">
          <ac:chgData name="Taylor Thurston" userId="10285e41d43c4120" providerId="LiveId" clId="{807D2870-0273-4133-9934-C4D1BE1B01F1}" dt="2019-11-08T17:50:47.989" v="204" actId="14100"/>
          <ac:spMkLst>
            <pc:docMk/>
            <pc:sldMk cId="0" sldId="286"/>
            <ac:spMk id="355" creationId="{00000000-0000-0000-0000-000000000000}"/>
          </ac:spMkLst>
        </pc:spChg>
        <pc:picChg chg="del">
          <ac:chgData name="Taylor Thurston" userId="10285e41d43c4120" providerId="LiveId" clId="{807D2870-0273-4133-9934-C4D1BE1B01F1}" dt="2019-11-08T17:50:40.235" v="203" actId="478"/>
          <ac:picMkLst>
            <pc:docMk/>
            <pc:sldMk cId="0" sldId="286"/>
            <ac:picMk id="356" creationId="{00000000-0000-0000-0000-000000000000}"/>
          </ac:picMkLst>
        </pc:picChg>
      </pc:sldChg>
      <pc:sldChg chg="addSp modSp">
        <pc:chgData name="Taylor Thurston" userId="10285e41d43c4120" providerId="LiveId" clId="{807D2870-0273-4133-9934-C4D1BE1B01F1}" dt="2019-11-08T17:49:09.431" v="188" actId="2711"/>
        <pc:sldMkLst>
          <pc:docMk/>
          <pc:sldMk cId="0" sldId="288"/>
        </pc:sldMkLst>
        <pc:spChg chg="add mod">
          <ac:chgData name="Taylor Thurston" userId="10285e41d43c4120" providerId="LiveId" clId="{807D2870-0273-4133-9934-C4D1BE1B01F1}" dt="2019-11-08T17:49:09.431" v="188" actId="2711"/>
          <ac:spMkLst>
            <pc:docMk/>
            <pc:sldMk cId="0" sldId="288"/>
            <ac:spMk id="2" creationId="{D159270E-8231-45FC-B0A8-F604041C3DAA}"/>
          </ac:spMkLst>
        </pc:spChg>
        <pc:picChg chg="mod">
          <ac:chgData name="Taylor Thurston" userId="10285e41d43c4120" providerId="LiveId" clId="{807D2870-0273-4133-9934-C4D1BE1B01F1}" dt="2019-11-08T17:48:58.803" v="186" actId="1076"/>
          <ac:picMkLst>
            <pc:docMk/>
            <pc:sldMk cId="0" sldId="288"/>
            <ac:picMk id="368" creationId="{00000000-0000-0000-0000-000000000000}"/>
          </ac:picMkLst>
        </pc:picChg>
      </pc:sldChg>
      <pc:sldChg chg="addSp delSp modSp">
        <pc:chgData name="Taylor Thurston" userId="10285e41d43c4120" providerId="LiveId" clId="{807D2870-0273-4133-9934-C4D1BE1B01F1}" dt="2019-11-08T18:02:59.877" v="285" actId="404"/>
        <pc:sldMkLst>
          <pc:docMk/>
          <pc:sldMk cId="0" sldId="290"/>
        </pc:sldMkLst>
        <pc:spChg chg="add mod">
          <ac:chgData name="Taylor Thurston" userId="10285e41d43c4120" providerId="LiveId" clId="{807D2870-0273-4133-9934-C4D1BE1B01F1}" dt="2019-11-08T18:02:59.877" v="285" actId="404"/>
          <ac:spMkLst>
            <pc:docMk/>
            <pc:sldMk cId="0" sldId="290"/>
            <ac:spMk id="6" creationId="{7FB69C17-E945-4B5C-8BE6-5D0A96EC15C5}"/>
          </ac:spMkLst>
        </pc:spChg>
        <pc:spChg chg="del">
          <ac:chgData name="Taylor Thurston" userId="10285e41d43c4120" providerId="LiveId" clId="{807D2870-0273-4133-9934-C4D1BE1B01F1}" dt="2019-11-08T18:02:08.586" v="274" actId="478"/>
          <ac:spMkLst>
            <pc:docMk/>
            <pc:sldMk cId="0" sldId="290"/>
            <ac:spMk id="381" creationId="{00000000-0000-0000-0000-000000000000}"/>
          </ac:spMkLst>
        </pc:spChg>
        <pc:picChg chg="mod">
          <ac:chgData name="Taylor Thurston" userId="10285e41d43c4120" providerId="LiveId" clId="{807D2870-0273-4133-9934-C4D1BE1B01F1}" dt="2019-11-08T18:02:17.433" v="276" actId="1076"/>
          <ac:picMkLst>
            <pc:docMk/>
            <pc:sldMk cId="0" sldId="290"/>
            <ac:picMk id="38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mmunications.madison.k12.wi.us/schenk-teacher-team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dn.pixabay.com/photo/2019/04/29/13/20/post-it-4166054_960_720.p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e2a8afec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e2a8afec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Discuss that when we use the word “community,” we are discussing today these relationships.</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fc4460ec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5fc4460ec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chart tablet paper. After groups are finished, have them share out on the chart tablet paper how the photo might represent community.</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SzPts val="1100"/>
              <a:buNone/>
            </a:pPr>
            <a:r>
              <a:rPr lang="en-US" sz="1200" dirty="0">
                <a:latin typeface="Calibri"/>
                <a:ea typeface="Calibri"/>
                <a:cs typeface="Calibri"/>
                <a:sym typeface="Calibri"/>
              </a:rPr>
              <a:t>It’s OPTIC-al = O is Observations, P is participants, T is Theme, I is Identity/Interpersonal Relationships, and C is Caption. </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Distribute the attached photos or allow participants to have access to pictures electronically. Have participants divide into groups A, B, or C and view the pictures electronically via </a:t>
            </a:r>
            <a:r>
              <a:rPr lang="en-US" dirty="0" err="1">
                <a:latin typeface="Calibri" panose="020F0502020204030204" pitchFamily="34" charset="0"/>
                <a:cs typeface="Calibri" panose="020F0502020204030204" pitchFamily="34" charset="0"/>
              </a:rPr>
              <a:t>BitLy</a:t>
            </a:r>
            <a:r>
              <a:rPr lang="en-US" dirty="0">
                <a:latin typeface="Calibri" panose="020F0502020204030204" pitchFamily="34" charset="0"/>
                <a:cs typeface="Calibri" panose="020F0502020204030204" pitchFamily="34" charset="0"/>
              </a:rPr>
              <a:t> or QR Code.</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Once groups are finished, have groups share out on chart tablet how the photo might represent community.</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2b3abb9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e2b3abb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Source: Government of Prince Edward Island. (2016). High school students in various classroom settings. [image]. Creative commons.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Retrieved from https://search.creativecommons.org/photos/a4254a18-eea3-43b1-b1c7-341caf90da6c</a:t>
            </a: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e241ddb43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e241ddb4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Calibri" panose="020F0502020204030204" pitchFamily="34" charset="0"/>
                <a:cs typeface="Calibri" panose="020F0502020204030204" pitchFamily="34" charset="0"/>
              </a:rPr>
              <a:t>https://</a:t>
            </a:r>
            <a:r>
              <a:rPr lang="en-US" sz="1100" dirty="0" err="1">
                <a:latin typeface="Calibri" panose="020F0502020204030204" pitchFamily="34" charset="0"/>
                <a:cs typeface="Calibri" panose="020F0502020204030204" pitchFamily="34" charset="0"/>
              </a:rPr>
              <a:t>www.flickr.com</a:t>
            </a:r>
            <a:r>
              <a:rPr lang="en-US" sz="1100" dirty="0">
                <a:latin typeface="Calibri" panose="020F0502020204030204" pitchFamily="34" charset="0"/>
                <a:cs typeface="Calibri" panose="020F0502020204030204" pitchFamily="34" charset="0"/>
              </a:rPr>
              <a:t>/photos/</a:t>
            </a:r>
            <a:r>
              <a:rPr lang="en-US" sz="1100" dirty="0" err="1">
                <a:latin typeface="Calibri" panose="020F0502020204030204" pitchFamily="34" charset="0"/>
                <a:cs typeface="Calibri" panose="020F0502020204030204" pitchFamily="34" charset="0"/>
              </a:rPr>
              <a:t>bestbuddiesde</a:t>
            </a:r>
            <a:r>
              <a:rPr lang="en-US" sz="1100" dirty="0">
                <a:latin typeface="Calibri" panose="020F0502020204030204" pitchFamily="34" charset="0"/>
                <a:cs typeface="Calibri" panose="020F0502020204030204" pitchFamily="34" charset="0"/>
              </a:rPr>
              <a:t>/10074314494/in/</a:t>
            </a:r>
            <a:r>
              <a:rPr lang="en-US" sz="1100" dirty="0" err="1">
                <a:latin typeface="Calibri" panose="020F0502020204030204" pitchFamily="34" charset="0"/>
                <a:cs typeface="Calibri" panose="020F0502020204030204" pitchFamily="34" charset="0"/>
              </a:rPr>
              <a:t>photostream</a:t>
            </a:r>
            <a:r>
              <a:rPr lang="en-US" sz="1100"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fc4460ec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fc4460ec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c4460ec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c4460e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latin typeface="Calibri" panose="020F0502020204030204" pitchFamily="34" charset="0"/>
                <a:cs typeface="Calibri" panose="020F0502020204030204" pitchFamily="34" charset="0"/>
                <a:hlinkClick r:id="rId3"/>
              </a:rPr>
              <a:t>https://communications.madison.k12.wi.us/schenk-teacher-teams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e1e981bdc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e1e981bdc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 of classroom application</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e2a8afe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e2a8afe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228600" marR="0" lvl="0" indent="0" algn="l" rtl="0">
              <a:lnSpc>
                <a:spcPct val="100000"/>
              </a:lnSpc>
              <a:spcBef>
                <a:spcPts val="0"/>
              </a:spcBef>
              <a:spcAft>
                <a:spcPts val="0"/>
              </a:spcAft>
              <a:buClr>
                <a:srgbClr val="000000"/>
              </a:buClr>
              <a:buSzPts val="1400"/>
              <a:buFont typeface="Arial"/>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r>
              <a:rPr lang="en-US" dirty="0">
                <a:solidFill>
                  <a:srgbClr val="000000"/>
                </a:solidFill>
                <a:latin typeface="Calibri" panose="020F0502020204030204" pitchFamily="34" charset="0"/>
                <a:cs typeface="Calibri" panose="020F0502020204030204" pitchFamily="34" charset="0"/>
              </a:rPr>
              <a:t>Make sure to greet participants as they enter - this is a strategy discussed later. </a:t>
            </a:r>
            <a:endParaRPr sz="11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 and then have groups share out first reasons (round one discussion); and then strategies (round two discussion).  </a:t>
            </a:r>
            <a:endParaRPr dirty="0">
              <a:latin typeface="Calibri" panose="020F0502020204030204" pitchFamily="34" charset="0"/>
              <a:cs typeface="Calibri" panose="020F0502020204030204" pitchFamily="34" charset="0"/>
            </a:endParaRPr>
          </a:p>
        </p:txBody>
      </p:sp>
      <p:sp>
        <p:nvSpPr>
          <p:cNvPr id="279" name="Google Shape;2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fc4460ec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fc4460ec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Allow time for discussion.</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e241ddb43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e241ddb4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e1e981bd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e1e981bd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Greetings are addressed in the research brief.  This video demonstrates how one teacher does this.  We discussed greeting students and creating a warm classroom environment in the research brief.  Here are two versions of greeting students at the door.</a:t>
            </a: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https://</a:t>
            </a:r>
            <a:r>
              <a:rPr lang="en-US" dirty="0" err="1">
                <a:latin typeface="Calibri" panose="020F0502020204030204" pitchFamily="34" charset="0"/>
                <a:cs typeface="Calibri" panose="020F0502020204030204" pitchFamily="34" charset="0"/>
              </a:rPr>
              <a:t>youtu.be</a:t>
            </a:r>
            <a:r>
              <a:rPr lang="en-US" dirty="0">
                <a:latin typeface="Calibri" panose="020F0502020204030204" pitchFamily="34" charset="0"/>
                <a:cs typeface="Calibri" panose="020F0502020204030204" pitchFamily="34" charset="0"/>
              </a:rPr>
              <a:t>/4JueNr1e0H4</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e1e981bdc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e1e981bdc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https://youtu.be/4JueNr1e0H4</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fc4460ec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fc4460ec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Refer participants to the Strategies Reflection handout:  Allow time for participants to reflect on and discuss these strategies:  Jigsaw, Categorical Highlighting, Identifying student interests (research brief), Know students names and pronunciation (research brief) Daily questions (research brief), Two-by-ten (research brief), greeting students at the door (videos)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Ask participants to share their own experiences when answering this question.  If you need to prompt participants further, the research brief also offers some insight to this question.</a:t>
            </a:r>
            <a:endParaRPr dirty="0">
              <a:latin typeface="Calibri" panose="020F0502020204030204" pitchFamily="34" charset="0"/>
              <a:cs typeface="Calibri" panose="020F0502020204030204" pitchFamily="34" charset="0"/>
            </a:endParaRPr>
          </a:p>
        </p:txBody>
      </p:sp>
      <p:sp>
        <p:nvSpPr>
          <p:cNvPr id="316" name="Google Shape;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e1e981bdc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e1e981bdc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latin typeface="Calibri" panose="020F0502020204030204" pitchFamily="34" charset="0"/>
                <a:cs typeface="Calibri" panose="020F0502020204030204" pitchFamily="34" charset="0"/>
                <a:hlinkClick r:id="rId3"/>
              </a:rPr>
              <a:t>post-it-4166054_960_720.png</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e1e981bdc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e1e981bdc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e2a8afec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e2a8afec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e1e981bdc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e1e981bdc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fc4460ec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fc4460ec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Refer participants to the Strategies Reflection handout:  Looks like, feels like, sounds like.  Allow time for participants to discuss as a group some additional strategies they may have used to build community in their classroom.  Be sure to have each group share out one additional strategy and explain it.</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e1e981bdc_1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e1e981bdc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Select one strategy to use at the beginning of the school year. Think about when and how this will look in your classroom.  Select another strategy that you will use later in the school year.  </a:t>
            </a:r>
            <a:endParaRPr sz="1200" dirty="0">
              <a:latin typeface="Calibri"/>
              <a:ea typeface="Calibri"/>
              <a:cs typeface="Calibri"/>
              <a:sym typeface="Calibri"/>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e1e981bdc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e1e981bdc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Considering the importance of treating students as individuals—no matter how many students we have.</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http://</a:t>
            </a:r>
            <a:r>
              <a:rPr lang="en-US" dirty="0" err="1">
                <a:latin typeface="Calibri" panose="020F0502020204030204" pitchFamily="34" charset="0"/>
                <a:cs typeface="Calibri" panose="020F0502020204030204" pitchFamily="34" charset="0"/>
              </a:rPr>
              <a:t>www.youtube.com</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watch?v</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VxyxywShewI</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5e1e981bdc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5e1e981bdc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349b0af7b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349b0af7b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e1e981bd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e1e981bd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Note: A new Padlet and QR code will have to be created for each professional development. When you create a new </a:t>
            </a:r>
            <a:r>
              <a:rPr lang="en-US" dirty="0" err="1">
                <a:latin typeface="Calibri" panose="020F0502020204030204" pitchFamily="34" charset="0"/>
                <a:cs typeface="Calibri" panose="020F0502020204030204" pitchFamily="34" charset="0"/>
              </a:rPr>
              <a:t>padlet</a:t>
            </a:r>
            <a:r>
              <a:rPr lang="en-US" dirty="0">
                <a:latin typeface="Calibri" panose="020F0502020204030204" pitchFamily="34" charset="0"/>
                <a:cs typeface="Calibri" panose="020F0502020204030204" pitchFamily="34" charset="0"/>
              </a:rPr>
              <a:t>, choose the Wall design so that participants can easily see others’ photos.</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e1e981bd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e1e981bd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These images are from an iPhone.  Participants with different phones will see a variation of this.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1—Go to the Padlet site with the QR code.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2—Hit the plus sign to upload an image and add a caption.</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Step 3—Upload a picture from the Photo library.</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e2a8afec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e2a8afec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Pass out Strategies Reflection handout. Highlight the importance of activities that let students share their identity.</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We will continue to explore strategies—what works for you and what you’ve tried—throughout the day. </a:t>
            </a:r>
            <a:endParaRPr sz="1200" dirty="0">
              <a:latin typeface="Calibri"/>
              <a:ea typeface="Calibri"/>
              <a:cs typeface="Calibri"/>
              <a:sym typeface="Calibri"/>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e1e981bdc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e1e981bd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Padlet is a great way to share ideas in the classroom.</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349b0af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349b0af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Emphasize RESEARCH &amp; Sharing expertise in the room.</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1" name="Google Shape;41;p11"/>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2" name="Google Shape;42;p11"/>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8" name="Google Shape;48;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63" name="Google Shape;6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6"/>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6"/>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6" name="Google Shape;36;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10"/>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4JueNr1e0H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youtube.com/watch?v=4JueNr1e0H4" TargetMode="Externa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956br98qWb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youtube.com/watch?time_continue=1&amp;v=956br98qWbE"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VxyxywShew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youtube.com/watch?v=VxyxywShewI" TargetMode="Externa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 sense of “community”includes:</a:t>
            </a:r>
            <a:endParaRPr/>
          </a:p>
        </p:txBody>
      </p:sp>
      <p:sp>
        <p:nvSpPr>
          <p:cNvPr id="212" name="Google Shape;212;p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419100" algn="l" rtl="0">
              <a:spcBef>
                <a:spcPts val="520"/>
              </a:spcBef>
              <a:spcAft>
                <a:spcPts val="0"/>
              </a:spcAft>
              <a:buSzPts val="3000"/>
              <a:buChar char="•"/>
            </a:pPr>
            <a:r>
              <a:rPr lang="en-US" sz="3000" dirty="0"/>
              <a:t>Teacher </a:t>
            </a:r>
            <a:r>
              <a:rPr lang="en-US" sz="3000"/>
              <a:t>to Teacher</a:t>
            </a:r>
            <a:endParaRPr sz="3000" dirty="0"/>
          </a:p>
          <a:p>
            <a:pPr marL="457200" lvl="0" indent="-419100" algn="l" rtl="0">
              <a:spcBef>
                <a:spcPts val="0"/>
              </a:spcBef>
              <a:spcAft>
                <a:spcPts val="0"/>
              </a:spcAft>
              <a:buSzPts val="3000"/>
              <a:buChar char="•"/>
            </a:pPr>
            <a:r>
              <a:rPr lang="en-US" sz="3000" dirty="0"/>
              <a:t>Teacher to Student</a:t>
            </a:r>
            <a:endParaRPr sz="3000" dirty="0"/>
          </a:p>
          <a:p>
            <a:pPr marL="457200" lvl="0" indent="-419100" algn="l" rtl="0">
              <a:spcBef>
                <a:spcPts val="0"/>
              </a:spcBef>
              <a:spcAft>
                <a:spcPts val="0"/>
              </a:spcAft>
              <a:buSzPts val="3000"/>
              <a:buChar char="•"/>
            </a:pPr>
            <a:r>
              <a:rPr lang="en-US" sz="3000" dirty="0"/>
              <a:t>Student to Student</a:t>
            </a:r>
            <a:endParaRPr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8" name="Picture 7">
            <a:extLst>
              <a:ext uri="{FF2B5EF4-FFF2-40B4-BE49-F238E27FC236}">
                <a16:creationId xmlns:a16="http://schemas.microsoft.com/office/drawing/2014/main" id="{AE29CD43-F245-4D80-AD68-2D644738D8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17" name="Google Shape;217;p41"/>
          <p:cNvSpPr txBox="1">
            <a:spLocks noGrp="1"/>
          </p:cNvSpPr>
          <p:nvPr>
            <p:ph type="title"/>
          </p:nvPr>
        </p:nvSpPr>
        <p:spPr>
          <a:xfrm>
            <a:off x="380550" y="32231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It’s OPTIC-al</a:t>
            </a:r>
            <a:endParaRPr dirty="0"/>
          </a:p>
        </p:txBody>
      </p:sp>
      <p:sp>
        <p:nvSpPr>
          <p:cNvPr id="218" name="Google Shape;218;p41"/>
          <p:cNvSpPr txBox="1">
            <a:spLocks noGrp="1"/>
          </p:cNvSpPr>
          <p:nvPr>
            <p:ph type="body" idx="1"/>
          </p:nvPr>
        </p:nvSpPr>
        <p:spPr>
          <a:xfrm>
            <a:off x="457200" y="1217623"/>
            <a:ext cx="8229600" cy="3847500"/>
          </a:xfrm>
          <a:prstGeom prst="rect">
            <a:avLst/>
          </a:prstGeom>
          <a:noFill/>
          <a:ln>
            <a:noFill/>
          </a:ln>
        </p:spPr>
        <p:txBody>
          <a:bodyPr spcFirstLastPara="1" wrap="square" lIns="91425" tIns="45700" rIns="91425" bIns="45700" anchor="t" anchorCtr="0">
            <a:noAutofit/>
          </a:bodyPr>
          <a:lstStyle/>
          <a:p>
            <a:pPr marL="457200" lvl="0" indent="-381000" algn="l" rtl="0">
              <a:spcBef>
                <a:spcPts val="520"/>
              </a:spcBef>
              <a:spcAft>
                <a:spcPts val="0"/>
              </a:spcAft>
              <a:buClr>
                <a:schemeClr val="accent6"/>
              </a:buClr>
              <a:buSzPts val="2400"/>
              <a:buFont typeface="Trebuchet MS"/>
              <a:buChar char="•"/>
            </a:pPr>
            <a:r>
              <a:rPr lang="en-US" sz="2400" dirty="0">
                <a:latin typeface="Calibri" panose="020F0502020204030204" pitchFamily="34" charset="0"/>
                <a:ea typeface="Trebuchet MS"/>
                <a:cs typeface="Calibri" panose="020F0502020204030204" pitchFamily="34" charset="0"/>
                <a:sym typeface="Trebuchet MS"/>
              </a:rPr>
              <a:t>Open one computer at each table. </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spcBef>
                <a:spcPts val="0"/>
              </a:spcBef>
              <a:spcAft>
                <a:spcPts val="0"/>
              </a:spcAft>
              <a:buClr>
                <a:schemeClr val="accent6"/>
              </a:buClr>
              <a:buSzPts val="2400"/>
              <a:buFont typeface="Trebuchet MS"/>
              <a:buChar char="•"/>
            </a:pPr>
            <a:r>
              <a:rPr lang="en-US" sz="2400" dirty="0">
                <a:latin typeface="Calibri" panose="020F0502020204030204" pitchFamily="34" charset="0"/>
                <a:ea typeface="Trebuchet MS"/>
                <a:cs typeface="Calibri" panose="020F0502020204030204" pitchFamily="34" charset="0"/>
                <a:sym typeface="Trebuchet MS"/>
              </a:rPr>
              <a:t>Label your poster paper vertically in LARGE letters:</a:t>
            </a:r>
            <a:endParaRPr sz="2400"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r>
              <a:rPr lang="en-US" sz="2400" dirty="0">
                <a:latin typeface="Calibri" panose="020F0502020204030204" pitchFamily="34" charset="0"/>
                <a:ea typeface="Trebuchet MS"/>
                <a:cs typeface="Calibri" panose="020F0502020204030204" pitchFamily="34" charset="0"/>
                <a:sym typeface="Trebuchet MS"/>
              </a:rPr>
              <a:t> </a:t>
            </a:r>
            <a:endParaRPr sz="2400" dirty="0">
              <a:solidFill>
                <a:srgbClr val="000000"/>
              </a:solidFill>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Clr>
                <a:schemeClr val="dk1"/>
              </a:buClr>
              <a:buSzPts val="1100"/>
              <a:buFont typeface="Arial"/>
              <a:buNone/>
            </a:pPr>
            <a:endParaRPr sz="2400"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Clr>
                <a:schemeClr val="dk1"/>
              </a:buClr>
              <a:buSzPts val="2600"/>
              <a:buFont typeface="Arial"/>
              <a:buNone/>
            </a:pPr>
            <a:endParaRPr dirty="0"/>
          </a:p>
          <a:p>
            <a:pPr marL="457200" lvl="0" indent="0" algn="l" rtl="0">
              <a:spcBef>
                <a:spcPts val="520"/>
              </a:spcBef>
              <a:spcAft>
                <a:spcPts val="0"/>
              </a:spcAft>
              <a:buNone/>
            </a:pPr>
            <a:endParaRPr sz="2400" i="1" dirty="0">
              <a:latin typeface="Calibri" panose="020F0502020204030204" pitchFamily="34" charset="0"/>
              <a:ea typeface="Trebuchet MS"/>
              <a:cs typeface="Calibri" panose="020F0502020204030204" pitchFamily="34" charset="0"/>
              <a:sym typeface="Trebuchet MS"/>
            </a:endParaRPr>
          </a:p>
          <a:p>
            <a:pPr marL="457200" lvl="0" indent="-381000" algn="l" rtl="0">
              <a:spcBef>
                <a:spcPts val="520"/>
              </a:spcBef>
              <a:spcAft>
                <a:spcPts val="0"/>
              </a:spcAft>
              <a:buClr>
                <a:schemeClr val="accent6"/>
              </a:buClr>
              <a:buSzPts val="2400"/>
              <a:buFont typeface="Trebuchet MS"/>
              <a:buChar char="•"/>
            </a:pPr>
            <a:r>
              <a:rPr lang="en-US" sz="2400" i="1" dirty="0">
                <a:latin typeface="Calibri" panose="020F0502020204030204" pitchFamily="34" charset="0"/>
                <a:ea typeface="Trebuchet MS"/>
                <a:cs typeface="Calibri" panose="020F0502020204030204" pitchFamily="34" charset="0"/>
                <a:sym typeface="Trebuchet MS"/>
              </a:rPr>
              <a:t>Hint: Leave space between each letter to write!</a:t>
            </a:r>
            <a:endParaRPr sz="2400" dirty="0">
              <a:solidFill>
                <a:srgbClr val="000000"/>
              </a:solidFill>
              <a:latin typeface="Calibri" panose="020F0502020204030204" pitchFamily="34" charset="0"/>
              <a:ea typeface="Trebuchet MS"/>
              <a:cs typeface="Calibri" panose="020F0502020204030204" pitchFamily="34" charset="0"/>
              <a:sym typeface="Trebuchet MS"/>
            </a:endParaRPr>
          </a:p>
          <a:p>
            <a:pPr marL="457200" lvl="0" indent="0" algn="l" rtl="0">
              <a:lnSpc>
                <a:spcPct val="150000"/>
              </a:lnSpc>
              <a:spcBef>
                <a:spcPts val="520"/>
              </a:spcBef>
              <a:spcAft>
                <a:spcPts val="0"/>
              </a:spcAft>
              <a:buNone/>
            </a:pPr>
            <a:endParaRPr dirty="0"/>
          </a:p>
          <a:p>
            <a:pPr marL="63500" lvl="0" indent="0" algn="l" rtl="0">
              <a:lnSpc>
                <a:spcPct val="100000"/>
              </a:lnSpc>
              <a:spcBef>
                <a:spcPts val="520"/>
              </a:spcBef>
              <a:spcAft>
                <a:spcPts val="0"/>
              </a:spcAft>
              <a:buSzPts val="2600"/>
              <a:buNone/>
            </a:pPr>
            <a:endParaRPr dirty="0"/>
          </a:p>
        </p:txBody>
      </p:sp>
      <p:sp>
        <p:nvSpPr>
          <p:cNvPr id="220" name="Google Shape;220;p41"/>
          <p:cNvSpPr txBox="1"/>
          <p:nvPr/>
        </p:nvSpPr>
        <p:spPr>
          <a:xfrm>
            <a:off x="1438824" y="2036500"/>
            <a:ext cx="649467" cy="2223900"/>
          </a:xfrm>
          <a:prstGeom prst="rect">
            <a:avLst/>
          </a:prstGeom>
          <a:noFill/>
          <a:ln>
            <a:noFill/>
          </a:ln>
        </p:spPr>
        <p:txBody>
          <a:bodyPr spcFirstLastPara="1" wrap="square" lIns="91425" tIns="91425" rIns="91425" bIns="91425" anchor="ctr" anchorCtr="0">
            <a:noAutofit/>
          </a:bodyPr>
          <a:lstStyle/>
          <a:p>
            <a:pPr marL="0" lvl="0" indent="0" algn="ctr" rtl="0">
              <a:spcBef>
                <a:spcPts val="520"/>
              </a:spcBef>
              <a:spcAft>
                <a:spcPts val="0"/>
              </a:spcAft>
              <a:buClr>
                <a:schemeClr val="dk1"/>
              </a:buClr>
              <a:buSzPts val="1100"/>
              <a:buFont typeface="Arial"/>
              <a:buNone/>
            </a:pPr>
            <a:r>
              <a:rPr lang="en-US" sz="2400" b="1" dirty="0">
                <a:solidFill>
                  <a:schemeClr val="accent4"/>
                </a:solidFill>
                <a:latin typeface="Calibri" panose="020F0502020204030204" pitchFamily="34" charset="0"/>
                <a:ea typeface="Trebuchet MS"/>
                <a:cs typeface="Calibri" panose="020F0502020204030204" pitchFamily="34" charset="0"/>
                <a:sym typeface="Trebuchet MS"/>
              </a:rPr>
              <a:t>O–P–T–I–C</a:t>
            </a:r>
            <a:r>
              <a:rPr lang="en-US" sz="2400" dirty="0">
                <a:solidFill>
                  <a:schemeClr val="accent4"/>
                </a:solidFill>
                <a:latin typeface="Calibri" panose="020F0502020204030204" pitchFamily="34" charset="0"/>
                <a:ea typeface="Trebuchet MS"/>
                <a:cs typeface="Calibri" panose="020F0502020204030204" pitchFamily="34" charset="0"/>
                <a:sym typeface="Trebuchet MS"/>
              </a:rPr>
              <a:t>–</a:t>
            </a:r>
            <a:endParaRPr dirty="0">
              <a:solidFill>
                <a:schemeClr val="accent4"/>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2FAB7DDC-71CD-497E-BFA0-4DC4528EDAF4}"/>
              </a:ext>
            </a:extLst>
          </p:cNvPr>
          <p:cNvSpPr/>
          <p:nvPr/>
        </p:nvSpPr>
        <p:spPr>
          <a:xfrm>
            <a:off x="5387645" y="4780167"/>
            <a:ext cx="4572000" cy="984885"/>
          </a:xfrm>
          <a:prstGeom prst="rect">
            <a:avLst/>
          </a:prstGeom>
        </p:spPr>
        <p:txBody>
          <a:bodyPr>
            <a:spAutoFit/>
          </a:bodyPr>
          <a:lstStyle/>
          <a:p>
            <a:r>
              <a:rPr lang="en-US" sz="800" dirty="0" err="1">
                <a:solidFill>
                  <a:srgbClr val="999999"/>
                </a:solidFill>
                <a:latin typeface="Trebuchet MS" panose="020B0603020202020204" pitchFamily="34" charset="0"/>
              </a:rPr>
              <a:t>OpenClipart</a:t>
            </a:r>
            <a:r>
              <a:rPr lang="en-US" sz="800" dirty="0">
                <a:solidFill>
                  <a:srgbClr val="999999"/>
                </a:solidFill>
                <a:latin typeface="Trebuchet MS" panose="020B0603020202020204" pitchFamily="34" charset="0"/>
              </a:rPr>
              <a:t>-Vectors/27424 Images. (2017, January 30). Eyes. Retrieved from https://pixabay.com/vectors/eyes-glasses-lenses-my-patterns-2022424/.</a:t>
            </a:r>
            <a:endParaRPr lang="en-US" dirty="0"/>
          </a:p>
          <a:p>
            <a:br>
              <a:rPr lang="en-US" dirty="0"/>
            </a:b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5" name="Picture 4">
            <a:extLst>
              <a:ext uri="{FF2B5EF4-FFF2-40B4-BE49-F238E27FC236}">
                <a16:creationId xmlns:a16="http://schemas.microsoft.com/office/drawing/2014/main" id="{9798878A-10A8-4A02-A02A-C19D01ECEB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trans="18000"/>
                    </a14:imgEffect>
                  </a14:imgLayer>
                </a14:imgProps>
              </a:ext>
              <a:ext uri="{28A0092B-C50C-407E-A947-70E740481C1C}">
                <a14:useLocalDpi xmlns:a14="http://schemas.microsoft.com/office/drawing/2010/main" val="0"/>
              </a:ext>
            </a:extLst>
          </a:blip>
          <a:srcRect/>
          <a:stretch>
            <a:fillRect/>
          </a:stretch>
        </p:blipFill>
        <p:spPr bwMode="auto">
          <a:xfrm rot="956420">
            <a:off x="4624435" y="304569"/>
            <a:ext cx="4464303" cy="2232152"/>
          </a:xfrm>
          <a:prstGeom prst="rect">
            <a:avLst/>
          </a:prstGeom>
          <a:noFill/>
          <a:ln>
            <a:noFill/>
          </a:ln>
        </p:spPr>
      </p:pic>
      <p:sp>
        <p:nvSpPr>
          <p:cNvPr id="225" name="Google Shape;225;p42"/>
          <p:cNvSpPr txBox="1">
            <a:spLocks noGrp="1"/>
          </p:cNvSpPr>
          <p:nvPr>
            <p:ph type="title"/>
          </p:nvPr>
        </p:nvSpPr>
        <p:spPr>
          <a:xfrm>
            <a:off x="380550" y="1751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It’s OPTIC-al</a:t>
            </a:r>
            <a:endParaRPr dirty="0"/>
          </a:p>
        </p:txBody>
      </p:sp>
      <p:sp>
        <p:nvSpPr>
          <p:cNvPr id="226" name="Google Shape;226;p42"/>
          <p:cNvSpPr txBox="1">
            <a:spLocks noGrp="1"/>
          </p:cNvSpPr>
          <p:nvPr>
            <p:ph type="body" idx="1"/>
          </p:nvPr>
        </p:nvSpPr>
        <p:spPr>
          <a:xfrm>
            <a:off x="457200" y="989023"/>
            <a:ext cx="8229600" cy="39957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sz="1800" i="1" dirty="0">
                <a:latin typeface="Calibri" panose="020F0502020204030204" pitchFamily="34" charset="0"/>
                <a:ea typeface="Trebuchet MS"/>
                <a:cs typeface="Calibri" panose="020F0502020204030204" pitchFamily="34" charset="0"/>
                <a:sym typeface="Trebuchet MS"/>
              </a:rPr>
              <a:t>In what ways does this picture reflect a positive school or classroom community?</a:t>
            </a:r>
            <a:endParaRPr sz="1800" b="1" i="1"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52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O</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Write down any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Observations</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a:t>
            </a:r>
            <a:r>
              <a:rPr lang="en-US" sz="2400" dirty="0">
                <a:latin typeface="Calibri" panose="020F0502020204030204" pitchFamily="34" charset="0"/>
                <a:ea typeface="Trebuchet MS"/>
                <a:cs typeface="Calibri" panose="020F0502020204030204" pitchFamily="34" charset="0"/>
                <a:sym typeface="Trebuchet MS"/>
              </a:rPr>
              <a:t>of community.</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P</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Who are the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Participants</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a:t>
            </a:r>
            <a:r>
              <a:rPr lang="en-US" sz="2400" dirty="0">
                <a:latin typeface="Calibri" panose="020F0502020204030204" pitchFamily="34" charset="0"/>
                <a:ea typeface="Trebuchet MS"/>
                <a:cs typeface="Calibri" panose="020F0502020204030204" pitchFamily="34" charset="0"/>
                <a:sym typeface="Trebuchet MS"/>
              </a:rPr>
              <a:t>in the community?</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T</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What is the overall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Theme</a:t>
            </a:r>
            <a:r>
              <a:rPr lang="en-US" sz="2400" dirty="0">
                <a:latin typeface="Calibri" panose="020F0502020204030204" pitchFamily="34" charset="0"/>
                <a:ea typeface="Trebuchet MS"/>
                <a:cs typeface="Calibri" panose="020F0502020204030204" pitchFamily="34" charset="0"/>
                <a:sym typeface="Trebuchet MS"/>
              </a:rPr>
              <a:t> of the picture?</a:t>
            </a:r>
            <a:endParaRPr sz="2400"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381000" algn="l" rtl="0">
              <a:lnSpc>
                <a:spcPct val="115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In what ways do participants demonstrate positive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Interpersonal Relationships</a:t>
            </a:r>
            <a:r>
              <a:rPr lang="en-US" sz="2400" dirty="0">
                <a:latin typeface="Calibri" panose="020F0502020204030204" pitchFamily="34" charset="0"/>
                <a:ea typeface="Trebuchet MS"/>
                <a:cs typeface="Calibri" panose="020F0502020204030204" pitchFamily="34" charset="0"/>
                <a:sym typeface="Trebuchet MS"/>
              </a:rPr>
              <a:t> or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Identity</a:t>
            </a:r>
            <a:r>
              <a:rPr lang="en-US" sz="2400" dirty="0">
                <a:latin typeface="Calibri" panose="020F0502020204030204" pitchFamily="34" charset="0"/>
                <a:ea typeface="Trebuchet MS"/>
                <a:cs typeface="Calibri" panose="020F0502020204030204" pitchFamily="34" charset="0"/>
                <a:sym typeface="Trebuchet MS"/>
              </a:rPr>
              <a:t>?</a:t>
            </a:r>
            <a:endParaRPr sz="2400" dirty="0">
              <a:latin typeface="Calibri" panose="020F0502020204030204" pitchFamily="34" charset="0"/>
              <a:ea typeface="Trebuchet MS"/>
              <a:cs typeface="Calibri" panose="020F0502020204030204" pitchFamily="34" charset="0"/>
              <a:sym typeface="Trebuchet MS"/>
            </a:endParaRPr>
          </a:p>
          <a:p>
            <a:pPr marL="457200" lvl="0" indent="-381000" algn="l" rtl="0">
              <a:lnSpc>
                <a:spcPct val="150000"/>
              </a:lnSpc>
              <a:spcBef>
                <a:spcPts val="0"/>
              </a:spcBef>
              <a:spcAft>
                <a:spcPts val="0"/>
              </a:spcAft>
              <a:buSzPts val="2400"/>
              <a:buFont typeface="Trebuchet MS"/>
              <a:buChar char="•"/>
            </a:pP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C</a:t>
            </a:r>
            <a:r>
              <a:rPr lang="en-US" sz="2400" dirty="0">
                <a:solidFill>
                  <a:schemeClr val="accent6"/>
                </a:solidFill>
                <a:latin typeface="Calibri" panose="020F0502020204030204" pitchFamily="34" charset="0"/>
                <a:ea typeface="Trebuchet MS"/>
                <a:cs typeface="Calibri" panose="020F0502020204030204" pitchFamily="34" charset="0"/>
                <a:sym typeface="Trebuchet MS"/>
              </a:rPr>
              <a:t> - </a:t>
            </a:r>
            <a:r>
              <a:rPr lang="en-US" sz="2400" dirty="0">
                <a:latin typeface="Calibri" panose="020F0502020204030204" pitchFamily="34" charset="0"/>
                <a:ea typeface="Trebuchet MS"/>
                <a:cs typeface="Calibri" panose="020F0502020204030204" pitchFamily="34" charset="0"/>
                <a:sym typeface="Trebuchet MS"/>
              </a:rPr>
              <a:t>Give the photo a </a:t>
            </a:r>
            <a:r>
              <a:rPr lang="en-US" sz="2400" b="1" dirty="0">
                <a:solidFill>
                  <a:schemeClr val="accent6"/>
                </a:solidFill>
                <a:latin typeface="Calibri" panose="020F0502020204030204" pitchFamily="34" charset="0"/>
                <a:ea typeface="Trebuchet MS"/>
                <a:cs typeface="Calibri" panose="020F0502020204030204" pitchFamily="34" charset="0"/>
                <a:sym typeface="Trebuchet MS"/>
              </a:rPr>
              <a:t>Caption</a:t>
            </a:r>
            <a:r>
              <a:rPr lang="en-US" sz="2400" dirty="0">
                <a:latin typeface="Calibri" panose="020F0502020204030204" pitchFamily="34" charset="0"/>
                <a:ea typeface="Trebuchet MS"/>
                <a:cs typeface="Calibri" panose="020F0502020204030204" pitchFamily="34" charset="0"/>
                <a:sym typeface="Trebuchet MS"/>
              </a:rPr>
              <a:t>.</a:t>
            </a:r>
            <a:endParaRPr sz="2400" dirty="0">
              <a:solidFill>
                <a:schemeClr val="accent6"/>
              </a:solidFill>
              <a:latin typeface="Calibri" panose="020F0502020204030204" pitchFamily="34" charset="0"/>
              <a:ea typeface="Trebuchet MS"/>
              <a:cs typeface="Calibri" panose="020F0502020204030204" pitchFamily="34" charset="0"/>
              <a:sym typeface="Trebuchet MS"/>
            </a:endParaRPr>
          </a:p>
          <a:p>
            <a:pPr marL="457200" lvl="0" indent="0" algn="l" rtl="0">
              <a:lnSpc>
                <a:spcPct val="150000"/>
              </a:lnSpc>
              <a:spcBef>
                <a:spcPts val="520"/>
              </a:spcBef>
              <a:spcAft>
                <a:spcPts val="0"/>
              </a:spcAft>
              <a:buNone/>
            </a:pPr>
            <a:endParaRPr dirty="0"/>
          </a:p>
          <a:p>
            <a:pPr marL="63500" lvl="0" indent="0" algn="l" rtl="0">
              <a:lnSpc>
                <a:spcPct val="100000"/>
              </a:lnSpc>
              <a:spcBef>
                <a:spcPts val="520"/>
              </a:spcBef>
              <a:spcAft>
                <a:spcPts val="0"/>
              </a:spcAft>
              <a:buSzPts val="2600"/>
              <a:buNone/>
            </a:pPr>
            <a:endParaRPr dirty="0"/>
          </a:p>
        </p:txBody>
      </p:sp>
      <p:sp>
        <p:nvSpPr>
          <p:cNvPr id="6" name="Rectangle 5">
            <a:extLst>
              <a:ext uri="{FF2B5EF4-FFF2-40B4-BE49-F238E27FC236}">
                <a16:creationId xmlns:a16="http://schemas.microsoft.com/office/drawing/2014/main" id="{F4CBB5F1-6814-4DF4-A800-BF0330B28092}"/>
              </a:ext>
            </a:extLst>
          </p:cNvPr>
          <p:cNvSpPr/>
          <p:nvPr/>
        </p:nvSpPr>
        <p:spPr>
          <a:xfrm>
            <a:off x="5387645" y="4780167"/>
            <a:ext cx="4572000" cy="984885"/>
          </a:xfrm>
          <a:prstGeom prst="rect">
            <a:avLst/>
          </a:prstGeom>
        </p:spPr>
        <p:txBody>
          <a:bodyPr>
            <a:spAutoFit/>
          </a:bodyPr>
          <a:lstStyle/>
          <a:p>
            <a:r>
              <a:rPr lang="en-US" sz="800" dirty="0" err="1">
                <a:solidFill>
                  <a:srgbClr val="999999"/>
                </a:solidFill>
                <a:latin typeface="Trebuchet MS" panose="020B0603020202020204" pitchFamily="34" charset="0"/>
              </a:rPr>
              <a:t>OpenClipart</a:t>
            </a:r>
            <a:r>
              <a:rPr lang="en-US" sz="800" dirty="0">
                <a:solidFill>
                  <a:srgbClr val="999999"/>
                </a:solidFill>
                <a:latin typeface="Trebuchet MS" panose="020B0603020202020204" pitchFamily="34" charset="0"/>
              </a:rPr>
              <a:t>-Vectors/27424 Images. (2017, January 30). Eyes. Retrieved from https://pixabay.com/vectors/eyes-glasses-lenses-my-patterns-2022424/.</a:t>
            </a:r>
            <a:endParaRPr lang="en-US" dirty="0"/>
          </a:p>
          <a:p>
            <a:br>
              <a:rPr lang="en-US" dirty="0"/>
            </a:b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p:nvPr/>
        </p:nvSpPr>
        <p:spPr>
          <a:xfrm>
            <a:off x="3635036" y="4383316"/>
            <a:ext cx="994800" cy="3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A</a:t>
            </a:r>
            <a:endParaRPr b="1" dirty="0">
              <a:latin typeface="Calibri"/>
              <a:ea typeface="Calibri"/>
              <a:cs typeface="Calibri"/>
              <a:sym typeface="Calibri"/>
            </a:endParaRPr>
          </a:p>
        </p:txBody>
      </p:sp>
      <p:pic>
        <p:nvPicPr>
          <p:cNvPr id="233" name="Google Shape;233;p43"/>
          <p:cNvPicPr preferRelativeResize="0"/>
          <p:nvPr/>
        </p:nvPicPr>
        <p:blipFill>
          <a:blip r:embed="rId3">
            <a:alphaModFix/>
          </a:blip>
          <a:stretch>
            <a:fillRect/>
          </a:stretch>
        </p:blipFill>
        <p:spPr>
          <a:xfrm>
            <a:off x="540856" y="440759"/>
            <a:ext cx="7112200" cy="4000612"/>
          </a:xfrm>
          <a:prstGeom prst="rect">
            <a:avLst/>
          </a:prstGeom>
          <a:noFill/>
          <a:ln>
            <a:noFill/>
          </a:ln>
        </p:spPr>
      </p:pic>
      <p:sp>
        <p:nvSpPr>
          <p:cNvPr id="2" name="TextBox 1">
            <a:extLst>
              <a:ext uri="{FF2B5EF4-FFF2-40B4-BE49-F238E27FC236}">
                <a16:creationId xmlns:a16="http://schemas.microsoft.com/office/drawing/2014/main" id="{F7132851-1898-674E-A95F-3377EE7D1097}"/>
              </a:ext>
            </a:extLst>
          </p:cNvPr>
          <p:cNvSpPr txBox="1"/>
          <p:nvPr/>
        </p:nvSpPr>
        <p:spPr>
          <a:xfrm>
            <a:off x="444190" y="4700716"/>
            <a:ext cx="7252408" cy="584775"/>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Source: Government of Prince Edward Island. (2016). High school students in various classroom settings. [image]. Creative commons. </a:t>
            </a:r>
          </a:p>
          <a:p>
            <a:r>
              <a:rPr lang="en-US" sz="900" dirty="0">
                <a:latin typeface="Calibri" panose="020F0502020204030204" pitchFamily="34" charset="0"/>
                <a:cs typeface="Calibri" panose="020F0502020204030204" pitchFamily="34" charset="0"/>
              </a:rPr>
              <a:t>Retrieved from https://search.creativecommons.org/photos/a4254a18-eea3-43b1-b1c7-341caf90da6c</a:t>
            </a:r>
          </a:p>
          <a:p>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4"/>
          <p:cNvPicPr preferRelativeResize="0"/>
          <p:nvPr/>
        </p:nvPicPr>
        <p:blipFill>
          <a:blip r:embed="rId3">
            <a:alphaModFix/>
          </a:blip>
          <a:stretch>
            <a:fillRect/>
          </a:stretch>
        </p:blipFill>
        <p:spPr>
          <a:xfrm>
            <a:off x="706444" y="105540"/>
            <a:ext cx="6630527" cy="4408596"/>
          </a:xfrm>
          <a:prstGeom prst="rect">
            <a:avLst/>
          </a:prstGeom>
          <a:noFill/>
          <a:ln>
            <a:noFill/>
          </a:ln>
        </p:spPr>
      </p:pic>
      <p:sp>
        <p:nvSpPr>
          <p:cNvPr id="240" name="Google Shape;240;p44"/>
          <p:cNvSpPr txBox="1"/>
          <p:nvPr/>
        </p:nvSpPr>
        <p:spPr>
          <a:xfrm>
            <a:off x="3630565" y="4474221"/>
            <a:ext cx="859677" cy="3719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B</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A250CE4E-3603-AA4B-8F6D-D5A92F3A5CC1}"/>
              </a:ext>
            </a:extLst>
          </p:cNvPr>
          <p:cNvSpPr txBox="1"/>
          <p:nvPr/>
        </p:nvSpPr>
        <p:spPr>
          <a:xfrm>
            <a:off x="601577" y="4773387"/>
            <a:ext cx="6874113" cy="3693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Source: Delaware, B. B. (2013, October 3). George Read Middle School.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https://</a:t>
            </a:r>
            <a:r>
              <a:rPr lang="en-US" sz="900" dirty="0" err="1">
                <a:latin typeface="Calibri" panose="020F0502020204030204" pitchFamily="34" charset="0"/>
                <a:cs typeface="Calibri" panose="020F0502020204030204" pitchFamily="34" charset="0"/>
              </a:rPr>
              <a:t>www.flickr.com</a:t>
            </a:r>
            <a:r>
              <a:rPr lang="en-US" sz="900" dirty="0">
                <a:latin typeface="Calibri" panose="020F0502020204030204" pitchFamily="34" charset="0"/>
                <a:cs typeface="Calibri" panose="020F0502020204030204" pitchFamily="34" charset="0"/>
              </a:rPr>
              <a:t>/photos/</a:t>
            </a:r>
            <a:r>
              <a:rPr lang="en-US" sz="900" dirty="0" err="1">
                <a:latin typeface="Calibri" panose="020F0502020204030204" pitchFamily="34" charset="0"/>
                <a:cs typeface="Calibri" panose="020F0502020204030204" pitchFamily="34" charset="0"/>
              </a:rPr>
              <a:t>bestbuddiesde</a:t>
            </a:r>
            <a:r>
              <a:rPr lang="en-US" sz="900" dirty="0">
                <a:latin typeface="Calibri" panose="020F0502020204030204" pitchFamily="34" charset="0"/>
                <a:cs typeface="Calibri" panose="020F0502020204030204" pitchFamily="34" charset="0"/>
              </a:rPr>
              <a:t>/10074314494/in/</a:t>
            </a:r>
            <a:r>
              <a:rPr lang="en-US" sz="900" dirty="0" err="1">
                <a:latin typeface="Calibri" panose="020F0502020204030204" pitchFamily="34" charset="0"/>
                <a:cs typeface="Calibri" panose="020F0502020204030204" pitchFamily="34" charset="0"/>
              </a:rPr>
              <a:t>photostream</a:t>
            </a:r>
            <a:r>
              <a:rPr lang="en-US" sz="900" dirty="0">
                <a:latin typeface="Calibri" panose="020F0502020204030204" pitchFamily="34" charset="0"/>
                <a:cs typeface="Calibri" panose="020F050202020403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7" name="Google Shape;247;p45"/>
          <p:cNvPicPr preferRelativeResize="0"/>
          <p:nvPr/>
        </p:nvPicPr>
        <p:blipFill>
          <a:blip r:embed="rId3">
            <a:alphaModFix/>
          </a:blip>
          <a:stretch>
            <a:fillRect/>
          </a:stretch>
        </p:blipFill>
        <p:spPr>
          <a:xfrm>
            <a:off x="649317" y="335293"/>
            <a:ext cx="6938222" cy="4059992"/>
          </a:xfrm>
          <a:prstGeom prst="rect">
            <a:avLst/>
          </a:prstGeom>
          <a:noFill/>
          <a:ln>
            <a:noFill/>
          </a:ln>
        </p:spPr>
      </p:pic>
      <p:sp>
        <p:nvSpPr>
          <p:cNvPr id="248" name="Google Shape;248;p45"/>
          <p:cNvSpPr txBox="1"/>
          <p:nvPr/>
        </p:nvSpPr>
        <p:spPr>
          <a:xfrm>
            <a:off x="3696308" y="4366257"/>
            <a:ext cx="84424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C</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874DA971-EEEF-4248-A1F7-8F7C9CDA2C6F}"/>
              </a:ext>
            </a:extLst>
          </p:cNvPr>
          <p:cNvSpPr txBox="1"/>
          <p:nvPr/>
        </p:nvSpPr>
        <p:spPr>
          <a:xfrm>
            <a:off x="544284" y="4719471"/>
            <a:ext cx="7511143" cy="507831"/>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Source: </a:t>
            </a:r>
            <a:r>
              <a:rPr lang="en-US" sz="900" dirty="0" err="1">
                <a:latin typeface="Calibri" panose="020F0502020204030204" pitchFamily="34" charset="0"/>
                <a:cs typeface="Calibri" panose="020F0502020204030204" pitchFamily="34" charset="0"/>
              </a:rPr>
              <a:t>Siebring</a:t>
            </a:r>
            <a:r>
              <a:rPr lang="en-US" sz="900" dirty="0">
                <a:latin typeface="Calibri" panose="020F0502020204030204" pitchFamily="34" charset="0"/>
                <a:cs typeface="Calibri" panose="020F0502020204030204" pitchFamily="34" charset="0"/>
              </a:rPr>
              <a:t>, E. (2019). Image. Teachers welcome students back to school in North Platte. KNOP-TV.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 </a:t>
            </a:r>
            <a:r>
              <a:rPr lang="en-US" sz="900" dirty="0">
                <a:solidFill>
                  <a:schemeClr val="tx1"/>
                </a:solidFill>
                <a:latin typeface="Calibri" panose="020F0502020204030204" pitchFamily="34" charset="0"/>
                <a:cs typeface="Calibri" panose="020F0502020204030204" pitchFamily="34" charset="0"/>
              </a:rPr>
              <a:t>https://www.knopnews2.com/content/news/Teachers--welcome-students-back-to-school-in-North-Platte-554214081.html</a:t>
            </a:r>
          </a:p>
          <a:p>
            <a:endParaRPr lang="en-US" sz="900"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5" name="Google Shape;255;p46"/>
          <p:cNvPicPr preferRelativeResize="0"/>
          <p:nvPr/>
        </p:nvPicPr>
        <p:blipFill>
          <a:blip r:embed="rId3">
            <a:alphaModFix/>
          </a:blip>
          <a:stretch>
            <a:fillRect/>
          </a:stretch>
        </p:blipFill>
        <p:spPr>
          <a:xfrm>
            <a:off x="1016000" y="205619"/>
            <a:ext cx="6509657" cy="4339772"/>
          </a:xfrm>
          <a:prstGeom prst="rect">
            <a:avLst/>
          </a:prstGeom>
          <a:noFill/>
          <a:ln>
            <a:noFill/>
          </a:ln>
        </p:spPr>
      </p:pic>
      <p:sp>
        <p:nvSpPr>
          <p:cNvPr id="256" name="Google Shape;256;p46"/>
          <p:cNvSpPr txBox="1"/>
          <p:nvPr/>
        </p:nvSpPr>
        <p:spPr>
          <a:xfrm>
            <a:off x="3830087" y="4488327"/>
            <a:ext cx="881482"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libri"/>
                <a:ea typeface="Calibri"/>
                <a:cs typeface="Calibri"/>
                <a:sym typeface="Calibri"/>
              </a:rPr>
              <a:t>Picture D</a:t>
            </a:r>
            <a:endParaRPr b="1" dirty="0">
              <a:latin typeface="Calibri"/>
              <a:ea typeface="Calibri"/>
              <a:cs typeface="Calibri"/>
              <a:sym typeface="Calibri"/>
            </a:endParaRPr>
          </a:p>
        </p:txBody>
      </p:sp>
      <p:sp>
        <p:nvSpPr>
          <p:cNvPr id="2" name="TextBox 1">
            <a:extLst>
              <a:ext uri="{FF2B5EF4-FFF2-40B4-BE49-F238E27FC236}">
                <a16:creationId xmlns:a16="http://schemas.microsoft.com/office/drawing/2014/main" id="{D677C050-9FC2-8D4C-A9B9-D60C29FB997B}"/>
              </a:ext>
            </a:extLst>
          </p:cNvPr>
          <p:cNvSpPr txBox="1"/>
          <p:nvPr/>
        </p:nvSpPr>
        <p:spPr>
          <a:xfrm>
            <a:off x="921658" y="4788466"/>
            <a:ext cx="6563015" cy="369332"/>
          </a:xfrm>
          <a:prstGeom prst="rect">
            <a:avLst/>
          </a:prstGeom>
          <a:noFill/>
        </p:spPr>
        <p:txBody>
          <a:bodyPr wrap="none" rtlCol="0">
            <a:spAutoFit/>
          </a:bodyPr>
          <a:lstStyle/>
          <a:p>
            <a:pPr lvl="0"/>
            <a:r>
              <a:rPr lang="en-US" sz="900" dirty="0">
                <a:latin typeface="Calibri" panose="020F0502020204030204" pitchFamily="34" charset="0"/>
                <a:cs typeface="Calibri" panose="020F0502020204030204" pitchFamily="34" charset="0"/>
              </a:rPr>
              <a:t>Source: Image (n.d.). Schenk teachers share strengths to ensure all students succeed. Communications page. Madison, WI school district. </a:t>
            </a:r>
            <a:br>
              <a:rPr lang="en-US" sz="900" dirty="0">
                <a:latin typeface="Calibri" panose="020F0502020204030204" pitchFamily="34" charset="0"/>
                <a:cs typeface="Calibri" panose="020F0502020204030204" pitchFamily="34" charset="0"/>
              </a:rPr>
            </a:br>
            <a:r>
              <a:rPr lang="en-US" sz="900" dirty="0">
                <a:latin typeface="Calibri" panose="020F0502020204030204" pitchFamily="34" charset="0"/>
                <a:cs typeface="Calibri" panose="020F0502020204030204" pitchFamily="34" charset="0"/>
              </a:rPr>
              <a:t>Retrieved from</a:t>
            </a:r>
            <a:r>
              <a:rPr lang="en-US" sz="900" dirty="0">
                <a:solidFill>
                  <a:schemeClr val="tx1"/>
                </a:solidFill>
                <a:latin typeface="Calibri" panose="020F0502020204030204" pitchFamily="34" charset="0"/>
                <a:cs typeface="Calibri" panose="020F0502020204030204" pitchFamily="34" charset="0"/>
              </a:rPr>
              <a:t> https://communications.madison.k12.wi.us/schenk-teacher-teams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457200" y="350200"/>
            <a:ext cx="45465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Strategy Reflection:</a:t>
            </a:r>
            <a:endParaRPr sz="3000" dirty="0"/>
          </a:p>
          <a:p>
            <a:pPr marL="0" lvl="0" indent="0" algn="l" rtl="0">
              <a:spcBef>
                <a:spcPts val="0"/>
              </a:spcBef>
              <a:spcAft>
                <a:spcPts val="0"/>
              </a:spcAft>
              <a:buNone/>
            </a:pPr>
            <a:r>
              <a:rPr lang="en-US" sz="3000" dirty="0"/>
              <a:t>It’s OPTIC-al</a:t>
            </a:r>
            <a:endParaRPr sz="3000" dirty="0"/>
          </a:p>
        </p:txBody>
      </p:sp>
      <p:sp>
        <p:nvSpPr>
          <p:cNvPr id="262" name="Google Shape;262;p47"/>
          <p:cNvSpPr txBox="1">
            <a:spLocks noGrp="1"/>
          </p:cNvSpPr>
          <p:nvPr>
            <p:ph type="body" idx="1"/>
          </p:nvPr>
        </p:nvSpPr>
        <p:spPr>
          <a:xfrm>
            <a:off x="457200" y="1451600"/>
            <a:ext cx="46338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latin typeface="Calibri" panose="020F0502020204030204" pitchFamily="34" charset="0"/>
              <a:ea typeface="Arial"/>
              <a:cs typeface="Calibri" panose="020F0502020204030204" pitchFamily="34" charset="0"/>
              <a:sym typeface="Arial"/>
            </a:endParaRPr>
          </a:p>
          <a:p>
            <a:pPr marL="457200" lvl="0" indent="-393700" algn="l" rtl="0">
              <a:lnSpc>
                <a:spcPct val="125454"/>
              </a:lnSpc>
              <a:spcBef>
                <a:spcPts val="0"/>
              </a:spcBef>
              <a:spcAft>
                <a:spcPts val="0"/>
              </a:spcAft>
              <a:buSzPts val="2600"/>
              <a:buChar char="•"/>
            </a:pPr>
            <a:r>
              <a:rPr lang="en-US" sz="2400" dirty="0">
                <a:latin typeface="Calibri" panose="020F0502020204030204" pitchFamily="34" charset="0"/>
                <a:ea typeface="Arial"/>
                <a:cs typeface="Calibri" panose="020F0502020204030204" pitchFamily="34" charset="0"/>
                <a:sym typeface="Arial"/>
              </a:rPr>
              <a:t>How can this strategy be applied to the classroom?</a:t>
            </a:r>
            <a:endParaRPr sz="2400" dirty="0">
              <a:latin typeface="Calibri" panose="020F0502020204030204" pitchFamily="34" charset="0"/>
              <a:ea typeface="Arial"/>
              <a:cs typeface="Calibri" panose="020F0502020204030204" pitchFamily="34" charset="0"/>
              <a:sym typeface="Arial"/>
            </a:endParaRPr>
          </a:p>
          <a:p>
            <a:pPr marL="457200" lvl="0" indent="-393700" algn="l" rtl="0">
              <a:lnSpc>
                <a:spcPct val="125454"/>
              </a:lnSpc>
              <a:spcBef>
                <a:spcPts val="0"/>
              </a:spcBef>
              <a:spcAft>
                <a:spcPts val="0"/>
              </a:spcAft>
              <a:buSzPts val="2600"/>
              <a:buChar char="•"/>
            </a:pPr>
            <a:r>
              <a:rPr lang="en-US" sz="2400" dirty="0">
                <a:latin typeface="Calibri" panose="020F0502020204030204" pitchFamily="34" charset="0"/>
                <a:ea typeface="Arial"/>
                <a:cs typeface="Calibri" panose="020F0502020204030204" pitchFamily="34" charset="0"/>
                <a:sym typeface="Arial"/>
              </a:rPr>
              <a:t>Could this be used to build community with students? </a:t>
            </a:r>
            <a:endParaRPr dirty="0"/>
          </a:p>
        </p:txBody>
      </p:sp>
      <p:pic>
        <p:nvPicPr>
          <p:cNvPr id="263" name="Google Shape;263;p47"/>
          <p:cNvPicPr preferRelativeResize="0"/>
          <p:nvPr/>
        </p:nvPicPr>
        <p:blipFill>
          <a:blip r:embed="rId3">
            <a:alphaModFix/>
          </a:blip>
          <a:stretch>
            <a:fillRect/>
          </a:stretch>
        </p:blipFill>
        <p:spPr>
          <a:xfrm rot="772132">
            <a:off x="5056217" y="680123"/>
            <a:ext cx="2951226" cy="3863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457200" y="3004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Jigsaw: Research Brief</a:t>
            </a:r>
            <a:endParaRPr sz="3000" dirty="0"/>
          </a:p>
        </p:txBody>
      </p:sp>
      <p:sp>
        <p:nvSpPr>
          <p:cNvPr id="269" name="Google Shape;269;p48"/>
          <p:cNvSpPr txBox="1">
            <a:spLocks noGrp="1"/>
          </p:cNvSpPr>
          <p:nvPr>
            <p:ph type="body" idx="1"/>
          </p:nvPr>
        </p:nvSpPr>
        <p:spPr>
          <a:xfrm>
            <a:off x="457200" y="12354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Each group member is to read one of the following sections: </a:t>
            </a:r>
            <a:endParaRPr sz="2400" dirty="0"/>
          </a:p>
          <a:p>
            <a:pPr marL="533400" lvl="0" indent="-457200" algn="l" rtl="0">
              <a:spcBef>
                <a:spcPts val="520"/>
              </a:spcBef>
              <a:spcAft>
                <a:spcPts val="0"/>
              </a:spcAft>
              <a:buSzPts val="2400"/>
              <a:buFont typeface="+mj-lt"/>
              <a:buAutoNum type="arabicPeriod"/>
            </a:pPr>
            <a:r>
              <a:rPr lang="en-US" sz="2400" dirty="0"/>
              <a:t>From beginning up to the heading “Elements…”</a:t>
            </a:r>
            <a:endParaRPr sz="2400" dirty="0"/>
          </a:p>
          <a:p>
            <a:pPr marL="914400" lvl="0" indent="-457200" algn="l" rtl="0">
              <a:spcBef>
                <a:spcPts val="520"/>
              </a:spcBef>
              <a:spcAft>
                <a:spcPts val="0"/>
              </a:spcAft>
              <a:buFont typeface="+mj-lt"/>
              <a:buAutoNum type="arabicPeriod"/>
            </a:pPr>
            <a:endParaRPr sz="2400" dirty="0"/>
          </a:p>
          <a:p>
            <a:pPr marL="533400" lvl="0" indent="-457200" algn="l" rtl="0">
              <a:spcBef>
                <a:spcPts val="520"/>
              </a:spcBef>
              <a:spcAft>
                <a:spcPts val="0"/>
              </a:spcAft>
              <a:buSzPts val="2400"/>
              <a:buFont typeface="+mj-lt"/>
              <a:buAutoNum type="arabicPeriod"/>
            </a:pPr>
            <a:r>
              <a:rPr lang="en-US" sz="2400" dirty="0"/>
              <a:t>“Elements of a Positive and Caring Community” up to the heading “The Classroom Reflects…”</a:t>
            </a:r>
            <a:endParaRPr sz="2400" dirty="0"/>
          </a:p>
          <a:p>
            <a:pPr marL="914400" lvl="0" indent="-457200" algn="l" rtl="0">
              <a:spcBef>
                <a:spcPts val="520"/>
              </a:spcBef>
              <a:spcAft>
                <a:spcPts val="0"/>
              </a:spcAft>
              <a:buFont typeface="+mj-lt"/>
              <a:buAutoNum type="arabicPeriod"/>
            </a:pPr>
            <a:endParaRPr sz="2400" dirty="0"/>
          </a:p>
          <a:p>
            <a:pPr marL="533400" lvl="0" indent="-457200" algn="l" rtl="0">
              <a:spcBef>
                <a:spcPts val="520"/>
              </a:spcBef>
              <a:spcAft>
                <a:spcPts val="0"/>
              </a:spcAft>
              <a:buSzPts val="2400"/>
              <a:buFont typeface="+mj-lt"/>
              <a:buAutoNum type="arabicPeriod"/>
            </a:pPr>
            <a:r>
              <a:rPr lang="en-US" sz="2400" dirty="0"/>
              <a:t>“The Classroom Reflects the School Culture” to the end</a:t>
            </a:r>
            <a:endParaRP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000" dirty="0">
                <a:latin typeface="Calibri" panose="020F0502020204030204" pitchFamily="34" charset="0"/>
                <a:ea typeface="Trebuchet MS"/>
                <a:cs typeface="Calibri" panose="020F0502020204030204" pitchFamily="34" charset="0"/>
                <a:sym typeface="Trebuchet MS"/>
              </a:rPr>
              <a:t>Categorical Highlighting</a:t>
            </a:r>
            <a:endParaRPr sz="3000" dirty="0"/>
          </a:p>
        </p:txBody>
      </p:sp>
      <p:sp>
        <p:nvSpPr>
          <p:cNvPr id="275" name="Google Shape;275;p49"/>
          <p:cNvSpPr txBox="1">
            <a:spLocks noGrp="1"/>
          </p:cNvSpPr>
          <p:nvPr>
            <p:ph type="body" idx="1"/>
          </p:nvPr>
        </p:nvSpPr>
        <p:spPr>
          <a:xfrm>
            <a:off x="457200" y="1451600"/>
            <a:ext cx="5497200" cy="3291900"/>
          </a:xfrm>
          <a:prstGeom prst="rect">
            <a:avLst/>
          </a:prstGeom>
          <a:noFill/>
          <a:ln>
            <a:noFill/>
          </a:ln>
        </p:spPr>
        <p:txBody>
          <a:bodyPr spcFirstLastPara="1" wrap="square" lIns="91425" tIns="45700" rIns="91425" bIns="45700" anchor="t" anchorCtr="0">
            <a:noAutofit/>
          </a:bodyPr>
          <a:lstStyle/>
          <a:p>
            <a:pPr marL="63500" lvl="0" indent="0" algn="l" rtl="0">
              <a:spcBef>
                <a:spcPts val="520"/>
              </a:spcBef>
              <a:spcAft>
                <a:spcPts val="0"/>
              </a:spcAft>
              <a:buNone/>
            </a:pPr>
            <a:r>
              <a:rPr lang="en-US" dirty="0">
                <a:latin typeface="Calibri" panose="020F0502020204030204" pitchFamily="34" charset="0"/>
                <a:ea typeface="Trebuchet MS"/>
                <a:cs typeface="Calibri" panose="020F0502020204030204" pitchFamily="34" charset="0"/>
                <a:sym typeface="Trebuchet MS"/>
              </a:rPr>
              <a:t>As you read your section, highlight…</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highlight>
                <a:srgbClr val="FFFF00"/>
              </a:highlight>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Font typeface="Trebuchet MS"/>
              <a:buChar char="•"/>
            </a:pPr>
            <a:r>
              <a:rPr lang="en-US" dirty="0">
                <a:highlight>
                  <a:srgbClr val="FFFF00"/>
                </a:highlight>
                <a:latin typeface="Calibri" panose="020F0502020204030204" pitchFamily="34" charset="0"/>
                <a:ea typeface="Trebuchet MS"/>
                <a:cs typeface="Calibri" panose="020F0502020204030204" pitchFamily="34" charset="0"/>
                <a:sym typeface="Trebuchet MS"/>
              </a:rPr>
              <a:t>reasons</a:t>
            </a:r>
            <a:r>
              <a:rPr lang="en-US" dirty="0">
                <a:latin typeface="Calibri" panose="020F0502020204030204" pitchFamily="34" charset="0"/>
                <a:ea typeface="Trebuchet MS"/>
                <a:cs typeface="Calibri" panose="020F0502020204030204" pitchFamily="34" charset="0"/>
                <a:sym typeface="Trebuchet MS"/>
              </a:rPr>
              <a:t> for building community in </a:t>
            </a:r>
            <a:r>
              <a:rPr lang="en-US" dirty="0">
                <a:highlight>
                  <a:srgbClr val="FFFF00"/>
                </a:highlight>
                <a:latin typeface="Calibri" panose="020F0502020204030204" pitchFamily="34" charset="0"/>
                <a:ea typeface="Trebuchet MS"/>
                <a:cs typeface="Calibri" panose="020F0502020204030204" pitchFamily="34" charset="0"/>
                <a:sym typeface="Trebuchet MS"/>
              </a:rPr>
              <a:t>one color</a:t>
            </a:r>
            <a:r>
              <a:rPr lang="en-US" dirty="0">
                <a:latin typeface="Calibri" panose="020F0502020204030204" pitchFamily="34" charset="0"/>
                <a:ea typeface="Trebuchet MS"/>
                <a:cs typeface="Calibri" panose="020F0502020204030204" pitchFamily="34" charset="0"/>
                <a:sym typeface="Trebuchet MS"/>
              </a:rPr>
              <a:t>; and</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Font typeface="Trebuchet MS"/>
              <a:buChar char="•"/>
            </a:pPr>
            <a:r>
              <a:rPr lang="en-US" dirty="0">
                <a:highlight>
                  <a:srgbClr val="00FFFF"/>
                </a:highlight>
                <a:latin typeface="Calibri" panose="020F0502020204030204" pitchFamily="34" charset="0"/>
                <a:ea typeface="Trebuchet MS"/>
                <a:cs typeface="Calibri" panose="020F0502020204030204" pitchFamily="34" charset="0"/>
                <a:sym typeface="Trebuchet MS"/>
              </a:rPr>
              <a:t>strategies</a:t>
            </a:r>
            <a:r>
              <a:rPr lang="en-US" dirty="0">
                <a:latin typeface="Calibri" panose="020F0502020204030204" pitchFamily="34" charset="0"/>
                <a:ea typeface="Trebuchet MS"/>
                <a:cs typeface="Calibri" panose="020F0502020204030204" pitchFamily="34" charset="0"/>
                <a:sym typeface="Trebuchet MS"/>
              </a:rPr>
              <a:t> that build community in </a:t>
            </a:r>
            <a:r>
              <a:rPr lang="en-US" dirty="0">
                <a:highlight>
                  <a:srgbClr val="00FFFF"/>
                </a:highlight>
                <a:latin typeface="Calibri" panose="020F0502020204030204" pitchFamily="34" charset="0"/>
                <a:ea typeface="Trebuchet MS"/>
                <a:cs typeface="Calibri" panose="020F0502020204030204" pitchFamily="34" charset="0"/>
                <a:sym typeface="Trebuchet MS"/>
              </a:rPr>
              <a:t>another color</a:t>
            </a:r>
            <a:r>
              <a:rPr lang="en-US" dirty="0">
                <a:latin typeface="Calibri" panose="020F0502020204030204" pitchFamily="34" charset="0"/>
                <a:ea typeface="Trebuchet MS"/>
                <a:cs typeface="Calibri" panose="020F0502020204030204" pitchFamily="34" charset="0"/>
                <a:sym typeface="Trebuchet MS"/>
              </a:rPr>
              <a:t>.</a:t>
            </a:r>
            <a:endParaRPr dirty="0">
              <a:latin typeface="Calibri" panose="020F0502020204030204" pitchFamily="34" charset="0"/>
              <a:ea typeface="Trebuchet MS"/>
              <a:cs typeface="Calibri" panose="020F0502020204030204" pitchFamily="34" charset="0"/>
              <a:sym typeface="Trebuchet MS"/>
            </a:endParaRPr>
          </a:p>
        </p:txBody>
      </p:sp>
      <p:pic>
        <p:nvPicPr>
          <p:cNvPr id="276" name="Google Shape;276;p49"/>
          <p:cNvPicPr preferRelativeResize="0"/>
          <p:nvPr/>
        </p:nvPicPr>
        <p:blipFill>
          <a:blip r:embed="rId3">
            <a:alphaModFix/>
          </a:blip>
          <a:stretch>
            <a:fillRect/>
          </a:stretch>
        </p:blipFill>
        <p:spPr>
          <a:xfrm>
            <a:off x="6243600" y="716941"/>
            <a:ext cx="2211125" cy="34533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2"/>
          <p:cNvSpPr txBox="1">
            <a:spLocks noGrp="1"/>
          </p:cNvSpPr>
          <p:nvPr>
            <p:ph type="ctrTitle"/>
          </p:nvPr>
        </p:nvSpPr>
        <p:spPr>
          <a:xfrm>
            <a:off x="533400" y="647700"/>
            <a:ext cx="7851600" cy="1371600"/>
          </a:xfrm>
          <a:prstGeom prst="rect">
            <a:avLst/>
          </a:prstGeom>
          <a:noFill/>
          <a:ln>
            <a:noFill/>
          </a:ln>
        </p:spPr>
        <p:txBody>
          <a:bodyPr spcFirstLastPara="1" wrap="square" lIns="0" tIns="0" rIns="18275" bIns="0" anchor="b" anchorCtr="0">
            <a:noAutofit/>
          </a:bodyPr>
          <a:lstStyle/>
          <a:p>
            <a:pPr marL="0" marR="0" lvl="0" indent="0" rtl="0">
              <a:lnSpc>
                <a:spcPct val="100000"/>
              </a:lnSpc>
              <a:spcBef>
                <a:spcPts val="0"/>
              </a:spcBef>
              <a:spcAft>
                <a:spcPts val="0"/>
              </a:spcAft>
              <a:buClr>
                <a:schemeClr val="lt1"/>
              </a:buClr>
              <a:buSzPts val="5000"/>
              <a:buFont typeface="Calibri"/>
              <a:buNone/>
            </a:pPr>
            <a:r>
              <a:rPr lang="en-US" sz="3600" dirty="0">
                <a:latin typeface="Calibri" panose="020F0502020204030204" pitchFamily="34" charset="0"/>
                <a:ea typeface="Trebuchet MS"/>
                <a:cs typeface="Calibri" panose="020F0502020204030204" pitchFamily="34" charset="0"/>
                <a:sym typeface="Trebuchet MS"/>
              </a:rPr>
              <a:t>Building School and</a:t>
            </a:r>
            <a:br>
              <a:rPr lang="en-US" sz="3600" dirty="0">
                <a:latin typeface="Calibri" panose="020F0502020204030204" pitchFamily="34" charset="0"/>
                <a:ea typeface="Trebuchet MS"/>
                <a:cs typeface="Calibri" panose="020F0502020204030204" pitchFamily="34" charset="0"/>
                <a:sym typeface="Trebuchet MS"/>
              </a:rPr>
            </a:br>
            <a:r>
              <a:rPr lang="en-US" sz="3600" dirty="0">
                <a:latin typeface="Calibri" panose="020F0502020204030204" pitchFamily="34" charset="0"/>
                <a:ea typeface="Trebuchet MS"/>
                <a:cs typeface="Calibri" panose="020F0502020204030204" pitchFamily="34" charset="0"/>
                <a:sym typeface="Trebuchet MS"/>
              </a:rPr>
              <a:t>Classroom Community</a:t>
            </a:r>
            <a:endParaRPr sz="3600" dirty="0">
              <a:latin typeface="Calibri" panose="020F0502020204030204" pitchFamily="34" charset="0"/>
              <a:ea typeface="Trebuchet MS"/>
              <a:cs typeface="Calibri" panose="020F0502020204030204" pitchFamily="34" charset="0"/>
              <a:sym typeface="Trebuchet MS"/>
            </a:endParaRPr>
          </a:p>
        </p:txBody>
      </p:sp>
      <p:sp>
        <p:nvSpPr>
          <p:cNvPr id="151" name="Google Shape;151;p32"/>
          <p:cNvSpPr txBox="1">
            <a:spLocks noGrp="1"/>
          </p:cNvSpPr>
          <p:nvPr>
            <p:ph type="subTitle" idx="1"/>
          </p:nvPr>
        </p:nvSpPr>
        <p:spPr>
          <a:xfrm>
            <a:off x="531900" y="2437326"/>
            <a:ext cx="7854600" cy="967800"/>
          </a:xfrm>
          <a:prstGeom prst="rect">
            <a:avLst/>
          </a:prstGeom>
          <a:noFill/>
          <a:ln>
            <a:noFill/>
          </a:ln>
        </p:spPr>
        <p:txBody>
          <a:bodyPr spcFirstLastPara="1" wrap="square" lIns="0" tIns="45700" rIns="18275" bIns="45700" anchor="t" anchorCtr="0">
            <a:noAutofit/>
          </a:bodyPr>
          <a:lstStyle/>
          <a:p>
            <a:pPr marL="0" marR="34288" lvl="0" indent="0" algn="ctr" rtl="0">
              <a:lnSpc>
                <a:spcPct val="100000"/>
              </a:lnSpc>
              <a:spcBef>
                <a:spcPts val="0"/>
              </a:spcBef>
              <a:spcAft>
                <a:spcPts val="0"/>
              </a:spcAft>
              <a:buClr>
                <a:schemeClr val="accent4"/>
              </a:buClr>
              <a:buSzPts val="2600"/>
              <a:buFont typeface="Arial"/>
              <a:buNone/>
            </a:pPr>
            <a:endParaRPr dirty="0"/>
          </a:p>
          <a:p>
            <a:pPr marL="0" marR="34289" lvl="0" indent="0" algn="l" rtl="0">
              <a:lnSpc>
                <a:spcPct val="100000"/>
              </a:lnSpc>
              <a:spcBef>
                <a:spcPts val="0"/>
              </a:spcBef>
              <a:spcAft>
                <a:spcPts val="0"/>
              </a:spcAft>
              <a:buClr>
                <a:schemeClr val="accent4"/>
              </a:buClr>
              <a:buSzPts val="2600"/>
              <a:buFont typeface="Arial"/>
              <a:buNone/>
            </a:pPr>
            <a:endParaRPr dirty="0">
              <a:latin typeface="Calibri" panose="020F0502020204030204" pitchFamily="34" charset="0"/>
              <a:ea typeface="Trebuchet MS"/>
              <a:cs typeface="Calibri" panose="020F0502020204030204" pitchFamily="34" charset="0"/>
              <a:sym typeface="Trebuchet MS"/>
            </a:endParaRPr>
          </a:p>
        </p:txBody>
      </p:sp>
      <p:sp>
        <p:nvSpPr>
          <p:cNvPr id="152" name="Google Shape;152;p32"/>
          <p:cNvSpPr txBox="1"/>
          <p:nvPr/>
        </p:nvSpPr>
        <p:spPr>
          <a:xfrm>
            <a:off x="2011680" y="3813273"/>
            <a:ext cx="4825345" cy="96780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accent4"/>
                </a:solidFill>
                <a:latin typeface="Calibri" panose="020F0502020204030204" pitchFamily="34" charset="0"/>
                <a:ea typeface="Trebuchet MS"/>
                <a:cs typeface="Calibri" panose="020F0502020204030204" pitchFamily="34" charset="0"/>
                <a:sym typeface="Trebuchet MS"/>
              </a:rPr>
              <a:t>Please sit at a table with at least two people you do not know! </a:t>
            </a:r>
            <a:endParaRPr sz="2400" dirty="0">
              <a:solidFill>
                <a:schemeClr val="accent4"/>
              </a:solidFill>
              <a:latin typeface="Calibri" panose="020F0502020204030204" pitchFamily="34" charset="0"/>
              <a:ea typeface="Trebuchet MS"/>
              <a:cs typeface="Calibri" panose="020F0502020204030204" pitchFamily="34" charset="0"/>
              <a:sym typeface="Trebuchet M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Group Share</a:t>
            </a:r>
            <a:endParaRPr dirty="0"/>
          </a:p>
        </p:txBody>
      </p:sp>
      <p:sp>
        <p:nvSpPr>
          <p:cNvPr id="282" name="Google Shape;282;p5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None/>
            </a:pPr>
            <a:r>
              <a:rPr lang="en-US" dirty="0">
                <a:latin typeface="Calibri" panose="020F0502020204030204" pitchFamily="34" charset="0"/>
                <a:ea typeface="Trebuchet MS"/>
                <a:cs typeface="Calibri" panose="020F0502020204030204" pitchFamily="34" charset="0"/>
                <a:sym typeface="Trebuchet MS"/>
              </a:rPr>
              <a:t>Share the HIGHLIGHTS from your section: </a:t>
            </a: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Char char="•"/>
            </a:pPr>
            <a:r>
              <a:rPr lang="en-US" dirty="0">
                <a:latin typeface="Calibri" panose="020F0502020204030204" pitchFamily="34" charset="0"/>
                <a:ea typeface="Trebuchet MS"/>
                <a:cs typeface="Calibri" panose="020F0502020204030204" pitchFamily="34" charset="0"/>
                <a:sym typeface="Trebuchet MS"/>
              </a:rPr>
              <a:t>What </a:t>
            </a:r>
            <a:r>
              <a:rPr lang="en-US" b="1" dirty="0">
                <a:highlight>
                  <a:srgbClr val="FFFF00"/>
                </a:highlight>
                <a:latin typeface="Calibri" panose="020F0502020204030204" pitchFamily="34" charset="0"/>
                <a:ea typeface="Trebuchet MS"/>
                <a:cs typeface="Calibri" panose="020F0502020204030204" pitchFamily="34" charset="0"/>
                <a:sym typeface="Trebuchet MS"/>
              </a:rPr>
              <a:t>reasons</a:t>
            </a:r>
            <a:r>
              <a:rPr lang="en-US" dirty="0">
                <a:highlight>
                  <a:srgbClr val="FFFF00"/>
                </a:highlight>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did you identify for building community? </a:t>
            </a:r>
            <a:endParaRPr dirty="0">
              <a:latin typeface="Calibri" panose="020F0502020204030204" pitchFamily="34" charset="0"/>
              <a:ea typeface="Trebuchet MS"/>
              <a:cs typeface="Calibri" panose="020F0502020204030204" pitchFamily="34" charset="0"/>
              <a:sym typeface="Trebuchet MS"/>
            </a:endParaRPr>
          </a:p>
          <a:p>
            <a:pPr marL="45720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457200" lvl="0" indent="-393700" algn="l" rtl="0">
              <a:spcBef>
                <a:spcPts val="520"/>
              </a:spcBef>
              <a:spcAft>
                <a:spcPts val="0"/>
              </a:spcAft>
              <a:buSzPts val="2600"/>
              <a:buChar char="•"/>
            </a:pPr>
            <a:r>
              <a:rPr lang="en-US" dirty="0">
                <a:latin typeface="Calibri" panose="020F0502020204030204" pitchFamily="34" charset="0"/>
                <a:ea typeface="Trebuchet MS"/>
                <a:cs typeface="Calibri" panose="020F0502020204030204" pitchFamily="34" charset="0"/>
                <a:sym typeface="Trebuchet MS"/>
              </a:rPr>
              <a:t>What </a:t>
            </a:r>
            <a:r>
              <a:rPr lang="en-US" b="1" dirty="0">
                <a:highlight>
                  <a:srgbClr val="00FFFF"/>
                </a:highlight>
                <a:latin typeface="Calibri" panose="020F0502020204030204" pitchFamily="34" charset="0"/>
                <a:ea typeface="Trebuchet MS"/>
                <a:cs typeface="Calibri" panose="020F0502020204030204" pitchFamily="34" charset="0"/>
                <a:sym typeface="Trebuchet MS"/>
              </a:rPr>
              <a:t>strategies</a:t>
            </a:r>
            <a:r>
              <a:rPr lang="en-US" dirty="0">
                <a:highlight>
                  <a:srgbClr val="00FFFF"/>
                </a:highlight>
                <a:latin typeface="Calibri" panose="020F0502020204030204" pitchFamily="34" charset="0"/>
                <a:ea typeface="Trebuchet MS"/>
                <a:cs typeface="Calibri" panose="020F0502020204030204" pitchFamily="34" charset="0"/>
                <a:sym typeface="Trebuchet MS"/>
              </a:rPr>
              <a:t> </a:t>
            </a:r>
            <a:r>
              <a:rPr lang="en-US" dirty="0">
                <a:latin typeface="Calibri" panose="020F0502020204030204" pitchFamily="34" charset="0"/>
                <a:ea typeface="Trebuchet MS"/>
                <a:cs typeface="Calibri" panose="020F0502020204030204" pitchFamily="34" charset="0"/>
                <a:sym typeface="Trebuchet MS"/>
              </a:rPr>
              <a:t>did you identify for building community?</a:t>
            </a: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52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txBox="1">
            <a:spLocks noGrp="1"/>
          </p:cNvSpPr>
          <p:nvPr>
            <p:ph type="title"/>
          </p:nvPr>
        </p:nvSpPr>
        <p:spPr>
          <a:xfrm>
            <a:off x="457200" y="528075"/>
            <a:ext cx="5252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Strategy Reflection:</a:t>
            </a:r>
            <a:endParaRPr sz="3000" dirty="0"/>
          </a:p>
          <a:p>
            <a:pPr marL="0" lvl="0" indent="0" algn="l" rtl="0">
              <a:spcBef>
                <a:spcPts val="0"/>
              </a:spcBef>
              <a:spcAft>
                <a:spcPts val="0"/>
              </a:spcAft>
              <a:buNone/>
            </a:pPr>
            <a:r>
              <a:rPr lang="en-US" sz="3000" dirty="0"/>
              <a:t>Jigsaw &amp; Categorical Highlighting</a:t>
            </a:r>
            <a:endParaRPr sz="3000" dirty="0"/>
          </a:p>
        </p:txBody>
      </p:sp>
      <p:sp>
        <p:nvSpPr>
          <p:cNvPr id="288" name="Google Shape;288;p51"/>
          <p:cNvSpPr txBox="1">
            <a:spLocks noGrp="1"/>
          </p:cNvSpPr>
          <p:nvPr>
            <p:ph type="body" idx="1"/>
          </p:nvPr>
        </p:nvSpPr>
        <p:spPr>
          <a:xfrm>
            <a:off x="786150" y="1430675"/>
            <a:ext cx="45708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457200" lvl="0" indent="-381000" algn="l" rtl="0">
              <a:lnSpc>
                <a:spcPct val="125454"/>
              </a:lnSpc>
              <a:spcBef>
                <a:spcPts val="0"/>
              </a:spcBef>
              <a:spcAft>
                <a:spcPts val="0"/>
              </a:spcAft>
              <a:buClr>
                <a:srgbClr val="000000"/>
              </a:buClr>
              <a:buSzPts val="2400"/>
              <a:buFont typeface="Arial"/>
              <a:buChar char="•"/>
            </a:pPr>
            <a:r>
              <a:rPr lang="en-US" sz="2400" dirty="0">
                <a:solidFill>
                  <a:srgbClr val="000000"/>
                </a:solidFill>
                <a:latin typeface="Calibri" panose="020F0502020204030204" pitchFamily="34" charset="0"/>
                <a:ea typeface="Arial"/>
                <a:cs typeface="Calibri" panose="020F0502020204030204" pitchFamily="34" charset="0"/>
                <a:sym typeface="Arial"/>
              </a:rPr>
              <a:t>How can Jigsaw and Categorical Highlighting be applied to the classroom?</a:t>
            </a: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lnSpc>
                <a:spcPct val="125454"/>
              </a:lnSpc>
              <a:spcBef>
                <a:spcPts val="0"/>
              </a:spcBef>
              <a:spcAft>
                <a:spcPts val="0"/>
              </a:spcAft>
              <a:buClr>
                <a:schemeClr val="dk1"/>
              </a:buClr>
              <a:buSzPts val="1100"/>
              <a:buFont typeface="Arial"/>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520"/>
              </a:spcBef>
              <a:spcAft>
                <a:spcPts val="0"/>
              </a:spcAft>
              <a:buNone/>
            </a:pPr>
            <a:endParaRPr dirty="0"/>
          </a:p>
        </p:txBody>
      </p:sp>
      <p:pic>
        <p:nvPicPr>
          <p:cNvPr id="289" name="Google Shape;289;p51"/>
          <p:cNvPicPr preferRelativeResize="0"/>
          <p:nvPr/>
        </p:nvPicPr>
        <p:blipFill>
          <a:blip r:embed="rId3">
            <a:alphaModFix/>
          </a:blip>
          <a:stretch>
            <a:fillRect/>
          </a:stretch>
        </p:blipFill>
        <p:spPr>
          <a:xfrm rot="378869">
            <a:off x="6979947" y="311572"/>
            <a:ext cx="2193231" cy="3161256"/>
          </a:xfrm>
          <a:prstGeom prst="rect">
            <a:avLst/>
          </a:prstGeom>
          <a:noFill/>
          <a:ln>
            <a:noFill/>
          </a:ln>
        </p:spPr>
      </p:pic>
      <p:pic>
        <p:nvPicPr>
          <p:cNvPr id="290" name="Google Shape;290;p51"/>
          <p:cNvPicPr preferRelativeResize="0"/>
          <p:nvPr/>
        </p:nvPicPr>
        <p:blipFill>
          <a:blip r:embed="rId4">
            <a:alphaModFix/>
          </a:blip>
          <a:stretch>
            <a:fillRect/>
          </a:stretch>
        </p:blipFill>
        <p:spPr>
          <a:xfrm rot="-687428">
            <a:off x="5680952" y="1868885"/>
            <a:ext cx="2061228" cy="2658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ctr" rtl="0">
              <a:spcBef>
                <a:spcPts val="0"/>
              </a:spcBef>
              <a:spcAft>
                <a:spcPts val="0"/>
              </a:spcAft>
              <a:buNone/>
            </a:pPr>
            <a:r>
              <a:rPr lang="en-US"/>
              <a:t>Break</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Classroom Variations: </a:t>
            </a:r>
            <a:br>
              <a:rPr lang="en-US" dirty="0"/>
            </a:br>
            <a:r>
              <a:rPr lang="en-US" dirty="0"/>
              <a:t>Greeting students at the door</a:t>
            </a:r>
            <a:endParaRPr dirty="0"/>
          </a:p>
        </p:txBody>
      </p:sp>
      <p:pic>
        <p:nvPicPr>
          <p:cNvPr id="301" name="Google Shape;301;p53" descr="This Charlotte, North Carolina teacher has a unique handshake with each of his students. Watch them go!&#10;****************&#10;Humankind: Amazing moments that give us hope ➤ http://bit.ly/2MrPxvd&#10;Humankind: Stories worth sharing ➤ http://bit.ly/2FWYXNP&#10;Just the FAQs ➤ http://bit.ly/2Dw3Wnh   &#10;Animalkind ➤ http://bit.ly/2GdNf2j&#10;The Wall ➤ http://bit.ly/2sksl8F&#10;**************** &#10;Humankind: Amazing moments that give us hope ➤ http://bit.ly/2MrPxvd &#10;Humankind: Stories worth sharing ➤ http://bit.ly/2FWYXNP&#10;&#10;#humankind" title="This teacher has different handshakes with each student">
            <a:hlinkClick r:id="rId3"/>
          </p:cNvPr>
          <p:cNvPicPr preferRelativeResize="0"/>
          <p:nvPr/>
        </p:nvPicPr>
        <p:blipFill>
          <a:blip r:embed="rId4">
            <a:alphaModFix/>
          </a:blip>
          <a:stretch>
            <a:fillRect/>
          </a:stretch>
        </p:blipFill>
        <p:spPr>
          <a:xfrm>
            <a:off x="2474366" y="1529572"/>
            <a:ext cx="4195267" cy="3085862"/>
          </a:xfrm>
          <a:prstGeom prst="rect">
            <a:avLst/>
          </a:prstGeom>
          <a:noFill/>
          <a:ln>
            <a:noFill/>
          </a:ln>
        </p:spPr>
      </p:pic>
      <p:sp>
        <p:nvSpPr>
          <p:cNvPr id="2" name="Rectangle 1">
            <a:extLst>
              <a:ext uri="{FF2B5EF4-FFF2-40B4-BE49-F238E27FC236}">
                <a16:creationId xmlns:a16="http://schemas.microsoft.com/office/drawing/2014/main" id="{73EC8C47-9C20-47CF-B6FB-D427B2339A30}"/>
              </a:ext>
            </a:extLst>
          </p:cNvPr>
          <p:cNvSpPr/>
          <p:nvPr/>
        </p:nvSpPr>
        <p:spPr>
          <a:xfrm>
            <a:off x="2285999" y="4615434"/>
            <a:ext cx="4572000" cy="900246"/>
          </a:xfrm>
          <a:prstGeom prst="rect">
            <a:avLst/>
          </a:prstGeom>
        </p:spPr>
        <p:txBody>
          <a:bodyPr>
            <a:spAutoFit/>
          </a:bodyPr>
          <a:lstStyle/>
          <a:p>
            <a:pPr algn="ctr"/>
            <a:r>
              <a:rPr lang="en-US" sz="1050" dirty="0">
                <a:solidFill>
                  <a:srgbClr val="999999"/>
                </a:solidFill>
                <a:latin typeface="Calibri" panose="020F0502020204030204" pitchFamily="34" charset="0"/>
                <a:cs typeface="Calibri" panose="020F0502020204030204" pitchFamily="34" charset="0"/>
              </a:rPr>
              <a:t>USA TODAY. (2017, February 3). This teacher has different handshakes with each student. Retrieved from </a:t>
            </a:r>
            <a:r>
              <a:rPr lang="en-US" sz="1050" u="sng" dirty="0">
                <a:solidFill>
                  <a:srgbClr val="5D94C1"/>
                </a:solidFill>
                <a:latin typeface="Calibri" panose="020F0502020204030204" pitchFamily="34" charset="0"/>
                <a:cs typeface="Calibri" panose="020F0502020204030204" pitchFamily="34" charset="0"/>
                <a:hlinkClick r:id="rId5"/>
              </a:rPr>
              <a:t>https://www.youtube.com/watch?v=4JueNr1e0H4</a:t>
            </a:r>
            <a:r>
              <a:rPr lang="en-US" sz="1050" dirty="0">
                <a:solidFill>
                  <a:srgbClr val="999999"/>
                </a:solidFill>
                <a:latin typeface="Calibri" panose="020F0502020204030204" pitchFamily="34" charset="0"/>
                <a:cs typeface="Calibri" panose="020F0502020204030204" pitchFamily="34" charset="0"/>
              </a:rPr>
              <a:t> </a:t>
            </a:r>
            <a:endParaRPr lang="en-US" sz="1050" dirty="0">
              <a:latin typeface="Calibri" panose="020F0502020204030204" pitchFamily="34" charset="0"/>
              <a:cs typeface="Calibri" panose="020F0502020204030204" pitchFamily="34" charset="0"/>
            </a:endParaRPr>
          </a:p>
          <a:p>
            <a:br>
              <a:rPr lang="en-US" sz="1050" dirty="0">
                <a:latin typeface="Calibri" panose="020F0502020204030204" pitchFamily="34" charset="0"/>
                <a:cs typeface="Calibri" panose="020F0502020204030204" pitchFamily="34" charset="0"/>
              </a:rPr>
            </a:br>
            <a:br>
              <a:rPr lang="en-US" sz="1050" dirty="0">
                <a:latin typeface="Calibri" panose="020F0502020204030204" pitchFamily="34" charset="0"/>
                <a:cs typeface="Calibri" panose="020F0502020204030204" pitchFamily="34" charset="0"/>
              </a:rPr>
            </a:br>
            <a:endParaRPr lang="en-US" sz="1050" dirty="0">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Classroom Variations: </a:t>
            </a:r>
            <a:br>
              <a:rPr lang="en-US" dirty="0"/>
            </a:br>
            <a:r>
              <a:rPr lang="en-US" dirty="0"/>
              <a:t>Greeting students at the door</a:t>
            </a:r>
            <a:endParaRPr dirty="0"/>
          </a:p>
        </p:txBody>
      </p:sp>
      <p:pic>
        <p:nvPicPr>
          <p:cNvPr id="307" name="Google Shape;307;p54" descr="A simple greeting at the door forges a strong teacher-student bond.&#10;&#10;Cold Springs Middle School&#10;GRADES 5 - 8 | Reno, NV&#10;&#10;Learn more about this school district's commitment to ensuring that every child feels a sense of belonging at school: https://www.edutopia.org/article/power-being-seen" title="60-Second Strategy: TUMS at the Door">
            <a:hlinkClick r:id="rId3"/>
          </p:cNvPr>
          <p:cNvPicPr preferRelativeResize="0"/>
          <p:nvPr/>
        </p:nvPicPr>
        <p:blipFill>
          <a:blip r:embed="rId4">
            <a:alphaModFix/>
          </a:blip>
          <a:stretch>
            <a:fillRect/>
          </a:stretch>
        </p:blipFill>
        <p:spPr>
          <a:xfrm>
            <a:off x="2481681" y="1506041"/>
            <a:ext cx="4180637" cy="3109393"/>
          </a:xfrm>
          <a:prstGeom prst="rect">
            <a:avLst/>
          </a:prstGeom>
          <a:noFill/>
          <a:ln>
            <a:noFill/>
          </a:ln>
        </p:spPr>
      </p:pic>
      <p:sp>
        <p:nvSpPr>
          <p:cNvPr id="2" name="Rectangle 1">
            <a:extLst>
              <a:ext uri="{FF2B5EF4-FFF2-40B4-BE49-F238E27FC236}">
                <a16:creationId xmlns:a16="http://schemas.microsoft.com/office/drawing/2014/main" id="{6B0AF943-DFD0-4A5D-AFAD-D3C7D79373E2}"/>
              </a:ext>
            </a:extLst>
          </p:cNvPr>
          <p:cNvSpPr/>
          <p:nvPr/>
        </p:nvSpPr>
        <p:spPr>
          <a:xfrm>
            <a:off x="2285999" y="4615434"/>
            <a:ext cx="4572000" cy="415498"/>
          </a:xfrm>
          <a:prstGeom prst="rect">
            <a:avLst/>
          </a:prstGeom>
        </p:spPr>
        <p:txBody>
          <a:bodyPr>
            <a:spAutoFit/>
          </a:bodyPr>
          <a:lstStyle/>
          <a:p>
            <a:r>
              <a:rPr lang="en-US" sz="1050" dirty="0">
                <a:solidFill>
                  <a:srgbClr val="999999"/>
                </a:solidFill>
                <a:latin typeface="Calibri" panose="020F0502020204030204" pitchFamily="34" charset="0"/>
                <a:cs typeface="Calibri" panose="020F0502020204030204" pitchFamily="34" charset="0"/>
              </a:rPr>
              <a:t>Edutopia. (2018, February 3). 60-Second Strategy: TUMS at the Door. Retrieved from </a:t>
            </a:r>
            <a:r>
              <a:rPr lang="en-US" sz="1050" u="sng" dirty="0">
                <a:solidFill>
                  <a:srgbClr val="5D94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https://www.youtube.com/watch?time_continue=1&amp;v=956br98qWbE</a:t>
            </a:r>
            <a:r>
              <a:rPr lang="en-US" sz="1050" u="sng" dirty="0">
                <a:solidFill>
                  <a:srgbClr val="5D94C1"/>
                </a:solidFill>
                <a:latin typeface="Calibri" panose="020F0502020204030204" pitchFamily="34" charset="0"/>
                <a:cs typeface="Calibri" panose="020F0502020204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5"/>
          <p:cNvSpPr txBox="1">
            <a:spLocks noGrp="1"/>
          </p:cNvSpPr>
          <p:nvPr>
            <p:ph type="title"/>
          </p:nvPr>
        </p:nvSpPr>
        <p:spPr>
          <a:xfrm>
            <a:off x="457200" y="528075"/>
            <a:ext cx="5711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a:t>Research Brief</a:t>
            </a:r>
            <a:endParaRPr sz="3000" dirty="0"/>
          </a:p>
        </p:txBody>
      </p:sp>
      <p:sp>
        <p:nvSpPr>
          <p:cNvPr id="313" name="Google Shape;313;p5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000" dirty="0"/>
              <a:t>Which strategies from the research brief might you use to build community in your classroom?</a:t>
            </a:r>
            <a:endParaRPr sz="2000" dirty="0"/>
          </a:p>
          <a:p>
            <a:pPr marL="457200" lvl="0" indent="-355600" algn="l" rtl="0">
              <a:lnSpc>
                <a:spcPct val="115000"/>
              </a:lnSpc>
              <a:spcBef>
                <a:spcPts val="520"/>
              </a:spcBef>
              <a:spcAft>
                <a:spcPts val="0"/>
              </a:spcAft>
              <a:buSzPts val="2000"/>
              <a:buChar char="•"/>
            </a:pPr>
            <a:r>
              <a:rPr lang="en-US" sz="2000" dirty="0"/>
              <a:t>Greeting students at the door</a:t>
            </a:r>
            <a:endParaRPr sz="2000" dirty="0"/>
          </a:p>
          <a:p>
            <a:pPr marL="457200" lvl="0" indent="-355600" algn="l" rtl="0">
              <a:lnSpc>
                <a:spcPct val="115000"/>
              </a:lnSpc>
              <a:spcBef>
                <a:spcPts val="0"/>
              </a:spcBef>
              <a:spcAft>
                <a:spcPts val="0"/>
              </a:spcAft>
              <a:buSzPts val="2000"/>
              <a:buChar char="•"/>
            </a:pPr>
            <a:r>
              <a:rPr lang="en-US" sz="2000" dirty="0"/>
              <a:t>Student interest surveys</a:t>
            </a:r>
            <a:endParaRPr sz="2000" dirty="0"/>
          </a:p>
          <a:p>
            <a:pPr marL="457200" lvl="0" indent="-355600" algn="l" rtl="0">
              <a:lnSpc>
                <a:spcPct val="115000"/>
              </a:lnSpc>
              <a:spcBef>
                <a:spcPts val="0"/>
              </a:spcBef>
              <a:spcAft>
                <a:spcPts val="0"/>
              </a:spcAft>
              <a:buSzPts val="2000"/>
              <a:buChar char="•"/>
            </a:pPr>
            <a:r>
              <a:rPr lang="en-US" sz="2000" dirty="0"/>
              <a:t>Daily (interpersonal) questions </a:t>
            </a:r>
            <a:endParaRPr sz="2000" dirty="0"/>
          </a:p>
          <a:p>
            <a:pPr marL="457200" lvl="0" indent="-355600" algn="l" rtl="0">
              <a:lnSpc>
                <a:spcPct val="115000"/>
              </a:lnSpc>
              <a:spcBef>
                <a:spcPts val="0"/>
              </a:spcBef>
              <a:spcAft>
                <a:spcPts val="0"/>
              </a:spcAft>
              <a:buSzPts val="2000"/>
              <a:buChar char="•"/>
            </a:pPr>
            <a:r>
              <a:rPr lang="en-US" sz="2000" dirty="0"/>
              <a:t>Knowing students’ names and correct pronunciation</a:t>
            </a:r>
            <a:endParaRPr sz="2000" dirty="0"/>
          </a:p>
          <a:p>
            <a:pPr marL="457200" lvl="0" indent="-355600" algn="l" rtl="0">
              <a:lnSpc>
                <a:spcPct val="115000"/>
              </a:lnSpc>
              <a:spcBef>
                <a:spcPts val="0"/>
              </a:spcBef>
              <a:spcAft>
                <a:spcPts val="0"/>
              </a:spcAft>
              <a:buSzPts val="2000"/>
              <a:buChar char="•"/>
            </a:pPr>
            <a:r>
              <a:rPr lang="en-US" sz="2000" dirty="0"/>
              <a:t>Two-by-ten strategy</a:t>
            </a:r>
            <a:endParaRPr sz="2000" dirty="0"/>
          </a:p>
          <a:p>
            <a:pPr marL="0" lvl="0" indent="0" algn="l" rtl="0">
              <a:lnSpc>
                <a:spcPct val="115000"/>
              </a:lnSpc>
              <a:spcBef>
                <a:spcPts val="52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6"/>
          <p:cNvSpPr txBox="1">
            <a:spLocks noGrp="1"/>
          </p:cNvSpPr>
          <p:nvPr>
            <p:ph type="title"/>
          </p:nvPr>
        </p:nvSpPr>
        <p:spPr>
          <a:xfrm>
            <a:off x="457200" y="814723"/>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What is the relationship between school and classroom communities? </a:t>
            </a:r>
            <a:endParaRPr dirty="0"/>
          </a:p>
        </p:txBody>
      </p:sp>
      <p:pic>
        <p:nvPicPr>
          <p:cNvPr id="319" name="Google Shape;319;p56"/>
          <p:cNvPicPr preferRelativeResize="0"/>
          <p:nvPr/>
        </p:nvPicPr>
        <p:blipFill>
          <a:blip r:embed="rId3">
            <a:alphaModFix/>
          </a:blip>
          <a:stretch>
            <a:fillRect/>
          </a:stretch>
        </p:blipFill>
        <p:spPr>
          <a:xfrm>
            <a:off x="2582264" y="2021712"/>
            <a:ext cx="3443507" cy="2582630"/>
          </a:xfrm>
          <a:prstGeom prst="rect">
            <a:avLst/>
          </a:prstGeom>
          <a:noFill/>
          <a:ln>
            <a:noFill/>
          </a:ln>
        </p:spPr>
      </p:pic>
      <p:sp>
        <p:nvSpPr>
          <p:cNvPr id="2" name="Rectangle 1">
            <a:extLst>
              <a:ext uri="{FF2B5EF4-FFF2-40B4-BE49-F238E27FC236}">
                <a16:creationId xmlns:a16="http://schemas.microsoft.com/office/drawing/2014/main" id="{ADF957A3-C38E-4C49-94D7-001E4B4B9F0D}"/>
              </a:ext>
            </a:extLst>
          </p:cNvPr>
          <p:cNvSpPr/>
          <p:nvPr/>
        </p:nvSpPr>
        <p:spPr>
          <a:xfrm>
            <a:off x="2582264" y="4604342"/>
            <a:ext cx="3443508" cy="769441"/>
          </a:xfrm>
          <a:prstGeom prst="rect">
            <a:avLst/>
          </a:prstGeom>
        </p:spPr>
        <p:txBody>
          <a:bodyPr wrap="square">
            <a:spAutoFit/>
          </a:bodyPr>
          <a:lstStyle/>
          <a:p>
            <a:r>
              <a:rPr lang="en-US" sz="800" dirty="0">
                <a:solidFill>
                  <a:srgbClr val="999999"/>
                </a:solidFill>
                <a:latin typeface="Calibri" panose="020F0502020204030204" pitchFamily="34" charset="0"/>
                <a:cs typeface="Calibri" panose="020F0502020204030204" pitchFamily="34" charset="0"/>
              </a:rPr>
              <a:t>Truthseeker08. (2016, December). Hand. Retrieved from https://pixabay.com/photos/hand-united-together-people-unity-1917895/.</a:t>
            </a:r>
            <a:endParaRPr lang="en-US" sz="800" dirty="0">
              <a:latin typeface="Calibri" panose="020F0502020204030204" pitchFamily="34" charset="0"/>
              <a:cs typeface="Calibri" panose="020F0502020204030204" pitchFamily="34" charset="0"/>
            </a:endParaRPr>
          </a:p>
          <a:p>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7"/>
          <p:cNvSpPr txBox="1">
            <a:spLocks noGrp="1"/>
          </p:cNvSpPr>
          <p:nvPr>
            <p:ph type="title"/>
          </p:nvPr>
        </p:nvSpPr>
        <p:spPr>
          <a:xfrm>
            <a:off x="457200" y="147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Looks like, Feels Like, Sounds Like</a:t>
            </a:r>
            <a:endParaRPr dirty="0"/>
          </a:p>
        </p:txBody>
      </p:sp>
      <p:sp>
        <p:nvSpPr>
          <p:cNvPr id="325" name="Google Shape;325;p57"/>
          <p:cNvSpPr txBox="1">
            <a:spLocks noGrp="1"/>
          </p:cNvSpPr>
          <p:nvPr>
            <p:ph type="body" idx="1"/>
          </p:nvPr>
        </p:nvSpPr>
        <p:spPr>
          <a:xfrm>
            <a:off x="457200" y="1078774"/>
            <a:ext cx="8229600" cy="36648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400" dirty="0"/>
              <a:t>Reflecting on the reading, today’s discussions, and your own experience, use three sticky notes to describe what you would like your SCHOOL community to look like, feel like, and sound like.</a:t>
            </a:r>
            <a:endParaRPr sz="2400" dirty="0"/>
          </a:p>
        </p:txBody>
      </p:sp>
      <p:pic>
        <p:nvPicPr>
          <p:cNvPr id="326" name="Google Shape;326;p57"/>
          <p:cNvPicPr preferRelativeResize="0"/>
          <p:nvPr/>
        </p:nvPicPr>
        <p:blipFill rotWithShape="1">
          <a:blip r:embed="rId3">
            <a:alphaModFix/>
          </a:blip>
          <a:srcRect r="32019"/>
          <a:stretch/>
        </p:blipFill>
        <p:spPr>
          <a:xfrm>
            <a:off x="2479447" y="2471312"/>
            <a:ext cx="3636061" cy="2672189"/>
          </a:xfrm>
          <a:prstGeom prst="rect">
            <a:avLst/>
          </a:prstGeom>
          <a:noFill/>
          <a:ln>
            <a:noFill/>
          </a:ln>
        </p:spPr>
      </p:pic>
      <p:sp>
        <p:nvSpPr>
          <p:cNvPr id="327" name="Google Shape;327;p57"/>
          <p:cNvSpPr txBox="1"/>
          <p:nvPr/>
        </p:nvSpPr>
        <p:spPr>
          <a:xfrm rot="701663">
            <a:off x="2937690" y="3103590"/>
            <a:ext cx="879853" cy="99144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Looks Like</a:t>
            </a:r>
            <a:endParaRPr sz="2000" dirty="0">
              <a:latin typeface="Caveat"/>
              <a:ea typeface="Caveat"/>
              <a:cs typeface="Caveat"/>
              <a:sym typeface="Caveat"/>
            </a:endParaRPr>
          </a:p>
        </p:txBody>
      </p:sp>
      <p:sp>
        <p:nvSpPr>
          <p:cNvPr id="328" name="Google Shape;328;p57"/>
          <p:cNvSpPr txBox="1"/>
          <p:nvPr/>
        </p:nvSpPr>
        <p:spPr>
          <a:xfrm rot="-1035926">
            <a:off x="4115511" y="3655284"/>
            <a:ext cx="879796" cy="9914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Feels Like</a:t>
            </a:r>
            <a:endParaRPr sz="2000" dirty="0">
              <a:latin typeface="Caveat"/>
              <a:ea typeface="Caveat"/>
              <a:cs typeface="Caveat"/>
              <a:sym typeface="Caveat"/>
            </a:endParaRPr>
          </a:p>
        </p:txBody>
      </p:sp>
      <p:sp>
        <p:nvSpPr>
          <p:cNvPr id="329" name="Google Shape;329;p57"/>
          <p:cNvSpPr txBox="1"/>
          <p:nvPr/>
        </p:nvSpPr>
        <p:spPr>
          <a:xfrm rot="975234">
            <a:off x="4922492" y="3349967"/>
            <a:ext cx="994855" cy="99131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latin typeface="Caveat"/>
                <a:ea typeface="Caveat"/>
                <a:cs typeface="Caveat"/>
                <a:sym typeface="Caveat"/>
              </a:rPr>
              <a:t>Sounds Like</a:t>
            </a:r>
            <a:endParaRPr sz="2000" dirty="0">
              <a:latin typeface="Caveat"/>
              <a:ea typeface="Caveat"/>
              <a:cs typeface="Caveat"/>
              <a:sym typeface="Caveat"/>
            </a:endParaRPr>
          </a:p>
        </p:txBody>
      </p:sp>
      <p:sp>
        <p:nvSpPr>
          <p:cNvPr id="8" name="Rectangle 7">
            <a:extLst>
              <a:ext uri="{FF2B5EF4-FFF2-40B4-BE49-F238E27FC236}">
                <a16:creationId xmlns:a16="http://schemas.microsoft.com/office/drawing/2014/main" id="{087FE0AF-94CA-4394-8E77-6FEBFC4623AD}"/>
              </a:ext>
            </a:extLst>
          </p:cNvPr>
          <p:cNvSpPr/>
          <p:nvPr/>
        </p:nvSpPr>
        <p:spPr>
          <a:xfrm>
            <a:off x="2952253" y="4817882"/>
            <a:ext cx="3443508" cy="769441"/>
          </a:xfrm>
          <a:prstGeom prst="rect">
            <a:avLst/>
          </a:prstGeom>
        </p:spPr>
        <p:txBody>
          <a:bodyPr wrap="square">
            <a:spAutoFit/>
          </a:bodyPr>
          <a:lstStyle/>
          <a:p>
            <a:r>
              <a:rPr lang="en-US" sz="800" dirty="0">
                <a:solidFill>
                  <a:srgbClr val="999999"/>
                </a:solidFill>
                <a:latin typeface="Calibri" panose="020F0502020204030204" pitchFamily="34" charset="0"/>
                <a:cs typeface="Calibri" panose="020F0502020204030204" pitchFamily="34" charset="0"/>
              </a:rPr>
              <a:t>Koch, A. (2019, May). Post It. Retrieved from https://pixabay.com/illustrations/post-it-postit-stickies-note-notes-4166054/.</a:t>
            </a:r>
            <a:endParaRPr lang="en-US" sz="800" dirty="0">
              <a:latin typeface="Calibri" panose="020F0502020204030204" pitchFamily="34" charset="0"/>
              <a:cs typeface="Calibri" panose="020F0502020204030204" pitchFamily="34" charset="0"/>
            </a:endParaRPr>
          </a:p>
          <a:p>
            <a:br>
              <a:rPr lang="en-US" dirty="0"/>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8"/>
          <p:cNvSpPr txBox="1">
            <a:spLocks noGrp="1"/>
          </p:cNvSpPr>
          <p:nvPr>
            <p:ph type="title"/>
          </p:nvPr>
        </p:nvSpPr>
        <p:spPr>
          <a:xfrm>
            <a:off x="457199" y="344152"/>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Group Summary</a:t>
            </a:r>
            <a:endParaRPr dirty="0"/>
          </a:p>
        </p:txBody>
      </p:sp>
      <p:sp>
        <p:nvSpPr>
          <p:cNvPr id="335" name="Google Shape;335;p58"/>
          <p:cNvSpPr txBox="1">
            <a:spLocks noGrp="1"/>
          </p:cNvSpPr>
          <p:nvPr>
            <p:ph type="body" idx="1"/>
          </p:nvPr>
        </p:nvSpPr>
        <p:spPr>
          <a:xfrm>
            <a:off x="457199" y="1201552"/>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Create a poster to summarize what your group would like your school community to look like, feel like, and sound like. </a:t>
            </a:r>
            <a:endParaRPr dirty="0"/>
          </a:p>
        </p:txBody>
      </p:sp>
      <p:graphicFrame>
        <p:nvGraphicFramePr>
          <p:cNvPr id="336" name="Google Shape;336;p58"/>
          <p:cNvGraphicFramePr/>
          <p:nvPr>
            <p:extLst>
              <p:ext uri="{D42A27DB-BD31-4B8C-83A1-F6EECF244321}">
                <p14:modId xmlns:p14="http://schemas.microsoft.com/office/powerpoint/2010/main" val="707772036"/>
              </p:ext>
            </p:extLst>
          </p:nvPr>
        </p:nvGraphicFramePr>
        <p:xfrm>
          <a:off x="2051361" y="2571750"/>
          <a:ext cx="5041275" cy="2256125"/>
        </p:xfrm>
        <a:graphic>
          <a:graphicData uri="http://schemas.openxmlformats.org/drawingml/2006/table">
            <a:tbl>
              <a:tblPr>
                <a:noFill/>
                <a:tableStyleId>{D3D1F19A-07BF-4AB8-9E95-9681FE4C4743}</a:tableStyleId>
              </a:tblPr>
              <a:tblGrid>
                <a:gridCol w="1680425">
                  <a:extLst>
                    <a:ext uri="{9D8B030D-6E8A-4147-A177-3AD203B41FA5}">
                      <a16:colId xmlns:a16="http://schemas.microsoft.com/office/drawing/2014/main" val="20000"/>
                    </a:ext>
                  </a:extLst>
                </a:gridCol>
                <a:gridCol w="1680425">
                  <a:extLst>
                    <a:ext uri="{9D8B030D-6E8A-4147-A177-3AD203B41FA5}">
                      <a16:colId xmlns:a16="http://schemas.microsoft.com/office/drawing/2014/main" val="20001"/>
                    </a:ext>
                  </a:extLst>
                </a:gridCol>
                <a:gridCol w="1680425">
                  <a:extLst>
                    <a:ext uri="{9D8B030D-6E8A-4147-A177-3AD203B41FA5}">
                      <a16:colId xmlns:a16="http://schemas.microsoft.com/office/drawing/2014/main" val="20002"/>
                    </a:ext>
                  </a:extLst>
                </a:gridCol>
              </a:tblGrid>
              <a:tr h="599350">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Looks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Feels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US" sz="2400" b="1" dirty="0">
                          <a:solidFill>
                            <a:schemeClr val="accent4"/>
                          </a:solidFill>
                          <a:latin typeface="Caveat"/>
                          <a:ea typeface="Caveat"/>
                          <a:cs typeface="Caveat"/>
                          <a:sym typeface="Caveat"/>
                        </a:rPr>
                        <a:t>Sounds Like</a:t>
                      </a:r>
                      <a:endParaRPr sz="2400" b="1"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1656775">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Group Share Out</a:t>
            </a:r>
            <a:endParaRPr/>
          </a:p>
        </p:txBody>
      </p:sp>
      <p:sp>
        <p:nvSpPr>
          <p:cNvPr id="342" name="Google Shape;342;p5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Select one item from each column that you feel is the most important component of the school community.</a:t>
            </a:r>
            <a:endParaRPr/>
          </a:p>
          <a:p>
            <a:pPr marL="0" lvl="0" indent="0" algn="l" rtl="0">
              <a:spcBef>
                <a:spcPts val="520"/>
              </a:spcBef>
              <a:spcAft>
                <a:spcPts val="0"/>
              </a:spcAft>
              <a:buNone/>
            </a:pPr>
            <a:endParaRPr/>
          </a:p>
          <a:p>
            <a:pPr marL="0" lvl="0" indent="0" algn="l" rtl="0">
              <a:spcBef>
                <a:spcPts val="520"/>
              </a:spcBef>
              <a:spcAft>
                <a:spcPts val="0"/>
              </a:spcAft>
              <a:buNone/>
            </a:pPr>
            <a:r>
              <a:rPr lang="en-US"/>
              <a:t>You will be asked to share this with the group.</a:t>
            </a:r>
            <a:endParaRPr/>
          </a:p>
          <a:p>
            <a:pPr marL="0" lvl="0" indent="0" algn="l" rtl="0">
              <a:spcBef>
                <a:spcPts val="520"/>
              </a:spcBef>
              <a:spcAft>
                <a:spcPts val="0"/>
              </a:spcAft>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457200" y="708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600" b="0" i="0" u="none" strike="noStrike" cap="none" dirty="0">
                <a:solidFill>
                  <a:schemeClr val="accent4"/>
                </a:solidFill>
                <a:latin typeface="Calibri" panose="020F0502020204030204" pitchFamily="34" charset="0"/>
                <a:cs typeface="Calibri" panose="020F0502020204030204" pitchFamily="34" charset="0"/>
                <a:sym typeface="Calibri"/>
              </a:rPr>
              <a:t>  </a:t>
            </a:r>
            <a:r>
              <a:rPr lang="en-US"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rPr>
              <a:t>Pick a </a:t>
            </a:r>
            <a:r>
              <a:rPr lang="en-US" dirty="0">
                <a:latin typeface="Calibri" panose="020F0502020204030204" pitchFamily="34" charset="0"/>
                <a:ea typeface="Trebuchet MS"/>
                <a:cs typeface="Calibri" panose="020F0502020204030204" pitchFamily="34" charset="0"/>
                <a:sym typeface="Trebuchet MS"/>
              </a:rPr>
              <a:t>P</a:t>
            </a:r>
            <a:r>
              <a:rPr lang="en-US"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rPr>
              <a:t>ic </a:t>
            </a:r>
            <a:endParaRPr sz="3600" b="0" i="0" u="none" strike="noStrike" cap="none" dirty="0">
              <a:solidFill>
                <a:schemeClr val="accent4"/>
              </a:solidFill>
              <a:latin typeface="Calibri" panose="020F0502020204030204" pitchFamily="34" charset="0"/>
              <a:ea typeface="Trebuchet MS"/>
              <a:cs typeface="Calibri" panose="020F0502020204030204" pitchFamily="34" charset="0"/>
              <a:sym typeface="Trebuchet MS"/>
            </a:endParaRPr>
          </a:p>
        </p:txBody>
      </p:sp>
      <p:sp>
        <p:nvSpPr>
          <p:cNvPr id="158" name="Google Shape;158;p33"/>
          <p:cNvSpPr txBox="1">
            <a:spLocks noGrp="1"/>
          </p:cNvSpPr>
          <p:nvPr>
            <p:ph type="body" idx="1"/>
          </p:nvPr>
        </p:nvSpPr>
        <p:spPr>
          <a:xfrm>
            <a:off x="457200" y="1004475"/>
            <a:ext cx="4523014" cy="3815400"/>
          </a:xfrm>
          <a:prstGeom prst="rect">
            <a:avLst/>
          </a:prstGeom>
          <a:noFill/>
          <a:ln>
            <a:noFill/>
          </a:ln>
        </p:spPr>
        <p:txBody>
          <a:bodyPr spcFirstLastPara="1" wrap="square" lIns="91425" tIns="45700" rIns="91425" bIns="45700" anchor="t" anchorCtr="0">
            <a:noAutofit/>
          </a:bodyPr>
          <a:lstStyle/>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Find a picture that makes you smile (on your phone, on the web, a GIF, etc.)</a:t>
            </a: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Introduce yourself and share this picture with your group.  </a:t>
            </a: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endParaRPr sz="2400" dirty="0">
              <a:latin typeface="Calibri" panose="020F0502020204030204" pitchFamily="34" charset="0"/>
              <a:ea typeface="Trebuchet MS"/>
              <a:cs typeface="Calibri" panose="020F0502020204030204" pitchFamily="34" charset="0"/>
              <a:sym typeface="Trebuchet MS"/>
            </a:endParaRPr>
          </a:p>
          <a:p>
            <a:pPr marL="165100" indent="0">
              <a:spcBef>
                <a:spcPts val="0"/>
              </a:spcBef>
              <a:buNone/>
            </a:pPr>
            <a:r>
              <a:rPr lang="en-US" sz="2400" dirty="0">
                <a:latin typeface="Calibri" panose="020F0502020204030204" pitchFamily="34" charset="0"/>
                <a:ea typeface="Trebuchet MS"/>
                <a:cs typeface="Calibri" panose="020F0502020204030204" pitchFamily="34" charset="0"/>
                <a:sym typeface="Trebuchet MS"/>
              </a:rPr>
              <a:t>How does your picture reflect your identity?  </a:t>
            </a:r>
            <a:endParaRPr sz="2400" i="0" u="none" strike="noStrike" cap="none" dirty="0">
              <a:solidFill>
                <a:schemeClr val="dk1"/>
              </a:solidFill>
              <a:latin typeface="Calibri" panose="020F0502020204030204" pitchFamily="34" charset="0"/>
              <a:ea typeface="Trebuchet MS"/>
              <a:cs typeface="Calibri" panose="020F0502020204030204" pitchFamily="34" charset="0"/>
              <a:sym typeface="Trebuchet MS"/>
            </a:endParaRPr>
          </a:p>
        </p:txBody>
      </p:sp>
      <p:pic>
        <p:nvPicPr>
          <p:cNvPr id="159" name="Google Shape;159;p33"/>
          <p:cNvPicPr preferRelativeResize="0"/>
          <p:nvPr/>
        </p:nvPicPr>
        <p:blipFill rotWithShape="1">
          <a:blip r:embed="rId3">
            <a:alphaModFix/>
          </a:blip>
          <a:srcRect/>
          <a:stretch/>
        </p:blipFill>
        <p:spPr>
          <a:xfrm>
            <a:off x="5289000" y="928266"/>
            <a:ext cx="2921950" cy="2921950"/>
          </a:xfrm>
          <a:prstGeom prst="rect">
            <a:avLst/>
          </a:prstGeom>
          <a:noFill/>
          <a:ln>
            <a:noFill/>
          </a:ln>
        </p:spPr>
      </p:pic>
      <p:sp>
        <p:nvSpPr>
          <p:cNvPr id="3" name="Rectangle 2">
            <a:extLst>
              <a:ext uri="{FF2B5EF4-FFF2-40B4-BE49-F238E27FC236}">
                <a16:creationId xmlns:a16="http://schemas.microsoft.com/office/drawing/2014/main" id="{52A91EF6-3927-49BB-8B26-979C54D97065}"/>
              </a:ext>
            </a:extLst>
          </p:cNvPr>
          <p:cNvSpPr/>
          <p:nvPr/>
        </p:nvSpPr>
        <p:spPr>
          <a:xfrm>
            <a:off x="5288998" y="3850216"/>
            <a:ext cx="2921951" cy="553998"/>
          </a:xfrm>
          <a:prstGeom prst="rect">
            <a:avLst/>
          </a:prstGeom>
        </p:spPr>
        <p:txBody>
          <a:bodyPr wrap="square">
            <a:spAutoFit/>
          </a:bodyPr>
          <a:lstStyle/>
          <a:p>
            <a:pPr algn="ctr"/>
            <a:r>
              <a:rPr lang="en-US" sz="800" dirty="0">
                <a:solidFill>
                  <a:schemeClr val="tx1"/>
                </a:solidFill>
                <a:latin typeface="Calibri" panose="020F0502020204030204" pitchFamily="34" charset="0"/>
                <a:cs typeface="Calibri" panose="020F0502020204030204" pitchFamily="34" charset="0"/>
              </a:rPr>
              <a:t>Miss Darcy's Adventures. (2016, March 6). Saying it with licks and cuddles. Retrieved from https://missdarcy.org/saying-it-our-way/</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4" end="4"/>
                                            </p:txEl>
                                          </p:spTgt>
                                        </p:tgtEl>
                                        <p:attrNameLst>
                                          <p:attrName>style.visibility</p:attrName>
                                        </p:attrNameLst>
                                      </p:cBhvr>
                                      <p:to>
                                        <p:strVal val="visible"/>
                                      </p:to>
                                    </p:set>
                                    <p:animEffect transition="in" filter="fade">
                                      <p:cBhvr>
                                        <p:cTn id="1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As a School…</a:t>
            </a:r>
            <a:endParaRPr dirty="0"/>
          </a:p>
        </p:txBody>
      </p:sp>
      <p:sp>
        <p:nvSpPr>
          <p:cNvPr id="348" name="Google Shape;348;p6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What would you like your school community to look like, feel like, and sound like? </a:t>
            </a:r>
            <a:endParaRPr dirty="0"/>
          </a:p>
        </p:txBody>
      </p:sp>
      <p:graphicFrame>
        <p:nvGraphicFramePr>
          <p:cNvPr id="349" name="Google Shape;349;p60"/>
          <p:cNvGraphicFramePr/>
          <p:nvPr>
            <p:extLst>
              <p:ext uri="{D42A27DB-BD31-4B8C-83A1-F6EECF244321}">
                <p14:modId xmlns:p14="http://schemas.microsoft.com/office/powerpoint/2010/main" val="2945301481"/>
              </p:ext>
            </p:extLst>
          </p:nvPr>
        </p:nvGraphicFramePr>
        <p:xfrm>
          <a:off x="2051362" y="2553529"/>
          <a:ext cx="5041275" cy="2256125"/>
        </p:xfrm>
        <a:graphic>
          <a:graphicData uri="http://schemas.openxmlformats.org/drawingml/2006/table">
            <a:tbl>
              <a:tblPr>
                <a:noFill/>
                <a:tableStyleId>{D3D1F19A-07BF-4AB8-9E95-9681FE4C4743}</a:tableStyleId>
              </a:tblPr>
              <a:tblGrid>
                <a:gridCol w="1680425">
                  <a:extLst>
                    <a:ext uri="{9D8B030D-6E8A-4147-A177-3AD203B41FA5}">
                      <a16:colId xmlns:a16="http://schemas.microsoft.com/office/drawing/2014/main" val="20000"/>
                    </a:ext>
                  </a:extLst>
                </a:gridCol>
                <a:gridCol w="1680425">
                  <a:extLst>
                    <a:ext uri="{9D8B030D-6E8A-4147-A177-3AD203B41FA5}">
                      <a16:colId xmlns:a16="http://schemas.microsoft.com/office/drawing/2014/main" val="20001"/>
                    </a:ext>
                  </a:extLst>
                </a:gridCol>
                <a:gridCol w="1680425">
                  <a:extLst>
                    <a:ext uri="{9D8B030D-6E8A-4147-A177-3AD203B41FA5}">
                      <a16:colId xmlns:a16="http://schemas.microsoft.com/office/drawing/2014/main" val="20002"/>
                    </a:ext>
                  </a:extLst>
                </a:gridCol>
              </a:tblGrid>
              <a:tr h="599350">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dirty="0">
                          <a:solidFill>
                            <a:schemeClr val="accent4"/>
                          </a:solidFill>
                          <a:latin typeface="Caveat"/>
                          <a:ea typeface="Caveat"/>
                          <a:cs typeface="Caveat"/>
                          <a:sym typeface="Caveat"/>
                        </a:rPr>
                        <a:t>Looks Like</a:t>
                      </a:r>
                      <a:endParaRPr sz="2400" b="1" i="0" u="none" strike="noStrike" cap="none"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a:solidFill>
                            <a:schemeClr val="accent4"/>
                          </a:solidFill>
                          <a:latin typeface="Caveat"/>
                          <a:ea typeface="Caveat"/>
                          <a:cs typeface="Caveat"/>
                          <a:sym typeface="Caveat"/>
                        </a:rPr>
                        <a:t>Feels Like</a:t>
                      </a:r>
                      <a:endParaRPr sz="2400" b="1" i="0" u="none" strike="noStrike" cap="none">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en-US" sz="2400" b="1" i="0" u="none" strike="noStrike" cap="none" dirty="0">
                          <a:solidFill>
                            <a:schemeClr val="accent4"/>
                          </a:solidFill>
                          <a:latin typeface="Caveat"/>
                          <a:ea typeface="Caveat"/>
                          <a:cs typeface="Caveat"/>
                          <a:sym typeface="Caveat"/>
                        </a:rPr>
                        <a:t>Sounds Like</a:t>
                      </a:r>
                      <a:endParaRPr sz="2400" b="1" i="0" u="none" strike="noStrike" cap="none" dirty="0">
                        <a:solidFill>
                          <a:schemeClr val="accent4"/>
                        </a:solidFill>
                        <a:latin typeface="Caveat"/>
                        <a:ea typeface="Caveat"/>
                        <a:cs typeface="Caveat"/>
                        <a:sym typeface="Caveat"/>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1656775">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a:t>Looks Like, Feels Like, Sounds Like</a:t>
            </a:r>
            <a:endParaRPr sz="3000" dirty="0"/>
          </a:p>
        </p:txBody>
      </p:sp>
      <p:sp>
        <p:nvSpPr>
          <p:cNvPr id="355" name="Google Shape;355;p61"/>
          <p:cNvSpPr txBox="1">
            <a:spLocks noGrp="1"/>
          </p:cNvSpPr>
          <p:nvPr>
            <p:ph type="body" idx="1"/>
          </p:nvPr>
        </p:nvSpPr>
        <p:spPr>
          <a:xfrm>
            <a:off x="457199" y="1451600"/>
            <a:ext cx="7852867" cy="3291900"/>
          </a:xfrm>
          <a:prstGeom prst="rect">
            <a:avLst/>
          </a:prstGeom>
        </p:spPr>
        <p:txBody>
          <a:bodyPr spcFirstLastPara="1" wrap="square" lIns="91425" tIns="45700" rIns="91425" bIns="45700" anchor="t" anchorCtr="0">
            <a:noAutofit/>
          </a:bodyPr>
          <a:lstStyle/>
          <a:p>
            <a:pPr marL="457200" lvl="0" indent="0" algn="l" rtl="0">
              <a:lnSpc>
                <a:spcPct val="115000"/>
              </a:lnSpc>
              <a:spcBef>
                <a:spcPts val="520"/>
              </a:spcBef>
              <a:spcAft>
                <a:spcPts val="0"/>
              </a:spcAft>
              <a:buNone/>
            </a:pPr>
            <a:endParaRPr sz="2000" dirty="0"/>
          </a:p>
          <a:p>
            <a:pPr marL="457200" lvl="0" indent="-355600" algn="l" rtl="0">
              <a:lnSpc>
                <a:spcPct val="115000"/>
              </a:lnSpc>
              <a:spcBef>
                <a:spcPts val="520"/>
              </a:spcBef>
              <a:spcAft>
                <a:spcPts val="0"/>
              </a:spcAft>
              <a:buSzPts val="2000"/>
              <a:buChar char="•"/>
            </a:pPr>
            <a:r>
              <a:rPr lang="en-US" sz="2000" dirty="0"/>
              <a:t>Reflect on the strategy used for the poster in this presentation.</a:t>
            </a:r>
            <a:endParaRPr sz="2000" dirty="0"/>
          </a:p>
          <a:p>
            <a:pPr marL="457200" lvl="0" indent="-355600" algn="l" rtl="0">
              <a:lnSpc>
                <a:spcPct val="115000"/>
              </a:lnSpc>
              <a:spcBef>
                <a:spcPts val="0"/>
              </a:spcBef>
              <a:spcAft>
                <a:spcPts val="0"/>
              </a:spcAft>
              <a:buSzPts val="2000"/>
              <a:buChar char="•"/>
            </a:pPr>
            <a:r>
              <a:rPr lang="en-US" sz="2000" dirty="0"/>
              <a:t>How could you use this strategy with your students?</a:t>
            </a:r>
            <a:endParaRPr sz="2000" dirty="0"/>
          </a:p>
          <a:p>
            <a:pPr marL="457200" lvl="0" indent="-355600" algn="l" rtl="0">
              <a:lnSpc>
                <a:spcPct val="115000"/>
              </a:lnSpc>
              <a:spcBef>
                <a:spcPts val="0"/>
              </a:spcBef>
              <a:spcAft>
                <a:spcPts val="0"/>
              </a:spcAft>
              <a:buSzPts val="2000"/>
              <a:buChar char="•"/>
            </a:pPr>
            <a:r>
              <a:rPr lang="en-US" sz="2000" dirty="0"/>
              <a:t>From your experiences, what </a:t>
            </a:r>
            <a:r>
              <a:rPr lang="en-US" sz="2000" b="1" dirty="0"/>
              <a:t>additional strategies </a:t>
            </a:r>
            <a:r>
              <a:rPr lang="en-US" sz="2000" dirty="0"/>
              <a:t>might you use to build community?</a:t>
            </a:r>
            <a:endParaRP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Select one strategy you will use to build community. Consider the following:</a:t>
            </a:r>
            <a:endParaRPr sz="3000" dirty="0"/>
          </a:p>
        </p:txBody>
      </p:sp>
      <p:sp>
        <p:nvSpPr>
          <p:cNvPr id="362" name="Google Shape;362;p6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When will you begin?  </a:t>
            </a:r>
            <a:endParaRPr dirty="0"/>
          </a:p>
          <a:p>
            <a:pPr marL="457200" lvl="0" indent="-393700" algn="l" rtl="0">
              <a:spcBef>
                <a:spcPts val="0"/>
              </a:spcBef>
              <a:spcAft>
                <a:spcPts val="0"/>
              </a:spcAft>
              <a:buSzPts val="2600"/>
              <a:buChar char="•"/>
            </a:pPr>
            <a:r>
              <a:rPr lang="en-US" dirty="0"/>
              <a:t>How often will you repeat or revisit?</a:t>
            </a:r>
            <a:endParaRPr dirty="0"/>
          </a:p>
          <a:p>
            <a:pPr marL="457200" lvl="0" indent="-393700" algn="l" rtl="0">
              <a:spcBef>
                <a:spcPts val="0"/>
              </a:spcBef>
              <a:spcAft>
                <a:spcPts val="0"/>
              </a:spcAft>
              <a:buSzPts val="2600"/>
              <a:buChar char="•"/>
            </a:pPr>
            <a:r>
              <a:rPr lang="en-US" dirty="0"/>
              <a:t>What will it look like in your classroom?</a:t>
            </a:r>
            <a:endParaRPr dirty="0"/>
          </a:p>
          <a:p>
            <a:pPr marL="457200" lvl="0" indent="-393700" algn="l" rtl="0">
              <a:spcBef>
                <a:spcPts val="0"/>
              </a:spcBef>
              <a:spcAft>
                <a:spcPts val="0"/>
              </a:spcAft>
              <a:buSzPts val="2600"/>
              <a:buChar char="•"/>
            </a:pPr>
            <a:r>
              <a:rPr lang="en-US" dirty="0"/>
              <a:t>What special considerations do you need to plan for?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What additional strategies might you use throughout the school year?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3"/>
          <p:cNvSpPr txBox="1">
            <a:spLocks noGrp="1"/>
          </p:cNvSpPr>
          <p:nvPr>
            <p:ph type="title"/>
          </p:nvPr>
        </p:nvSpPr>
        <p:spPr>
          <a:xfrm>
            <a:off x="457200" y="2994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Every Opportunity</a:t>
            </a:r>
            <a:endParaRPr dirty="0"/>
          </a:p>
        </p:txBody>
      </p:sp>
      <p:pic>
        <p:nvPicPr>
          <p:cNvPr id="368" name="Google Shape;368;p63" descr="Want to learn how to make your school or classroom one that gives every child the opportunity to find their voice? We believe language is the key to unlocking every child’s potential. The Rollins Center for Language &amp; Literacy at the Atlanta Speech School offers free online language and literacy training for all teachers of children from Birth to 3rd grade on its Cox Campus.&#10;&#10;Start training today at http://www.readrightfromthestart.org." title="Every Opportunity">
            <a:hlinkClick r:id="rId3"/>
          </p:cNvPr>
          <p:cNvPicPr preferRelativeResize="0"/>
          <p:nvPr/>
        </p:nvPicPr>
        <p:blipFill>
          <a:blip r:embed="rId4">
            <a:alphaModFix/>
          </a:blip>
          <a:stretch>
            <a:fillRect/>
          </a:stretch>
        </p:blipFill>
        <p:spPr>
          <a:xfrm>
            <a:off x="2310185" y="1272405"/>
            <a:ext cx="4318806" cy="2859179"/>
          </a:xfrm>
          <a:prstGeom prst="rect">
            <a:avLst/>
          </a:prstGeom>
          <a:noFill/>
          <a:ln>
            <a:noFill/>
          </a:ln>
        </p:spPr>
      </p:pic>
      <p:sp>
        <p:nvSpPr>
          <p:cNvPr id="2" name="Rectangle 1">
            <a:extLst>
              <a:ext uri="{FF2B5EF4-FFF2-40B4-BE49-F238E27FC236}">
                <a16:creationId xmlns:a16="http://schemas.microsoft.com/office/drawing/2014/main" id="{D159270E-8231-45FC-B0A8-F604041C3DAA}"/>
              </a:ext>
            </a:extLst>
          </p:cNvPr>
          <p:cNvSpPr/>
          <p:nvPr/>
        </p:nvSpPr>
        <p:spPr>
          <a:xfrm>
            <a:off x="2183588" y="4150521"/>
            <a:ext cx="4572000" cy="861774"/>
          </a:xfrm>
          <a:prstGeom prst="rect">
            <a:avLst/>
          </a:prstGeom>
        </p:spPr>
        <p:txBody>
          <a:bodyPr>
            <a:spAutoFit/>
          </a:bodyPr>
          <a:lstStyle/>
          <a:p>
            <a:pPr algn="ctr"/>
            <a:r>
              <a:rPr lang="en-US" sz="1050" dirty="0">
                <a:solidFill>
                  <a:srgbClr val="999999"/>
                </a:solidFill>
                <a:latin typeface="Calibri" panose="020F0502020204030204" pitchFamily="34" charset="0"/>
                <a:cs typeface="Calibri" panose="020F0502020204030204" pitchFamily="34" charset="0"/>
              </a:rPr>
              <a:t>Atlanta Speech School. (2006, August 18). Every Opportunity. Retrieved from </a:t>
            </a:r>
            <a:r>
              <a:rPr lang="en-US" sz="1050" u="sng" dirty="0">
                <a:solidFill>
                  <a:srgbClr val="5D94C1"/>
                </a:solidFill>
                <a:latin typeface="Calibri" panose="020F0502020204030204" pitchFamily="34" charset="0"/>
                <a:cs typeface="Calibri" panose="020F0502020204030204" pitchFamily="34" charset="0"/>
                <a:hlinkClick r:id="rId5"/>
              </a:rPr>
              <a:t>https://www.youtube.com/watch?v=VxyxywShewI</a:t>
            </a:r>
            <a:r>
              <a:rPr lang="en-US" sz="1050" dirty="0">
                <a:solidFill>
                  <a:srgbClr val="999999"/>
                </a:solidFill>
                <a:latin typeface="Calibri" panose="020F0502020204030204" pitchFamily="34" charset="0"/>
                <a:cs typeface="Calibri" panose="020F0502020204030204" pitchFamily="34" charset="0"/>
              </a:rPr>
              <a:t> </a:t>
            </a:r>
            <a:endParaRPr lang="en-US" sz="1050" dirty="0">
              <a:latin typeface="Calibri" panose="020F0502020204030204" pitchFamily="34" charset="0"/>
              <a:cs typeface="Calibri" panose="020F0502020204030204" pitchFamily="34" charset="0"/>
            </a:endParaRPr>
          </a:p>
          <a:p>
            <a:br>
              <a:rPr lang="en-US"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Next Steps</a:t>
            </a:r>
            <a:endParaRPr/>
          </a:p>
        </p:txBody>
      </p:sp>
      <p:sp>
        <p:nvSpPr>
          <p:cNvPr id="374" name="Google Shape;374;p6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Think back to your school’s “Looks Like, Feels Like, Sounds Like” posters. </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What are your next steps as a school team to help build community throughout the school year?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5"/>
          <p:cNvSpPr txBox="1">
            <a:spLocks noGrp="1"/>
          </p:cNvSpPr>
          <p:nvPr>
            <p:ph type="title"/>
          </p:nvPr>
        </p:nvSpPr>
        <p:spPr>
          <a:xfrm>
            <a:off x="457200" y="528075"/>
            <a:ext cx="38754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Thank You!</a:t>
            </a:r>
            <a:endParaRPr/>
          </a:p>
        </p:txBody>
      </p:sp>
      <p:sp>
        <p:nvSpPr>
          <p:cNvPr id="380" name="Google Shape;380;p65"/>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sz="2000" dirty="0"/>
              <a:t>We appreciate your participation and invite feedback on our presentation.</a:t>
            </a:r>
            <a:endParaRPr sz="2000" dirty="0"/>
          </a:p>
          <a:p>
            <a:pPr marL="0" lvl="0" indent="0" algn="ctr" rtl="0">
              <a:spcBef>
                <a:spcPts val="480"/>
              </a:spcBef>
              <a:spcAft>
                <a:spcPts val="0"/>
              </a:spcAft>
              <a:buNone/>
            </a:pPr>
            <a:endParaRPr lang="en-US" dirty="0"/>
          </a:p>
        </p:txBody>
      </p:sp>
      <p:pic>
        <p:nvPicPr>
          <p:cNvPr id="382" name="Google Shape;382;p65"/>
          <p:cNvPicPr preferRelativeResize="0"/>
          <p:nvPr/>
        </p:nvPicPr>
        <p:blipFill>
          <a:blip r:embed="rId3">
            <a:alphaModFix/>
          </a:blip>
          <a:stretch>
            <a:fillRect/>
          </a:stretch>
        </p:blipFill>
        <p:spPr>
          <a:xfrm>
            <a:off x="4281850" y="1542477"/>
            <a:ext cx="4404950" cy="2421253"/>
          </a:xfrm>
          <a:prstGeom prst="rect">
            <a:avLst/>
          </a:prstGeom>
          <a:noFill/>
          <a:ln>
            <a:noFill/>
          </a:ln>
        </p:spPr>
      </p:pic>
      <p:sp>
        <p:nvSpPr>
          <p:cNvPr id="6" name="TextBox 5">
            <a:extLst>
              <a:ext uri="{FF2B5EF4-FFF2-40B4-BE49-F238E27FC236}">
                <a16:creationId xmlns:a16="http://schemas.microsoft.com/office/drawing/2014/main" id="{7FB69C17-E945-4B5C-8BE6-5D0A96EC15C5}"/>
              </a:ext>
            </a:extLst>
          </p:cNvPr>
          <p:cNvSpPr txBox="1"/>
          <p:nvPr/>
        </p:nvSpPr>
        <p:spPr>
          <a:xfrm>
            <a:off x="4281849" y="3963730"/>
            <a:ext cx="4404951" cy="600164"/>
          </a:xfrm>
          <a:prstGeom prst="rect">
            <a:avLst/>
          </a:prstGeom>
          <a:noFill/>
        </p:spPr>
        <p:txBody>
          <a:bodyPr wrap="square" rtlCol="0">
            <a:spAutoFit/>
          </a:bodyPr>
          <a:lstStyle/>
          <a:p>
            <a:r>
              <a:rPr lang="en-US" sz="800" dirty="0">
                <a:solidFill>
                  <a:schemeClr val="accent5">
                    <a:lumMod val="75000"/>
                  </a:schemeClr>
                </a:solidFill>
                <a:latin typeface="Calibri" panose="020F0502020204030204" pitchFamily="34" charset="0"/>
                <a:cs typeface="Calibri" panose="020F0502020204030204" pitchFamily="34" charset="0"/>
              </a:rPr>
              <a:t>Source: </a:t>
            </a:r>
            <a:r>
              <a:rPr lang="en-US" sz="800" dirty="0" err="1">
                <a:solidFill>
                  <a:schemeClr val="accent5">
                    <a:lumMod val="75000"/>
                  </a:schemeClr>
                </a:solidFill>
                <a:latin typeface="Calibri" panose="020F0502020204030204" pitchFamily="34" charset="0"/>
                <a:cs typeface="Calibri" panose="020F0502020204030204" pitchFamily="34" charset="0"/>
              </a:rPr>
              <a:t>Siebring</a:t>
            </a:r>
            <a:r>
              <a:rPr lang="en-US" sz="800" dirty="0">
                <a:solidFill>
                  <a:schemeClr val="accent5">
                    <a:lumMod val="75000"/>
                  </a:schemeClr>
                </a:solidFill>
                <a:latin typeface="Calibri" panose="020F0502020204030204" pitchFamily="34" charset="0"/>
                <a:cs typeface="Calibri" panose="020F0502020204030204" pitchFamily="34" charset="0"/>
              </a:rPr>
              <a:t>, E. (2019). Image. Teachers welcome students back to school in North Platte. KNOP-TV.  Retrieved from https://www.knopnews2.com/content/news/Teachers--welcome-students-back-to-school-in-North-Platte-554214081.html</a:t>
            </a:r>
          </a:p>
          <a:p>
            <a:endParaRPr lang="en-US" sz="9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Community Share via Padlet</a:t>
            </a:r>
            <a:endParaRPr dirty="0"/>
          </a:p>
        </p:txBody>
      </p:sp>
      <p:sp>
        <p:nvSpPr>
          <p:cNvPr id="165" name="Google Shape;165;p34"/>
          <p:cNvSpPr txBox="1">
            <a:spLocks noGrp="1"/>
          </p:cNvSpPr>
          <p:nvPr>
            <p:ph type="body" idx="1"/>
          </p:nvPr>
        </p:nvSpPr>
        <p:spPr>
          <a:xfrm>
            <a:off x="457200" y="1451600"/>
            <a:ext cx="4312508"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panose="020F0502020204030204" pitchFamily="34" charset="0"/>
                <a:ea typeface="Trebuchet MS"/>
                <a:cs typeface="Calibri" panose="020F0502020204030204" pitchFamily="34" charset="0"/>
                <a:sym typeface="Trebuchet MS"/>
              </a:rPr>
              <a:t>Post your picture onto a Padlet board.</a:t>
            </a: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r>
              <a:rPr lang="en-US" dirty="0">
                <a:latin typeface="Calibri" panose="020F0502020204030204" pitchFamily="34" charset="0"/>
                <a:ea typeface="Trebuchet MS"/>
                <a:cs typeface="Calibri" panose="020F0502020204030204" pitchFamily="34" charset="0"/>
                <a:sym typeface="Trebuchet MS"/>
              </a:rPr>
              <a:t>For the title—include your name and a brief caption.</a:t>
            </a: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0"/>
              </a:spcBef>
              <a:spcAft>
                <a:spcPts val="0"/>
              </a:spcAft>
              <a:buClr>
                <a:schemeClr val="dk1"/>
              </a:buClr>
              <a:buSzPts val="1100"/>
              <a:buFont typeface="Arial"/>
              <a:buNone/>
            </a:pPr>
            <a:endParaRPr lang="en-US" dirty="0">
              <a:latin typeface="Calibri" panose="020F0502020204030204" pitchFamily="34" charset="0"/>
              <a:ea typeface="Trebuchet MS"/>
              <a:cs typeface="Calibri" panose="020F0502020204030204" pitchFamily="34" charset="0"/>
              <a:sym typeface="Trebuchet MS"/>
            </a:endParaRPr>
          </a:p>
          <a:p>
            <a:pPr marL="0" lvl="0" indent="0" algn="l" rtl="0">
              <a:spcBef>
                <a:spcPts val="520"/>
              </a:spcBef>
              <a:spcAft>
                <a:spcPts val="0"/>
              </a:spcAft>
              <a:buNone/>
            </a:pPr>
            <a:endParaRPr lang="en-US" dirty="0"/>
          </a:p>
        </p:txBody>
      </p:sp>
      <p:sp>
        <p:nvSpPr>
          <p:cNvPr id="166" name="Google Shape;166;p34"/>
          <p:cNvSpPr txBox="1"/>
          <p:nvPr/>
        </p:nvSpPr>
        <p:spPr>
          <a:xfrm>
            <a:off x="2238085" y="4093800"/>
            <a:ext cx="4667829" cy="10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600" i="1" dirty="0">
                <a:solidFill>
                  <a:schemeClr val="dk1"/>
                </a:solidFill>
                <a:latin typeface="Calibri" panose="020F0502020204030204" pitchFamily="34" charset="0"/>
                <a:ea typeface="Trebuchet MS"/>
                <a:cs typeface="Calibri" panose="020F0502020204030204" pitchFamily="34" charset="0"/>
                <a:sym typeface="Trebuchet MS"/>
              </a:rPr>
              <a:t>Insert Padlet board link here.</a:t>
            </a:r>
            <a:endParaRPr i="1" dirty="0">
              <a:latin typeface="Calibri"/>
              <a:ea typeface="Calibri"/>
              <a:cs typeface="Calibri"/>
              <a:sym typeface="Calibri"/>
            </a:endParaRPr>
          </a:p>
        </p:txBody>
      </p:sp>
      <p:sp>
        <p:nvSpPr>
          <p:cNvPr id="167" name="Google Shape;167;p34"/>
          <p:cNvSpPr txBox="1"/>
          <p:nvPr/>
        </p:nvSpPr>
        <p:spPr>
          <a:xfrm>
            <a:off x="6226102" y="1385466"/>
            <a:ext cx="2290200" cy="179716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en-US" dirty="0">
                <a:latin typeface="Calibri"/>
                <a:ea typeface="Calibri"/>
                <a:cs typeface="Calibri"/>
                <a:sym typeface="Calibri"/>
              </a:rPr>
              <a:t> </a:t>
            </a:r>
            <a:r>
              <a:rPr lang="en-US" sz="1800" dirty="0">
                <a:latin typeface="Calibri"/>
                <a:ea typeface="Calibri"/>
                <a:cs typeface="Calibri"/>
                <a:sym typeface="Calibri"/>
              </a:rPr>
              <a:t>After you create a PADLET, place a QR Code here where participants can upload their </a:t>
            </a:r>
            <a:br>
              <a:rPr lang="en-US" sz="1800" dirty="0">
                <a:latin typeface="Calibri"/>
                <a:ea typeface="Calibri"/>
                <a:cs typeface="Calibri"/>
                <a:sym typeface="Calibri"/>
              </a:rPr>
            </a:br>
            <a:r>
              <a:rPr lang="en-US" sz="1800" dirty="0">
                <a:latin typeface="Calibri"/>
                <a:ea typeface="Calibri"/>
                <a:cs typeface="Calibri"/>
                <a:sym typeface="Calibri"/>
              </a:rPr>
              <a:t>Pick-a-Pic. </a:t>
            </a:r>
            <a:endParaRPr sz="18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859885" y="205975"/>
            <a:ext cx="13719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 1</a:t>
            </a:r>
            <a:endParaRPr/>
          </a:p>
        </p:txBody>
      </p:sp>
      <p:pic>
        <p:nvPicPr>
          <p:cNvPr id="173" name="Google Shape;173;p35"/>
          <p:cNvPicPr preferRelativeResize="0"/>
          <p:nvPr/>
        </p:nvPicPr>
        <p:blipFill>
          <a:blip r:embed="rId3">
            <a:alphaModFix/>
          </a:blip>
          <a:stretch>
            <a:fillRect/>
          </a:stretch>
        </p:blipFill>
        <p:spPr>
          <a:xfrm>
            <a:off x="457197" y="984200"/>
            <a:ext cx="2177274" cy="3872649"/>
          </a:xfrm>
          <a:prstGeom prst="rect">
            <a:avLst/>
          </a:prstGeom>
          <a:noFill/>
          <a:ln>
            <a:noFill/>
          </a:ln>
        </p:spPr>
      </p:pic>
      <p:pic>
        <p:nvPicPr>
          <p:cNvPr id="174" name="Google Shape;174;p35"/>
          <p:cNvPicPr preferRelativeResize="0"/>
          <p:nvPr/>
        </p:nvPicPr>
        <p:blipFill>
          <a:blip r:embed="rId4">
            <a:alphaModFix/>
          </a:blip>
          <a:stretch>
            <a:fillRect/>
          </a:stretch>
        </p:blipFill>
        <p:spPr>
          <a:xfrm>
            <a:off x="6229000" y="984172"/>
            <a:ext cx="2177274" cy="3872679"/>
          </a:xfrm>
          <a:prstGeom prst="rect">
            <a:avLst/>
          </a:prstGeom>
          <a:noFill/>
          <a:ln>
            <a:noFill/>
          </a:ln>
        </p:spPr>
      </p:pic>
      <p:pic>
        <p:nvPicPr>
          <p:cNvPr id="175" name="Google Shape;175;p35"/>
          <p:cNvPicPr preferRelativeResize="0"/>
          <p:nvPr/>
        </p:nvPicPr>
        <p:blipFill>
          <a:blip r:embed="rId5">
            <a:alphaModFix/>
          </a:blip>
          <a:stretch>
            <a:fillRect/>
          </a:stretch>
        </p:blipFill>
        <p:spPr>
          <a:xfrm>
            <a:off x="3343101" y="984192"/>
            <a:ext cx="2177274" cy="3872659"/>
          </a:xfrm>
          <a:prstGeom prst="rect">
            <a:avLst/>
          </a:prstGeom>
          <a:noFill/>
          <a:ln>
            <a:noFill/>
          </a:ln>
        </p:spPr>
      </p:pic>
      <p:cxnSp>
        <p:nvCxnSpPr>
          <p:cNvPr id="176" name="Google Shape;176;p35"/>
          <p:cNvCxnSpPr/>
          <p:nvPr/>
        </p:nvCxnSpPr>
        <p:spPr>
          <a:xfrm>
            <a:off x="1636825" y="35127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177" name="Google Shape;177;p35"/>
          <p:cNvCxnSpPr/>
          <p:nvPr/>
        </p:nvCxnSpPr>
        <p:spPr>
          <a:xfrm>
            <a:off x="2875475" y="1486950"/>
            <a:ext cx="592500" cy="625500"/>
          </a:xfrm>
          <a:prstGeom prst="straightConnector1">
            <a:avLst/>
          </a:prstGeom>
          <a:noFill/>
          <a:ln w="38100" cap="flat" cmpd="sng">
            <a:solidFill>
              <a:srgbClr val="FFFF00"/>
            </a:solidFill>
            <a:prstDash val="solid"/>
            <a:round/>
            <a:headEnd type="none" w="med" len="med"/>
            <a:tailEnd type="triangle" w="med" len="med"/>
          </a:ln>
        </p:spPr>
      </p:cxnSp>
      <p:cxnSp>
        <p:nvCxnSpPr>
          <p:cNvPr id="178" name="Google Shape;178;p35"/>
          <p:cNvCxnSpPr/>
          <p:nvPr/>
        </p:nvCxnSpPr>
        <p:spPr>
          <a:xfrm rot="10800000" flipH="1">
            <a:off x="3467975" y="2822225"/>
            <a:ext cx="509700" cy="499500"/>
          </a:xfrm>
          <a:prstGeom prst="straightConnector1">
            <a:avLst/>
          </a:prstGeom>
          <a:noFill/>
          <a:ln w="38100" cap="flat" cmpd="sng">
            <a:solidFill>
              <a:srgbClr val="FFFF00"/>
            </a:solidFill>
            <a:prstDash val="solid"/>
            <a:round/>
            <a:headEnd type="none" w="med" len="med"/>
            <a:tailEnd type="triangle" w="med" len="med"/>
          </a:ln>
        </p:spPr>
      </p:cxnSp>
      <p:sp>
        <p:nvSpPr>
          <p:cNvPr id="179" name="Google Shape;179;p35"/>
          <p:cNvSpPr txBox="1">
            <a:spLocks noGrp="1"/>
          </p:cNvSpPr>
          <p:nvPr>
            <p:ph type="title"/>
          </p:nvPr>
        </p:nvSpPr>
        <p:spPr>
          <a:xfrm>
            <a:off x="3268925" y="205975"/>
            <a:ext cx="23241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Steps 2 &amp; 3</a:t>
            </a:r>
            <a:endParaRPr/>
          </a:p>
        </p:txBody>
      </p:sp>
      <p:sp>
        <p:nvSpPr>
          <p:cNvPr id="180" name="Google Shape;180;p35"/>
          <p:cNvSpPr txBox="1">
            <a:spLocks noGrp="1"/>
          </p:cNvSpPr>
          <p:nvPr>
            <p:ph type="title"/>
          </p:nvPr>
        </p:nvSpPr>
        <p:spPr>
          <a:xfrm>
            <a:off x="6568350" y="205975"/>
            <a:ext cx="13497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Step 4</a:t>
            </a:r>
            <a:endParaRPr/>
          </a:p>
        </p:txBody>
      </p:sp>
      <p:cxnSp>
        <p:nvCxnSpPr>
          <p:cNvPr id="181" name="Google Shape;181;p35"/>
          <p:cNvCxnSpPr/>
          <p:nvPr/>
        </p:nvCxnSpPr>
        <p:spPr>
          <a:xfrm flipH="1">
            <a:off x="7004250" y="3461600"/>
            <a:ext cx="477900" cy="561900"/>
          </a:xfrm>
          <a:prstGeom prst="straightConnector1">
            <a:avLst/>
          </a:prstGeom>
          <a:noFill/>
          <a:ln w="38100" cap="flat" cmpd="sng">
            <a:solidFill>
              <a:srgbClr val="FFFF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a:t>Strategy Reflection</a:t>
            </a:r>
            <a:endParaRPr sz="3000"/>
          </a:p>
          <a:p>
            <a:pPr marL="0" lvl="0" indent="0" algn="l" rtl="0">
              <a:spcBef>
                <a:spcPts val="0"/>
              </a:spcBef>
              <a:spcAft>
                <a:spcPts val="0"/>
              </a:spcAft>
              <a:buNone/>
            </a:pPr>
            <a:r>
              <a:rPr lang="en-US" sz="3000"/>
              <a:t>Pick a Pic</a:t>
            </a:r>
            <a:endParaRPr sz="3000"/>
          </a:p>
        </p:txBody>
      </p:sp>
      <p:sp>
        <p:nvSpPr>
          <p:cNvPr id="187" name="Google Shape;187;p36"/>
          <p:cNvSpPr txBox="1">
            <a:spLocks noGrp="1"/>
          </p:cNvSpPr>
          <p:nvPr>
            <p:ph type="body" idx="1"/>
          </p:nvPr>
        </p:nvSpPr>
        <p:spPr>
          <a:xfrm>
            <a:off x="457200" y="1451600"/>
            <a:ext cx="48543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How did this activity help build community?</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How could this activity be adapted for students? </a:t>
            </a:r>
            <a:endParaRPr dirty="0"/>
          </a:p>
          <a:p>
            <a:pPr marL="457200" lvl="0" indent="0" algn="l" rtl="0">
              <a:spcBef>
                <a:spcPts val="520"/>
              </a:spcBef>
              <a:spcAft>
                <a:spcPts val="0"/>
              </a:spcAft>
              <a:buNone/>
            </a:pPr>
            <a:endParaRPr dirty="0"/>
          </a:p>
        </p:txBody>
      </p:sp>
      <p:pic>
        <p:nvPicPr>
          <p:cNvPr id="188" name="Google Shape;188;p36"/>
          <p:cNvPicPr preferRelativeResize="0"/>
          <p:nvPr/>
        </p:nvPicPr>
        <p:blipFill rotWithShape="1">
          <a:blip r:embed="rId3">
            <a:alphaModFix/>
          </a:blip>
          <a:srcRect/>
          <a:stretch/>
        </p:blipFill>
        <p:spPr>
          <a:xfrm>
            <a:off x="5459599" y="704375"/>
            <a:ext cx="2921950" cy="2921950"/>
          </a:xfrm>
          <a:prstGeom prst="rect">
            <a:avLst/>
          </a:prstGeom>
          <a:noFill/>
          <a:ln>
            <a:noFill/>
          </a:ln>
        </p:spPr>
      </p:pic>
      <p:sp>
        <p:nvSpPr>
          <p:cNvPr id="5" name="Rectangle 4">
            <a:extLst>
              <a:ext uri="{FF2B5EF4-FFF2-40B4-BE49-F238E27FC236}">
                <a16:creationId xmlns:a16="http://schemas.microsoft.com/office/drawing/2014/main" id="{66547CA4-DB9B-41C9-8F41-3E55C54CC7DF}"/>
              </a:ext>
            </a:extLst>
          </p:cNvPr>
          <p:cNvSpPr/>
          <p:nvPr/>
        </p:nvSpPr>
        <p:spPr>
          <a:xfrm>
            <a:off x="5459598" y="3626325"/>
            <a:ext cx="2921951" cy="553998"/>
          </a:xfrm>
          <a:prstGeom prst="rect">
            <a:avLst/>
          </a:prstGeom>
        </p:spPr>
        <p:txBody>
          <a:bodyPr wrap="square">
            <a:spAutoFit/>
          </a:bodyPr>
          <a:lstStyle/>
          <a:p>
            <a:pPr algn="ctr"/>
            <a:r>
              <a:rPr lang="en-US" sz="800" dirty="0">
                <a:solidFill>
                  <a:schemeClr val="tx1"/>
                </a:solidFill>
                <a:latin typeface="Calibri" panose="020F0502020204030204" pitchFamily="34" charset="0"/>
                <a:cs typeface="Calibri" panose="020F0502020204030204" pitchFamily="34" charset="0"/>
              </a:rPr>
              <a:t>Miss Darcy's Adventures. (2016, March 6). Saying it with licks and cuddles. Retrieved from https://missdarcy.org/saying-it-our-way/</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457200" y="311875"/>
            <a:ext cx="43413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sz="3000" dirty="0"/>
              <a:t>Strategies Reflection:</a:t>
            </a:r>
            <a:endParaRPr sz="3000" dirty="0"/>
          </a:p>
          <a:p>
            <a:pPr marL="0" lvl="0" indent="0" algn="l" rtl="0">
              <a:spcBef>
                <a:spcPts val="0"/>
              </a:spcBef>
              <a:spcAft>
                <a:spcPts val="0"/>
              </a:spcAft>
              <a:buNone/>
            </a:pPr>
            <a:r>
              <a:rPr lang="en-US" sz="3000" dirty="0" err="1"/>
              <a:t>Padlet.com</a:t>
            </a:r>
            <a:endParaRPr sz="3000" dirty="0"/>
          </a:p>
        </p:txBody>
      </p:sp>
      <p:sp>
        <p:nvSpPr>
          <p:cNvPr id="194" name="Google Shape;194;p37"/>
          <p:cNvSpPr txBox="1">
            <a:spLocks noGrp="1"/>
          </p:cNvSpPr>
          <p:nvPr>
            <p:ph type="body" idx="1"/>
          </p:nvPr>
        </p:nvSpPr>
        <p:spPr>
          <a:xfrm>
            <a:off x="457200" y="1430675"/>
            <a:ext cx="4012500" cy="3291900"/>
          </a:xfrm>
          <a:prstGeom prst="rect">
            <a:avLst/>
          </a:prstGeom>
        </p:spPr>
        <p:txBody>
          <a:bodyPr spcFirstLastPara="1" wrap="square" lIns="91425" tIns="45700" rIns="91425" bIns="45700" anchor="t" anchorCtr="0">
            <a:noAutofit/>
          </a:bodyPr>
          <a:lstStyle/>
          <a:p>
            <a:pPr marL="0" lvl="0" indent="0" algn="ctr" rtl="0">
              <a:lnSpc>
                <a:spcPct val="125454"/>
              </a:lnSpc>
              <a:spcBef>
                <a:spcPts val="0"/>
              </a:spcBef>
              <a:spcAft>
                <a:spcPts val="0"/>
              </a:spcAft>
              <a:buNone/>
            </a:pPr>
            <a:endParaRPr sz="2400" dirty="0">
              <a:solidFill>
                <a:srgbClr val="000000"/>
              </a:solidFill>
              <a:latin typeface="Calibri" panose="020F0502020204030204" pitchFamily="34" charset="0"/>
              <a:ea typeface="Arial"/>
              <a:cs typeface="Calibri" panose="020F0502020204030204" pitchFamily="34" charset="0"/>
              <a:sym typeface="Arial"/>
            </a:endParaRPr>
          </a:p>
          <a:p>
            <a:pPr marL="76200" lvl="0" indent="0" algn="l" rtl="0">
              <a:lnSpc>
                <a:spcPct val="125454"/>
              </a:lnSpc>
              <a:spcBef>
                <a:spcPts val="0"/>
              </a:spcBef>
              <a:spcAft>
                <a:spcPts val="0"/>
              </a:spcAft>
              <a:buClr>
                <a:srgbClr val="000000"/>
              </a:buClr>
              <a:buSzPts val="2400"/>
              <a:buNone/>
            </a:pPr>
            <a:r>
              <a:rPr lang="en-US" sz="2400" dirty="0">
                <a:solidFill>
                  <a:srgbClr val="000000"/>
                </a:solidFill>
                <a:latin typeface="Calibri" panose="020F0502020204030204" pitchFamily="34" charset="0"/>
                <a:ea typeface="Arial"/>
                <a:cs typeface="Calibri" panose="020F0502020204030204" pitchFamily="34" charset="0"/>
                <a:sym typeface="Arial"/>
              </a:rPr>
              <a:t>How could Padlet be used in the classroom?</a:t>
            </a:r>
            <a:endParaRPr sz="2400" dirty="0">
              <a:solidFill>
                <a:srgbClr val="000000"/>
              </a:solidFill>
              <a:latin typeface="Calibri" panose="020F0502020204030204" pitchFamily="34" charset="0"/>
              <a:ea typeface="Arial"/>
              <a:cs typeface="Calibri" panose="020F0502020204030204" pitchFamily="34" charset="0"/>
              <a:sym typeface="Arial"/>
            </a:endParaRPr>
          </a:p>
          <a:p>
            <a:pPr marL="0" lvl="0" indent="0" algn="l" rtl="0">
              <a:spcBef>
                <a:spcPts val="520"/>
              </a:spcBef>
              <a:spcAft>
                <a:spcPts val="0"/>
              </a:spcAft>
              <a:buNone/>
            </a:pPr>
            <a:endParaRPr dirty="0"/>
          </a:p>
        </p:txBody>
      </p:sp>
      <p:pic>
        <p:nvPicPr>
          <p:cNvPr id="195" name="Google Shape;195;p37"/>
          <p:cNvPicPr preferRelativeResize="0"/>
          <p:nvPr/>
        </p:nvPicPr>
        <p:blipFill>
          <a:blip r:embed="rId3">
            <a:alphaModFix/>
          </a:blip>
          <a:stretch>
            <a:fillRect/>
          </a:stretch>
        </p:blipFill>
        <p:spPr>
          <a:xfrm rot="517500">
            <a:off x="5052170" y="711737"/>
            <a:ext cx="2817150" cy="3595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subTitle" idx="1"/>
          </p:nvPr>
        </p:nvSpPr>
        <p:spPr>
          <a:xfrm>
            <a:off x="510625" y="566525"/>
            <a:ext cx="7854600" cy="4065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dirty="0"/>
              <a:t>GEAR UP OKC GOALS:</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sz="2000" dirty="0"/>
              <a:t>Goal 1:  Increase percent of students who report they are engaged in learning.</a:t>
            </a:r>
            <a:endParaRPr sz="2000" dirty="0"/>
          </a:p>
          <a:p>
            <a:pPr marL="0" lvl="0" indent="0" algn="l" rtl="0">
              <a:spcBef>
                <a:spcPts val="520"/>
              </a:spcBef>
              <a:spcAft>
                <a:spcPts val="0"/>
              </a:spcAft>
              <a:buNone/>
            </a:pPr>
            <a:r>
              <a:rPr lang="en-US" sz="2000" dirty="0"/>
              <a:t>Goal 2:  Increase GEAR UP OKC students’ academic preparation for PSE upon graduation.</a:t>
            </a:r>
            <a:endParaRPr sz="2000" dirty="0"/>
          </a:p>
          <a:p>
            <a:pPr marL="0" lvl="0" indent="0" algn="l" rtl="0">
              <a:spcBef>
                <a:spcPts val="520"/>
              </a:spcBef>
              <a:spcAft>
                <a:spcPts val="0"/>
              </a:spcAft>
              <a:buNone/>
            </a:pPr>
            <a:r>
              <a:rPr lang="en-US" sz="2000" dirty="0"/>
              <a:t>Goal 3:  Increase GEAR UP OKC schools’ high school graduation rates and PSE enrollment.</a:t>
            </a:r>
            <a:endParaRPr sz="2000" dirty="0"/>
          </a:p>
          <a:p>
            <a:pPr marL="0" lvl="0" indent="0" algn="l" rtl="0">
              <a:spcBef>
                <a:spcPts val="520"/>
              </a:spcBef>
              <a:spcAft>
                <a:spcPts val="0"/>
              </a:spcAft>
              <a:buNone/>
            </a:pPr>
            <a:r>
              <a:rPr lang="en-US" sz="2000" dirty="0"/>
              <a:t>Goal 4:  Increase GEAR UP OKC students’ and families of PSE options,  preparation, and financing.</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dirty="0">
                <a:latin typeface="Calibri" panose="020F0502020204030204" pitchFamily="34" charset="0"/>
                <a:ea typeface="Trebuchet MS"/>
                <a:cs typeface="Calibri" panose="020F0502020204030204" pitchFamily="34" charset="0"/>
                <a:sym typeface="Trebuchet MS"/>
              </a:rPr>
              <a:t>In this session, we will…</a:t>
            </a:r>
            <a:endParaRPr dirty="0"/>
          </a:p>
        </p:txBody>
      </p:sp>
      <p:sp>
        <p:nvSpPr>
          <p:cNvPr id="206" name="Google Shape;206;p3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meet new colleagues while identifying strategies that build community;</a:t>
            </a:r>
            <a:endParaRPr dirty="0"/>
          </a:p>
          <a:p>
            <a:pPr marL="63500" lvl="0" indent="0" algn="l" rtl="0">
              <a:lnSpc>
                <a:spcPct val="100000"/>
              </a:lnSpc>
              <a:spcBef>
                <a:spcPts val="520"/>
              </a:spcBef>
              <a:spcAft>
                <a:spcPts val="0"/>
              </a:spcAft>
              <a:buSzPts val="2600"/>
              <a:buNone/>
            </a:pPr>
            <a:endParaRPr sz="2400" dirty="0">
              <a:latin typeface="Calibri" panose="020F0502020204030204" pitchFamily="34" charset="0"/>
              <a:ea typeface="Trebuchet MS"/>
              <a:cs typeface="Calibri" panose="020F0502020204030204" pitchFamily="34" charset="0"/>
              <a:sym typeface="Trebuchet MS"/>
            </a:endParaRPr>
          </a:p>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envision and define school and class communities; and,</a:t>
            </a:r>
            <a:endParaRPr dirty="0"/>
          </a:p>
          <a:p>
            <a:pPr marL="63500" lvl="0" indent="0" algn="l" rtl="0">
              <a:lnSpc>
                <a:spcPct val="100000"/>
              </a:lnSpc>
              <a:spcBef>
                <a:spcPts val="520"/>
              </a:spcBef>
              <a:spcAft>
                <a:spcPts val="0"/>
              </a:spcAft>
              <a:buSzPts val="2600"/>
              <a:buNone/>
            </a:pPr>
            <a:endParaRPr sz="2400" dirty="0">
              <a:latin typeface="Calibri" panose="020F0502020204030204" pitchFamily="34" charset="0"/>
              <a:ea typeface="Trebuchet MS"/>
              <a:cs typeface="Calibri" panose="020F0502020204030204" pitchFamily="34" charset="0"/>
              <a:sym typeface="Trebuchet MS"/>
            </a:endParaRPr>
          </a:p>
          <a:p>
            <a:pPr marL="457200" marR="0" lvl="0" indent="-393700" algn="l" rtl="0">
              <a:lnSpc>
                <a:spcPct val="100000"/>
              </a:lnSpc>
              <a:spcBef>
                <a:spcPts val="520"/>
              </a:spcBef>
              <a:spcAft>
                <a:spcPts val="0"/>
              </a:spcAft>
              <a:buClr>
                <a:schemeClr val="accent4"/>
              </a:buClr>
              <a:buSzPts val="2600"/>
              <a:buFont typeface="Arial"/>
              <a:buChar char="•"/>
            </a:pPr>
            <a:r>
              <a:rPr lang="en-US" sz="2400" dirty="0">
                <a:latin typeface="Calibri" panose="020F0502020204030204" pitchFamily="34" charset="0"/>
                <a:ea typeface="Trebuchet MS"/>
                <a:cs typeface="Calibri" panose="020F0502020204030204" pitchFamily="34" charset="0"/>
                <a:sym typeface="Trebuchet MS"/>
              </a:rPr>
              <a:t>select research-based strategies that develop a sense of community for school and classroom.</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6101</TotalTime>
  <Words>2090</Words>
  <Application>Microsoft Office PowerPoint</Application>
  <PresentationFormat>On-screen Show (16:9)</PresentationFormat>
  <Paragraphs>203</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Noto Sans Symbols</vt:lpstr>
      <vt:lpstr>Trebuchet MS</vt:lpstr>
      <vt:lpstr>Georgia</vt:lpstr>
      <vt:lpstr>Constantia</vt:lpstr>
      <vt:lpstr>Calibri</vt:lpstr>
      <vt:lpstr>Caveat</vt:lpstr>
      <vt:lpstr>LEARN theme</vt:lpstr>
      <vt:lpstr>LEARN theme</vt:lpstr>
      <vt:lpstr>PowerPoint Presentation</vt:lpstr>
      <vt:lpstr>Building School and Classroom Community</vt:lpstr>
      <vt:lpstr>  Pick a Pic </vt:lpstr>
      <vt:lpstr>Community Share via Padlet</vt:lpstr>
      <vt:lpstr>Step 1</vt:lpstr>
      <vt:lpstr>Strategy Reflection Pick a Pic</vt:lpstr>
      <vt:lpstr>Strategies Reflection: Padlet.com</vt:lpstr>
      <vt:lpstr>PowerPoint Presentation</vt:lpstr>
      <vt:lpstr>In this session, we will…</vt:lpstr>
      <vt:lpstr>A sense of “community”includes:</vt:lpstr>
      <vt:lpstr>It’s OPTIC-al</vt:lpstr>
      <vt:lpstr>It’s OPTIC-al</vt:lpstr>
      <vt:lpstr>PowerPoint Presentation</vt:lpstr>
      <vt:lpstr>PowerPoint Presentation</vt:lpstr>
      <vt:lpstr>PowerPoint Presentation</vt:lpstr>
      <vt:lpstr>PowerPoint Presentation</vt:lpstr>
      <vt:lpstr>Strategy Reflection: It’s OPTIC-al</vt:lpstr>
      <vt:lpstr>Jigsaw: Research Brief</vt:lpstr>
      <vt:lpstr>Categorical Highlighting</vt:lpstr>
      <vt:lpstr>Group Share</vt:lpstr>
      <vt:lpstr>Strategy Reflection: Jigsaw &amp; Categorical Highlighting</vt:lpstr>
      <vt:lpstr>Break</vt:lpstr>
      <vt:lpstr>Classroom Variations:  Greeting students at the door</vt:lpstr>
      <vt:lpstr>Classroom Variations:  Greeting students at the door</vt:lpstr>
      <vt:lpstr>Strategies Reflection: Research Brief</vt:lpstr>
      <vt:lpstr>What is the relationship between school and classroom communities? </vt:lpstr>
      <vt:lpstr>Looks like, Feels Like, Sounds Like</vt:lpstr>
      <vt:lpstr>Group Summary</vt:lpstr>
      <vt:lpstr>Group Share Out</vt:lpstr>
      <vt:lpstr>As a School…</vt:lpstr>
      <vt:lpstr>Strategies Reflection: Looks Like, Feels Like, Sounds Like</vt:lpstr>
      <vt:lpstr>Select one strategy you will use to build community. Consider the following:</vt:lpstr>
      <vt:lpstr>Every Opportunity</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Thurston, Taylor L.</cp:lastModifiedBy>
  <cp:revision>18</cp:revision>
  <dcterms:modified xsi:type="dcterms:W3CDTF">2019-11-08T18:03:06Z</dcterms:modified>
</cp:coreProperties>
</file>