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sldIdLst>
    <p:sldId id="256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gqtviy5+4nzOkVGj3d+TPyvuy0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F02519-C55E-43F8-AE2B-1753BFFBC387}">
  <a:tblStyle styleId="{9CF02519-C55E-43F8-AE2B-1753BFFBC38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tcBdr/>
        <a:fill>
          <a:solidFill>
            <a:srgbClr val="E8E9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8E9EA"/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50bfc7f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50bfc7f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50bfc7f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f50bfc7f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54" name="Google Shape;54;p23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59" name="Google Shape;59;p24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5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66" name="Google Shape;66;p25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7" name="Google Shape;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9" name="Google Shape;2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8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learn.k20center.ou.edu/strategy/156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k20center.ou.edu/strategy/101" TargetMode="External"/><Relationship Id="rId5" Type="http://schemas.openxmlformats.org/officeDocument/2006/relationships/hyperlink" Target="https://learn.k20center.ou.edu/strategy/145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learn.k20center.ou.edu/strategy/1196" TargetMode="Externa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k20center.ou.edu/lesson/362" TargetMode="External"/><Relationship Id="rId3" Type="http://schemas.openxmlformats.org/officeDocument/2006/relationships/hyperlink" Target="https://learn.k20center.ou.edu/lesson/1348" TargetMode="External"/><Relationship Id="rId7" Type="http://schemas.openxmlformats.org/officeDocument/2006/relationships/hyperlink" Target="https://learn.k20center.ou.edu/lesson/725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k20center.ou.edu/lesson/1704" TargetMode="External"/><Relationship Id="rId5" Type="http://schemas.openxmlformats.org/officeDocument/2006/relationships/hyperlink" Target="https://learn.k20center.ou.edu/lesson/1273" TargetMode="External"/><Relationship Id="rId10" Type="http://schemas.openxmlformats.org/officeDocument/2006/relationships/hyperlink" Target="https://learn.k20center.ou.edu/lesson/1685" TargetMode="External"/><Relationship Id="rId4" Type="http://schemas.openxmlformats.org/officeDocument/2006/relationships/hyperlink" Target="https://learn.k20center.ou.edu/lesson/1768" TargetMode="External"/><Relationship Id="rId9" Type="http://schemas.openxmlformats.org/officeDocument/2006/relationships/hyperlink" Target="https://learn.k20center.ou.edu/lesson/7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6;p2">
            <a:extLst>
              <a:ext uri="{FF2B5EF4-FFF2-40B4-BE49-F238E27FC236}">
                <a16:creationId xmlns:a16="http://schemas.microsoft.com/office/drawing/2014/main" id="{BD7F4DFD-9309-594D-994C-51CA01AF17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25574" y="854701"/>
            <a:ext cx="5092852" cy="34340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001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Formative Assessment in the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 sz="5000"/>
              <a:t>Social Studies Classroom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is formative assessment and what does it look like in the social studies classroom?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732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398462" lvl="0" indent="-35528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</a:pPr>
            <a:r>
              <a:rPr lang="en-US"/>
              <a:t>Explore a variety of strategies that support formative assessment for the social studies classroom.</a:t>
            </a:r>
            <a:endParaRPr/>
          </a:p>
          <a:p>
            <a:pPr marL="398462" lvl="0" indent="-35528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Examine metacognitive strategies for supporting students in their efforts to be self-directed learners.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50bfc7f19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Insert photo of the collaborative list developed in the first session. </a:t>
            </a:r>
            <a:endParaRPr/>
          </a:p>
        </p:txBody>
      </p:sp>
      <p:sp>
        <p:nvSpPr>
          <p:cNvPr id="114" name="Google Shape;114;gf50bfc7f19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PURPOSES OF FORMATIVE ASSESSMENT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f50bfc7f77_0_0"/>
          <p:cNvSpPr txBox="1">
            <a:spLocks noGrp="1"/>
          </p:cNvSpPr>
          <p:nvPr>
            <p:ph type="title"/>
          </p:nvPr>
        </p:nvSpPr>
        <p:spPr>
          <a:xfrm>
            <a:off x="457200" y="307250"/>
            <a:ext cx="63828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Assessment Strategies</a:t>
            </a:r>
            <a:endParaRPr/>
          </a:p>
        </p:txBody>
      </p:sp>
      <p:sp>
        <p:nvSpPr>
          <p:cNvPr id="120" name="Google Shape;120;gf50bfc7f77_0_0"/>
          <p:cNvSpPr txBox="1">
            <a:spLocks noGrp="1"/>
          </p:cNvSpPr>
          <p:nvPr>
            <p:ph type="body" idx="1"/>
          </p:nvPr>
        </p:nvSpPr>
        <p:spPr>
          <a:xfrm>
            <a:off x="457200" y="1164650"/>
            <a:ext cx="5504400" cy="195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u="sng">
                <a:solidFill>
                  <a:srgbClr val="1C3C5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Claim, Evidence, Reasoning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u="sng">
                <a:solidFill>
                  <a:srgbClr val="1C3C5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T.A.C.O.S.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u="sng">
                <a:solidFill>
                  <a:srgbClr val="1C3C5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Always, Sometimes, or Never True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u="sng">
                <a:solidFill>
                  <a:srgbClr val="1C3C58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POMS: Point of Most Significance</a:t>
            </a:r>
            <a:r>
              <a:rPr lang="en-US"/>
              <a:t> </a:t>
            </a:r>
            <a:endParaRPr/>
          </a:p>
        </p:txBody>
      </p:sp>
      <p:pic>
        <p:nvPicPr>
          <p:cNvPr id="121" name="Google Shape;121;gf50bfc7f77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7200" y="3512650"/>
            <a:ext cx="1144225" cy="114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f50bfc7f77_0_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02991" y="3631500"/>
            <a:ext cx="1297879" cy="102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f50bfc7f77_0_0"/>
          <p:cNvPicPr preferRelativeResize="0">
            <a:picLocks noGrp="1"/>
          </p:cNvPicPr>
          <p:nvPr>
            <p:ph type="pic" idx="2"/>
          </p:nvPr>
        </p:nvPicPr>
        <p:blipFill rotWithShape="1">
          <a:blip r:embed="rId9">
            <a:alphaModFix/>
          </a:blip>
          <a:srcRect t="19" b="29"/>
          <a:stretch/>
        </p:blipFill>
        <p:spPr>
          <a:xfrm>
            <a:off x="4302435" y="3345525"/>
            <a:ext cx="1479175" cy="1478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f50bfc7f77_0_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483176" y="3741150"/>
            <a:ext cx="1236025" cy="108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40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lang="en-US" sz="2600" b="1"/>
              <a:t>Strategy: </a:t>
            </a:r>
            <a:r>
              <a:rPr lang="en-US" sz="2600" b="1" i="1"/>
              <a:t>[Which strategy did you choose?]</a:t>
            </a:r>
            <a:endParaRPr b="1" i="1"/>
          </a:p>
        </p:txBody>
      </p:sp>
      <p:graphicFrame>
        <p:nvGraphicFramePr>
          <p:cNvPr id="130" name="Google Shape;130;p6"/>
          <p:cNvGraphicFramePr/>
          <p:nvPr/>
        </p:nvGraphicFramePr>
        <p:xfrm>
          <a:off x="457200" y="708409"/>
          <a:ext cx="8284850" cy="4127875"/>
        </p:xfrm>
        <a:graphic>
          <a:graphicData uri="http://schemas.openxmlformats.org/drawingml/2006/table">
            <a:tbl>
              <a:tblPr firstRow="1" bandRow="1">
                <a:noFill/>
                <a:tableStyleId>{9CF02519-C55E-43F8-AE2B-1753BFFBC387}</a:tableStyleId>
              </a:tblPr>
              <a:tblGrid>
                <a:gridCol w="122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1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5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Lesson Objective: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1" u="none" strike="noStrike" cap="none"/>
                        <a:t>[insert learning goal here]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Course: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0" i="1" u="none" strike="noStrike" cap="none"/>
                        <a:t>[</a:t>
                      </a:r>
                      <a:r>
                        <a:rPr lang="en-US" sz="1800" b="0" i="1"/>
                        <a:t>OK History</a:t>
                      </a:r>
                      <a:r>
                        <a:rPr lang="en-US" sz="1800" b="0" i="1" u="none" strike="noStrike" cap="none"/>
                        <a:t>]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025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i="1" u="none" strike="noStrike" cap="none"/>
                        <a:t>Describe what you would present to students.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Example A: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Example B: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Example C: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Example …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3225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sng" strike="noStrike" cap="none"/>
                        <a:t>Lesson Placement &amp; Reasoning</a:t>
                      </a:r>
                      <a:r>
                        <a:rPr lang="en-US" sz="1800" u="none" strike="noStrike" cap="none"/>
                        <a:t>: </a:t>
                      </a:r>
                      <a:r>
                        <a:rPr lang="en-US" sz="1800" i="1" u="none" strike="noStrike" cap="none"/>
                        <a:t>I would put this strategy …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i="1" u="none" strike="noStrike" cap="none"/>
                        <a:t>I selected this strategy because…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1148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T.A.C.O.S.</a:t>
            </a:r>
            <a:endParaRPr/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i="1" u="sng">
                <a:solidFill>
                  <a:srgbClr val="1C3C5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 Take and You Take</a:t>
            </a:r>
            <a:endParaRPr i="1">
              <a:solidFill>
                <a:srgbClr val="1C3C58"/>
              </a:solidFill>
            </a:endParaRPr>
          </a:p>
          <a:p>
            <a:pPr marL="480035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i="1" u="sng">
                <a:solidFill>
                  <a:srgbClr val="1C3C5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Power is Ours</a:t>
            </a:r>
            <a:endParaRPr i="1">
              <a:solidFill>
                <a:srgbClr val="1C3C58"/>
              </a:solidFill>
            </a:endParaRPr>
          </a:p>
          <a:p>
            <a:pPr marL="227013" lvl="0" indent="-227013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CER</a:t>
            </a:r>
            <a:endParaRPr/>
          </a:p>
          <a:p>
            <a:pPr marL="480034" lvl="1" indent="-1851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i="1" u="sng">
                <a:solidFill>
                  <a:srgbClr val="1C3C5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Transcending Boundaries: </a:t>
            </a:r>
            <a:br>
              <a:rPr lang="en-US" i="1" u="sng">
                <a:solidFill>
                  <a:srgbClr val="1C3C5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i="1" u="sng">
                <a:solidFill>
                  <a:srgbClr val="1C3C58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Kiowa Six</a:t>
            </a:r>
            <a:endParaRPr i="1">
              <a:solidFill>
                <a:srgbClr val="1C3C58"/>
              </a:solidFill>
            </a:endParaRPr>
          </a:p>
          <a:p>
            <a:pPr marL="480034" lvl="1" indent="-1851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i="1" u="sng">
                <a:solidFill>
                  <a:srgbClr val="1C3C58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 Horses to Airplanes</a:t>
            </a:r>
            <a:r>
              <a:rPr lang="en-US" i="1">
                <a:solidFill>
                  <a:srgbClr val="1C3C58"/>
                </a:solidFill>
              </a:rPr>
              <a:t> </a:t>
            </a:r>
            <a:endParaRPr i="1">
              <a:solidFill>
                <a:srgbClr val="1C3C58"/>
              </a:solidFill>
            </a:endParaRPr>
          </a:p>
        </p:txBody>
      </p:sp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78B1"/>
              </a:buClr>
              <a:buSzPts val="3600"/>
              <a:buFont typeface="Calibri"/>
              <a:buNone/>
            </a:pPr>
            <a:r>
              <a:rPr lang="en-US">
                <a:solidFill>
                  <a:srgbClr val="3978B1"/>
                </a:solidFill>
              </a:rPr>
              <a:t>Lesson Showcases: Summary</a:t>
            </a:r>
            <a:endParaRPr/>
          </a:p>
        </p:txBody>
      </p:sp>
      <p:sp>
        <p:nvSpPr>
          <p:cNvPr id="137" name="Google Shape;137;p8"/>
          <p:cNvSpPr txBox="1"/>
          <p:nvPr/>
        </p:nvSpPr>
        <p:spPr>
          <a:xfrm>
            <a:off x="4456444" y="1309352"/>
            <a:ext cx="4230356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3" marR="0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Always, Sometimes, or Never True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0035" marR="0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Spiro Mounds Builders</a:t>
            </a:r>
            <a:endParaRPr sz="2000" b="0" i="1" u="none" strike="noStrike" cap="none">
              <a:solidFill>
                <a:srgbClr val="1C3C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80035" marR="0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Immigration and the Asian American Experience</a:t>
            </a:r>
            <a:endParaRPr sz="2000" b="0" i="1" u="none" strike="noStrike" cap="none">
              <a:solidFill>
                <a:srgbClr val="1C3C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7013" marR="0" lvl="0" indent="-227013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0035" marR="0" lvl="1" indent="-1851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Literary Work of Ralph Ellison</a:t>
            </a:r>
            <a:endParaRPr sz="2000" b="0" i="1" u="none" strike="noStrike" cap="none">
              <a:solidFill>
                <a:srgbClr val="1C3C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80034" marR="0" lvl="1" indent="-18515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the State of Our </a:t>
            </a:r>
            <a:b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2000" i="1" u="sng">
                <a:solidFill>
                  <a:srgbClr val="1C3C58"/>
                </a:solidFill>
                <a:latin typeface="Calibri"/>
                <a:ea typeface="Calibri"/>
                <a:cs typeface="Calibri"/>
                <a:sym typeface="Calibri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Nature?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Macintosh PowerPoint</Application>
  <PresentationFormat>On-screen Show (16:9)</PresentationFormat>
  <Paragraphs>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Noto Sans Symbols</vt:lpstr>
      <vt:lpstr>LEARN theme</vt:lpstr>
      <vt:lpstr>LEARN theme</vt:lpstr>
      <vt:lpstr>PowerPoint Presentation</vt:lpstr>
      <vt:lpstr>PowerPoint Presentation</vt:lpstr>
      <vt:lpstr>Formative Assessment in the</vt:lpstr>
      <vt:lpstr>Essential Question</vt:lpstr>
      <vt:lpstr>Lesson Objectives</vt:lpstr>
      <vt:lpstr>PURPOSES OF FORMATIVE ASSESSMENT</vt:lpstr>
      <vt:lpstr>Assessment Strategies</vt:lpstr>
      <vt:lpstr>Strategy: [Which strategy did you choose?]</vt:lpstr>
      <vt:lpstr>Lesson Showcases: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 Eike</dc:creator>
  <cp:lastModifiedBy>Shogren, Caitlin E.</cp:lastModifiedBy>
  <cp:revision>1</cp:revision>
  <dcterms:created xsi:type="dcterms:W3CDTF">2021-09-21T19:14:44Z</dcterms:created>
  <dcterms:modified xsi:type="dcterms:W3CDTF">2021-10-20T21:14:21Z</dcterms:modified>
</cp:coreProperties>
</file>