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6" r:id="rId5"/>
    <p:sldMasterId id="2147483669" r:id="rId6"/>
    <p:sldMasterId id="2147483683" r:id="rId7"/>
    <p:sldMasterId id="2147483701" r:id="rId8"/>
  </p:sldMasterIdLst>
  <p:notesMasterIdLst>
    <p:notesMasterId r:id="rId44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onstantia" panose="02030602050306030303" pitchFamily="18" charset="0"/>
      <p:regular r:id="rId49"/>
      <p:bold r:id="rId50"/>
      <p:italic r:id="rId51"/>
      <p:boldItalic r:id="rId52"/>
    </p:embeddedFont>
    <p:embeddedFont>
      <p:font typeface="Georgia" panose="02040502050405020303" pitchFamily="18" charset="0"/>
      <p:regular r:id="rId53"/>
      <p:bold r:id="rId54"/>
      <p:italic r:id="rId55"/>
      <p:boldItalic r:id="rId56"/>
    </p:embeddedFont>
    <p:embeddedFont>
      <p:font typeface="Lato" panose="020F0502020204030203" pitchFamily="34" charset="0"/>
      <p:regular r:id="rId57"/>
      <p:bold r:id="rId58"/>
      <p:italic r:id="rId59"/>
      <p:boldItalic r:id="rId60"/>
    </p:embeddedFont>
    <p:embeddedFont>
      <p:font typeface="Libre Baskerville" panose="020B0604020202020204" charset="0"/>
      <p:regular r:id="rId61"/>
      <p:bold r:id="rId62"/>
      <p:italic r:id="rId63"/>
    </p:embeddedFont>
    <p:embeddedFont>
      <p:font typeface="Merriweather Sans" pitchFamily="2" charset="0"/>
      <p:regular r:id="rId64"/>
      <p:bold r:id="rId65"/>
      <p:italic r:id="rId66"/>
      <p:boldItalic r:id="rId67"/>
    </p:embeddedFont>
    <p:embeddedFont>
      <p:font typeface="Raleway" pitchFamily="2" charset="0"/>
      <p:regular r:id="rId68"/>
      <p:bold r:id="rId69"/>
      <p:italic r:id="rId70"/>
      <p:boldItalic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2" roundtripDataSignature="AMtx7mhlzgUKmAqTZ5H8/nhlXnoyhvYk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9DEDF9-5738-4E47-A8B9-3AF3B9950769}" v="300" dt="2021-10-20T14:12:37.7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2" d="100"/>
          <a:sy n="202" d="100"/>
        </p:scale>
        <p:origin x="548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font" Target="fonts/font3.fntdata"/><Relationship Id="rId63" Type="http://schemas.openxmlformats.org/officeDocument/2006/relationships/font" Target="fonts/font19.fntdata"/><Relationship Id="rId68" Type="http://schemas.openxmlformats.org/officeDocument/2006/relationships/font" Target="fonts/font24.fntdata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font" Target="fonts/font22.fntdata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17.fntdata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font" Target="fonts/font20.fntdata"/><Relationship Id="rId69" Type="http://schemas.openxmlformats.org/officeDocument/2006/relationships/font" Target="fonts/font25.fntdata"/><Relationship Id="rId77" Type="http://schemas.microsoft.com/office/2015/10/relationships/revisionInfo" Target="revisionInfo.xml"/><Relationship Id="rId8" Type="http://schemas.openxmlformats.org/officeDocument/2006/relationships/slideMaster" Target="slideMasters/slideMaster5.xml"/><Relationship Id="rId51" Type="http://schemas.openxmlformats.org/officeDocument/2006/relationships/font" Target="fonts/font7.fntdata"/><Relationship Id="rId72" Type="http://customschemas.google.com/relationships/presentationmetadata" Target="metadata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67" Type="http://schemas.openxmlformats.org/officeDocument/2006/relationships/font" Target="fonts/font23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70" Type="http://schemas.openxmlformats.org/officeDocument/2006/relationships/font" Target="fonts/font26.fntdata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font" Target="fonts/font21.fntdata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71" Type="http://schemas.openxmlformats.org/officeDocument/2006/relationships/font" Target="fonts/font27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6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lesson/1195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96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96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96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5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lesson/725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pload.wikimedia.org/wikipedia/commons/e/ed/Craig_C_style_shell_gorget_Spiro_HRoe_2005.jpg" TargetMode="Externa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01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s.org/video/onr-ralph-ellison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lesson/729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eddf58d6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eddf58d6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 Tip of the Iceberg. Strategies. https://learn.k20center.ou.edu/strategy/67</a:t>
            </a:r>
            <a:endParaRPr dirty="0"/>
          </a:p>
        </p:txBody>
      </p:sp>
      <p:sp>
        <p:nvSpPr>
          <p:cNvPr id="323" name="Google Shape;3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92929"/>
                </a:solidFill>
                <a:highlight>
                  <a:srgbClr val="FFFFFF"/>
                </a:highlight>
              </a:rPr>
              <a:t>K20 Center. (n.d.). Claim, Evidence, Reasoning (CER).  Retrieved from </a:t>
            </a:r>
            <a:r>
              <a:rPr lang="en-US" sz="12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https://learn.k20center.ou.edu/strategy/156</a:t>
            </a:r>
            <a:endParaRPr/>
          </a:p>
        </p:txBody>
      </p:sp>
      <p:sp>
        <p:nvSpPr>
          <p:cNvPr id="330" name="Google Shape;3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f28dbd6d1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f28dbd6d1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Claim-Evidence-Reasoning (CER). Strategy. https://learn.k20center.ou.edu/strategy/156</a:t>
            </a:r>
            <a:endParaRPr dirty="0"/>
          </a:p>
        </p:txBody>
      </p:sp>
      <p:sp>
        <p:nvSpPr>
          <p:cNvPr id="342" name="Google Shape;3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f2b717f471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f2b717f471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https://learn.k20center.ou.edu/lesson/1195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f5138957eb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gf5138957eb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rPr lang="en-US" sz="1100" i="0" dirty="0"/>
              <a:t>① These are two  K20 social studies lessons that use the </a:t>
            </a:r>
            <a:r>
              <a:rPr lang="en-US" sz="1100" i="1" dirty="0"/>
              <a:t>Claim, Evidence, Reasoning </a:t>
            </a:r>
            <a:r>
              <a:rPr lang="en-US" sz="1100" i="0" dirty="0"/>
              <a:t>strategy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Transcending Boundaries: The Kiowa Six: </a:t>
            </a:r>
            <a:r>
              <a:rPr lang="en-US" sz="1800" b="0" i="0" u="sng" strike="noStrik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https://learn.k20center.ou.edu/lesson/1273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Horses to Airplanes: </a:t>
            </a:r>
            <a:r>
              <a:rPr lang="en-US" sz="1800" b="0" i="0" u="sng" strike="noStrik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https://learn.k20center.ou.edu/lesson/1704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92929"/>
                </a:solidFill>
                <a:highlight>
                  <a:srgbClr val="FFFFFF"/>
                </a:highlight>
              </a:rPr>
              <a:t>K20 Center. (n.d.). T.A.C.O.S. Strategies. </a:t>
            </a:r>
            <a:r>
              <a:rPr lang="en-US" sz="12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https://learn.k20center.ou.edu/strategy/1196</a:t>
            </a:r>
            <a:endParaRPr sz="1200" u="sng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f28dbd6d1b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92929"/>
                </a:solidFill>
              </a:rPr>
              <a:t>K20 Center. (n.d.). T.A.C.O.S.. Strategies. Retrieved from </a:t>
            </a:r>
            <a:r>
              <a:rPr lang="en-US" sz="12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https://learn.k20center.ou.edu/strategy/1196</a:t>
            </a:r>
            <a:endParaRPr/>
          </a:p>
        </p:txBody>
      </p:sp>
      <p:sp>
        <p:nvSpPr>
          <p:cNvPr id="372" name="Google Shape;372;gf28dbd6d1b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f28dbd6d1b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92929"/>
                </a:solidFill>
              </a:rPr>
              <a:t>K20 Center. (n.d.). T.A.C.O.S.. Strategies. Retrieved from </a:t>
            </a:r>
            <a:r>
              <a:rPr lang="en-US" sz="12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https://learn.k20center.ou.edu/strategy/1196</a:t>
            </a:r>
            <a:endParaRPr/>
          </a:p>
        </p:txBody>
      </p:sp>
      <p:sp>
        <p:nvSpPr>
          <p:cNvPr id="379" name="Google Shape;379;gf28dbd6d1b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f2b717f471_1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f2b717f471_1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f5138957eb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gf5138957eb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rPr lang="en-US" sz="1100" i="0" dirty="0"/>
              <a:t>① These are two K20 social studies lessons that use the </a:t>
            </a:r>
            <a:r>
              <a:rPr lang="en-US" sz="1100" i="1" dirty="0"/>
              <a:t>T.A.C.O.S. </a:t>
            </a:r>
            <a:r>
              <a:rPr lang="en-US" sz="1100" i="0" dirty="0"/>
              <a:t>strategy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Power is Ours: unpublished, add link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Take and You Take: https://learn.k20center.ou.edu/lesson/1348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f1300e013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gf1300e0138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gf1300e0138_0_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f2b717f471_1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f2b717f471_1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Break after taking notes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92929"/>
                </a:solidFill>
                <a:highlight>
                  <a:srgbClr val="FFFFFF"/>
                </a:highlight>
              </a:rPr>
              <a:t>K20 Center. (n.d.). Always, Sometimes, or Never True. Strategies. </a:t>
            </a:r>
            <a:r>
              <a:rPr lang="en-US" sz="12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https://learn.k20center.ou.edu/strategy/145</a:t>
            </a:r>
            <a:endParaRPr sz="1200" u="sng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f2b717f471_1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f2b717f471_1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https://learn.k20center.ou.edu/lesson/725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https://upload.wikimedia.org/wikipedia/commons/e/ed/Craig_C_style_shell_gorget_Spiro_HRoe_2005.jpg</a:t>
            </a: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f5138957eb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gf5138957eb_1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rPr lang="en-US" sz="1100" i="0" dirty="0"/>
              <a:t>① These are K20 social studies lessons that use the </a:t>
            </a:r>
            <a:r>
              <a:rPr lang="en-US" sz="1100" i="1" dirty="0"/>
              <a:t>Always, Sometimes, or Never </a:t>
            </a:r>
            <a:r>
              <a:rPr lang="en-US" sz="1100" i="0" dirty="0"/>
              <a:t>strategy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Spiro Mound Builders: https://learn.k20center.ou.edu/lesson/725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Immigration and the Asian American Experience: https://learn.k20center.ou.edu/lesson/362</a:t>
            </a: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92929"/>
                </a:solidFill>
                <a:highlight>
                  <a:srgbClr val="FFFFFF"/>
                </a:highlight>
              </a:rPr>
              <a:t>K20 Center. (n.d.). Point of Most Significance. Strategies. </a:t>
            </a:r>
            <a:r>
              <a:rPr lang="en-US" sz="12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https://learn.k20center.ou.edu/strategy/101</a:t>
            </a:r>
            <a:endParaRPr/>
          </a:p>
        </p:txBody>
      </p:sp>
      <p:sp>
        <p:nvSpPr>
          <p:cNvPr id="446" name="Google Shape;4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f28dbd6d1b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https://www.pbs.org/video/onr-ralph-ellison/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Public Broadcasting Service. (2014, June 5). </a:t>
            </a:r>
            <a:r>
              <a:rPr lang="en-US" i="1"/>
              <a:t>The Oklahoma News Report</a:t>
            </a:r>
            <a:r>
              <a:rPr lang="en-US"/>
              <a:t>. PBS. Retrieved September 27, 2021, from https://www.pbs.org/video/onr-ralph-ellison/.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gf28dbd6d1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f2b717f471_1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f2b717f471_1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https://learn.k20center.ou.edu/lesson/729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f28dbd6d1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f28dbd6d1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f5138957eb_1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7" name="Google Shape;467;gf5138957eb_1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rPr lang="en-US" sz="1100" i="0" dirty="0"/>
              <a:t>① These are two K20 social studies lessons that use the </a:t>
            </a:r>
            <a:r>
              <a:rPr lang="en-US" sz="1100" i="1" dirty="0"/>
              <a:t>Point of Most Significance</a:t>
            </a:r>
            <a:r>
              <a:rPr lang="en-US" sz="1100" i="0" dirty="0"/>
              <a:t> strategy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Literary Work of Ralph Ellison: </a:t>
            </a:r>
            <a:r>
              <a:rPr lang="en-US" sz="1800" b="0" i="0" u="sng" strike="noStrik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https://learn.k20center.ou.edu/lesson/729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the State of Our Nature?: </a:t>
            </a:r>
            <a:r>
              <a:rPr lang="en-US" sz="1800" b="0" i="0" u="sng" strike="noStrik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https://learn.k20center.ou.edu/lesson/1685</a:t>
            </a: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f2b717f471_1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f2b717f471_1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Break after taking notes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f28dbd6d1b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gf28dbd6d1b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f28dbd6d1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f28dbd6d1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f28dbd6d1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gf28dbd6d1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f28dbd6d1b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f28dbd6d1b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f2b717f471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f2b717f471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f2b717f471_1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f2b717f471_1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All the strategies we are going to look at come from lessons on LEARN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5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5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5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5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6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46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4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47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4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4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gf1300e0138_0_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1300e0138_0_79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  <a:defRPr sz="2100"/>
            </a:lvl1pPr>
            <a:lvl2pPr marL="914400" lvl="1" indent="-292100" algn="l" rtl="0">
              <a:spcBef>
                <a:spcPts val="400"/>
              </a:spcBef>
              <a:spcAft>
                <a:spcPts val="0"/>
              </a:spcAft>
              <a:buSzPts val="1000"/>
              <a:buChar char="➤"/>
              <a:defRPr sz="2000"/>
            </a:lvl2pPr>
            <a:lvl3pPr marL="1371600" lvl="2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-"/>
              <a:defRPr sz="1800"/>
            </a:lvl3pPr>
            <a:lvl4pPr marL="1828800" lvl="3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500"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gf1300e0138_0_7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f1300e0138_0_79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rmAutofit/>
          </a:bodyPr>
          <a:lstStyle>
            <a:lvl1pPr marL="457200" lvl="0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1pPr>
            <a:lvl2pPr marL="914400" lvl="1" indent="-273050" algn="l" rtl="0">
              <a:spcBef>
                <a:spcPts val="300"/>
              </a:spcBef>
              <a:spcAft>
                <a:spcPts val="0"/>
              </a:spcAft>
              <a:buSzPts val="700"/>
              <a:buChar char="➤"/>
              <a:defRPr sz="1500"/>
            </a:lvl2pPr>
            <a:lvl3pPr marL="1371600" lvl="2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400"/>
            </a:lvl3pPr>
            <a:lvl4pPr marL="1828800" lvl="3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4pPr>
            <a:lvl5pPr marL="2286000" lvl="4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95" name="Google Shape;95;gf1300e0138_0_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1300e0138_0_8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f1300e0138_0_8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rmAutofit/>
          </a:bodyPr>
          <a:lstStyle>
            <a:lvl1pPr marL="457200" lvl="0" indent="-311150" algn="l" rtl="0">
              <a:spcBef>
                <a:spcPts val="300"/>
              </a:spcBef>
              <a:spcAft>
                <a:spcPts val="0"/>
              </a:spcAft>
              <a:buSzPts val="1300"/>
              <a:buChar char="⚫"/>
              <a:defRPr/>
            </a:lvl1pPr>
            <a:lvl2pPr marL="914400" lvl="1" indent="-273050" algn="l" rtl="0">
              <a:spcBef>
                <a:spcPts val="300"/>
              </a:spcBef>
              <a:spcAft>
                <a:spcPts val="0"/>
              </a:spcAft>
              <a:buSzPts val="700"/>
              <a:buChar char="➤"/>
              <a:defRPr/>
            </a:lvl2pPr>
            <a:lvl3pPr marL="1371600" lvl="2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3pPr>
            <a:lvl4pPr marL="1828800" lvl="3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99" name="Google Shape;99;gf1300e0138_0_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1300e0138_0_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eorgia"/>
              <a:buNone/>
              <a:defRPr sz="36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2" name="Google Shape;102;gf1300e0138_0_8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t" anchorCtr="0">
            <a:normAutofit/>
          </a:bodyPr>
          <a:lstStyle>
            <a:lvl1pPr marL="457200" lvl="0" indent="-349250" algn="l" rtl="0">
              <a:spcBef>
                <a:spcPts val="400"/>
              </a:spcBef>
              <a:spcAft>
                <a:spcPts val="0"/>
              </a:spcAft>
              <a:buSzPts val="1900"/>
              <a:buChar char="⚫"/>
              <a:defRPr/>
            </a:lvl1pPr>
            <a:lvl2pPr marL="914400" lvl="1" indent="-285750" algn="l" rtl="0">
              <a:spcBef>
                <a:spcPts val="400"/>
              </a:spcBef>
              <a:spcAft>
                <a:spcPts val="0"/>
              </a:spcAft>
              <a:buSzPts val="900"/>
              <a:buChar char="➤"/>
              <a:defRPr/>
            </a:lvl2pPr>
            <a:lvl3pPr marL="1371600" lvl="2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-"/>
              <a:defRPr/>
            </a:lvl3pPr>
            <a:lvl4pPr marL="1828800" lvl="3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 - Dar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1300e0138_0_9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6" name="Google Shape;106;gf1300e0138_0_92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7" name="Google Shape;107;gf1300e0138_0_92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79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79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79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79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79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79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79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794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8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8" name="Google Shape;108;gf1300e0138_0_92"/>
          <p:cNvSpPr txBox="1">
            <a:spLocks noGrp="1"/>
          </p:cNvSpPr>
          <p:nvPr>
            <p:ph type="sldNum" idx="12"/>
          </p:nvPr>
        </p:nvSpPr>
        <p:spPr>
          <a:xfrm>
            <a:off x="7438376" y="4749850"/>
            <a:ext cx="164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rgbClr val="B7B7B7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1300e0138_0_9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Calibri"/>
              <a:buNone/>
              <a:defRPr sz="37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11" name="Google Shape;111;gf1300e0138_0_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6"/>
            </a:gs>
            <a:gs pos="85000">
              <a:schemeClr val="accent1"/>
            </a:gs>
            <a:gs pos="100000">
              <a:schemeClr val="accent1"/>
            </a:gs>
          </a:gsLst>
          <a:lin ang="16200038" scaled="0"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1300e0138_0_10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950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f1300e0138_0_10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9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19500" bIns="48750" anchor="t" anchorCtr="0">
            <a:normAutofit/>
          </a:bodyPr>
          <a:lstStyle>
            <a:lvl1pPr marR="38100" lvl="0" algn="l" rtl="0">
              <a:spcBef>
                <a:spcPts val="4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00"/>
              </a:spcBef>
              <a:spcAft>
                <a:spcPts val="0"/>
              </a:spcAft>
              <a:buSzPts val="700"/>
              <a:buNone/>
              <a:defRPr/>
            </a:lvl2pPr>
            <a:lvl3pPr lvl="2" algn="ctr" rtl="0"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3pPr>
            <a:lvl4pPr lvl="3" algn="ctr" rtl="0"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4pPr>
            <a:lvl5pPr lvl="4" algn="ctr" rtl="0"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5pPr>
            <a:lvl6pPr lvl="5" algn="ctr" rtl="0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5" name="Google Shape;115;gf1300e0138_0_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1300e0138_0_10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alibri"/>
              <a:buNone/>
              <a:defRPr sz="42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f1300e0138_0_10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48750" rIns="48750" bIns="48750" anchor="t" anchorCtr="0">
            <a:normAutofit/>
          </a:bodyPr>
          <a:lstStyle>
            <a:lvl1pPr marL="457200" lvl="0" indent="-228600" algn="l" rtl="0"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7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8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SzPts val="7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SzPts val="700"/>
              <a:buNone/>
              <a:defRPr sz="1100">
                <a:solidFill>
                  <a:schemeClr val="lt1"/>
                </a:solidFill>
              </a:defRPr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19" name="Google Shape;119;gf1300e0138_0_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1300e0138_0_10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f1300e0138_0_10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rmAutofit/>
          </a:bodyPr>
          <a:lstStyle>
            <a:lvl1pPr marL="457200" lvl="0" indent="-3492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⚫"/>
              <a:defRPr sz="2000"/>
            </a:lvl1pPr>
            <a:lvl2pPr marL="91440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➤"/>
              <a:defRPr sz="1800"/>
            </a:lvl2pPr>
            <a:lvl3pPr marL="1371600" lvl="2" indent="-2921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-"/>
              <a:defRPr sz="1500"/>
            </a:lvl3pPr>
            <a:lvl4pPr marL="1828800" lvl="3" indent="-28575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gf1300e0138_0_108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rmAutofit/>
          </a:bodyPr>
          <a:lstStyle>
            <a:lvl1pPr marL="457200" lvl="0" indent="-3492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⚫"/>
              <a:defRPr sz="2000"/>
            </a:lvl1pPr>
            <a:lvl2pPr marL="91440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➤"/>
              <a:defRPr sz="1800"/>
            </a:lvl2pPr>
            <a:lvl3pPr marL="1371600" lvl="2" indent="-2921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-"/>
              <a:defRPr sz="1500"/>
            </a:lvl3pPr>
            <a:lvl4pPr marL="1828800" lvl="3" indent="-28575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24" name="Google Shape;124;gf1300e0138_0_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0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0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9" name="Google Shape;19;p40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20" name="Google Shape;20;p40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1300e0138_0_1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f1300e0138_0_11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0" rIns="48750" bIns="0" anchor="ctr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1700"/>
              <a:buNone/>
              <a:defRPr sz="18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700"/>
              <a:buNone/>
              <a:defRPr sz="1500" b="1"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SzPts val="1000"/>
              <a:buNone/>
              <a:defRPr sz="1400" b="1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gf1300e0138_0_113"/>
          <p:cNvSpPr txBox="1">
            <a:spLocks noGrp="1"/>
          </p:cNvSpPr>
          <p:nvPr>
            <p:ph type="body" idx="2"/>
          </p:nvPr>
        </p:nvSpPr>
        <p:spPr>
          <a:xfrm>
            <a:off x="4645027" y="1394819"/>
            <a:ext cx="40416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0" rIns="48750" bIns="0" anchor="ctr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1700"/>
              <a:buNone/>
              <a:defRPr sz="18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700"/>
              <a:buNone/>
              <a:defRPr sz="1500" b="1"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SzPts val="1000"/>
              <a:buNone/>
              <a:defRPr sz="1400" b="1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gf1300e0138_0_113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rmAutofit/>
          </a:bodyPr>
          <a:lstStyle>
            <a:lvl1pPr marL="457200" lvl="0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1pPr>
            <a:lvl2pPr marL="914400" lvl="1" indent="-273050" algn="l" rtl="0">
              <a:spcBef>
                <a:spcPts val="300"/>
              </a:spcBef>
              <a:spcAft>
                <a:spcPts val="0"/>
              </a:spcAft>
              <a:buSzPts val="700"/>
              <a:buChar char="➤"/>
              <a:defRPr sz="1500"/>
            </a:lvl2pPr>
            <a:lvl3pPr marL="1371600" lvl="2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400"/>
            </a:lvl3pPr>
            <a:lvl4pPr marL="1828800" lvl="3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4pPr>
            <a:lvl5pPr marL="2286000" lvl="4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gf1300e0138_0_113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6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rmAutofit/>
          </a:bodyPr>
          <a:lstStyle>
            <a:lvl1pPr marL="457200" lvl="0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1pPr>
            <a:lvl2pPr marL="914400" lvl="1" indent="-273050" algn="l" rtl="0">
              <a:spcBef>
                <a:spcPts val="300"/>
              </a:spcBef>
              <a:spcAft>
                <a:spcPts val="0"/>
              </a:spcAft>
              <a:buSzPts val="700"/>
              <a:buChar char="➤"/>
              <a:defRPr sz="1500"/>
            </a:lvl2pPr>
            <a:lvl3pPr marL="1371600" lvl="2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400"/>
            </a:lvl3pPr>
            <a:lvl4pPr marL="1828800" lvl="3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4pPr>
            <a:lvl5pPr marL="2286000" lvl="4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31" name="Google Shape;131;gf1300e0138_0_1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1300e0138_0_1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4" name="Google Shape;134;gf1300e0138_0_1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t" anchorCtr="0">
            <a:normAutofit/>
          </a:bodyPr>
          <a:lstStyle>
            <a:lvl1pPr marL="457200" lvl="0" indent="-349250" algn="l" rtl="0">
              <a:spcBef>
                <a:spcPts val="400"/>
              </a:spcBef>
              <a:spcAft>
                <a:spcPts val="0"/>
              </a:spcAft>
              <a:buSzPts val="1900"/>
              <a:buChar char="⚫"/>
              <a:defRPr/>
            </a:lvl1pPr>
            <a:lvl2pPr marL="914400" lvl="1" indent="-285750" algn="l" rtl="0">
              <a:spcBef>
                <a:spcPts val="400"/>
              </a:spcBef>
              <a:spcAft>
                <a:spcPts val="0"/>
              </a:spcAft>
              <a:buSzPts val="900"/>
              <a:buChar char="➤"/>
              <a:defRPr/>
            </a:lvl2pPr>
            <a:lvl3pPr marL="1371600" lvl="2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-"/>
              <a:defRPr/>
            </a:lvl3pPr>
            <a:lvl4pPr marL="1828800" lvl="3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  <p:sp>
        <p:nvSpPr>
          <p:cNvPr id="135" name="Google Shape;135;gf1300e0138_0_120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t" anchorCtr="0">
            <a:normAutofit/>
          </a:bodyPr>
          <a:lstStyle>
            <a:lvl1pPr marL="457200" lvl="0" indent="-349250" algn="l" rtl="0">
              <a:spcBef>
                <a:spcPts val="400"/>
              </a:spcBef>
              <a:spcAft>
                <a:spcPts val="0"/>
              </a:spcAft>
              <a:buSzPts val="1900"/>
              <a:buChar char="⚫"/>
              <a:defRPr/>
            </a:lvl1pPr>
            <a:lvl2pPr marL="914400" lvl="1" indent="-285750" algn="l" rtl="0">
              <a:spcBef>
                <a:spcPts val="400"/>
              </a:spcBef>
              <a:spcAft>
                <a:spcPts val="0"/>
              </a:spcAft>
              <a:buSzPts val="900"/>
              <a:buChar char="➤"/>
              <a:defRPr/>
            </a:lvl2pPr>
            <a:lvl3pPr marL="1371600" lvl="2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-"/>
              <a:defRPr/>
            </a:lvl3pPr>
            <a:lvl4pPr marL="1828800" lvl="3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  <p:pic>
        <p:nvPicPr>
          <p:cNvPr id="136" name="Google Shape;136;gf1300e0138_0_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1300e0138_0_1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27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f1300e0138_0_1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2pPr>
            <a:lvl3pPr marL="1371600" lvl="2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3pPr>
            <a:lvl4pPr marL="1828800" lvl="3" indent="-273050" algn="l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4pPr>
            <a:lvl5pPr marL="2286000" lvl="4" indent="-273050" algn="l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5pPr>
            <a:lvl6pPr marL="2743200" lvl="5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6pPr>
            <a:lvl7pPr marL="3200400" lvl="6" indent="-273050" algn="l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7pPr>
            <a:lvl8pPr marL="3657600" lvl="7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Constantia"/>
              <a:buChar char="•"/>
              <a:defRPr/>
            </a:lvl8pPr>
            <a:lvl9pPr marL="4114800" lvl="8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40" name="Google Shape;140;gf1300e0138_0_1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f2b717f471_1_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2b717f471_1_10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8" name="Google Shape;148;gf2b717f471_1_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f2b717f471_1_10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f2b717f471_1_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f2b717f471_1_10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f2b717f471_1_10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54" name="Google Shape;154;gf2b717f471_1_108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f2b717f471_1_1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f2b717f471_1_1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f2b717f471_1_113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59" name="Google Shape;159;gf2b717f471_1_113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2b717f471_1_118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gf2b717f471_1_1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f2b717f471_1_1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gf2b717f471_1_118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65" name="Google Shape;165;gf2b717f471_1_118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166" name="Google Shape;166;gf2b717f471_1_118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8" t="21571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2b717f471_1_12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gf2b717f471_1_12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70" name="Google Shape;170;gf2b717f471_1_1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f2b717f471_1_12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3" name="Google Shape;173;gf2b717f471_1_1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f2b717f471_1_1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5" name="Google Shape;25;p41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2b717f471_1_13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gf2b717f471_1_13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8" name="Google Shape;178;gf2b717f471_1_1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2b717f471_1_137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gf2b717f471_1_137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2" name="Google Shape;182;gf2b717f471_1_1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f2b717f471_1_137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2b717f471_1_14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gf2b717f471_1_142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gf2b717f471_1_142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gf2b717f471_1_142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9" name="Google Shape;189;gf2b717f471_1_1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f2b717f471_1_142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f2b717f471_1_149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gf2b717f471_1_149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4" name="Google Shape;194;gf2b717f471_1_1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f2b717f471_1_14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gf2b717f471_1_1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f2b717f471_1_154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Google Shape;199;gf2b717f471_1_15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gf2b717f471_1_1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f2b717f471_1_15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gf2b717f471_1_1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f2b717f471_1_16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gf2b717f471_1_1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f2b717f471_1_1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2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30" name="Google Shape;30;p42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gf2b717f471_1_2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f2b717f471_1_27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gf2b717f471_1_27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7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19" name="Google Shape;219;gf2b717f471_1_2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f2b717f471_1_28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gf2b717f471_1_28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3" name="Google Shape;223;gf2b717f471_1_2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f2b717f471_1_2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f2b717f471_1_28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gf2b717f471_1_28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gf2b717f471_1_288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0" name="Google Shape;230;gf2b717f471_1_2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f2b717f471_1_29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gf2b717f471_1_29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4" name="Google Shape;234;gf2b717f471_1_2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gf2b717f471_1_2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f2b717f471_1_29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9" name="Google Shape;239;gf2b717f471_1_2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2b717f471_1_3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42" name="Google Shape;242;gf2b717f471_1_30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243" name="Google Shape;243;gf2b717f471_1_30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244" name="Google Shape;244;gf2b717f471_1_3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f2b717f471_1_30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gf2b717f471_1_307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gf2b717f471_1_307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gf2b717f471_1_307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gf2b717f471_1_307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1" name="Google Shape;251;gf2b717f471_1_3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6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6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f2b717f471_1_314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 rtl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gf2b717f471_1_3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gf2b717f471_1_314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6" name="Google Shape;256;gf2b717f471_1_3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f2b717f471_1_3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gf2b717f471_1_3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261" name="Google Shape;261;gf2b717f471_1_3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f2b717f471_1_3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gf2b717f471_1_3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265" name="Google Shape;265;gf2b717f471_1_3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f2b717f471_1_3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gf2b717f471_1_3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269" name="Google Shape;269;gf2b717f471_1_3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4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4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44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1300e0138_0_7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None/>
              <a:defRPr sz="3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8" name="Google Shape;88;gf1300e0138_0_7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rmAutofit/>
          </a:bodyPr>
          <a:lstStyle>
            <a:lvl1pPr marL="457200" marR="0" lvl="0" indent="-3492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Merriweather Sans"/>
              <a:buChar char="➤"/>
              <a:defRPr sz="1800" b="0" i="0" u="none" strike="noStrike" cap="none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-"/>
              <a:defRPr sz="1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erriweather Sans"/>
              <a:buChar char="-"/>
              <a:defRPr sz="15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erriweather Sans"/>
              <a:buChar char="-"/>
              <a:defRPr sz="15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845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nstantia"/>
              <a:buChar char="•"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f2b717f471_1_9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3" name="Google Shape;143;gf2b717f471_1_9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2b717f471_1_27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gf2b717f471_1_27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GOxVIgmGW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lesson/1195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lesson/725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s.org/video/onr-ralph-ellison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lesson/729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4" Type="http://schemas.openxmlformats.org/officeDocument/2006/relationships/hyperlink" Target="https://learn.k20center.ou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Write what you think special considerations are for social studies formative assessments </a:t>
            </a:r>
            <a:r>
              <a:rPr lang="en-US" b="1"/>
              <a:t>above</a:t>
            </a:r>
            <a:r>
              <a:rPr lang="en-US"/>
              <a:t> the water line on the Tip of the Iceberg handout. </a:t>
            </a:r>
            <a:endParaRPr/>
          </a:p>
        </p:txBody>
      </p:sp>
      <p:sp>
        <p:nvSpPr>
          <p:cNvPr id="326" name="Google Shape;326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Tip of the Iceberg</a:t>
            </a:r>
            <a:endParaRPr/>
          </a:p>
        </p:txBody>
      </p:sp>
      <p:pic>
        <p:nvPicPr>
          <p:cNvPr id="327" name="Google Shape;327;p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9" b="29"/>
          <a:stretch/>
        </p:blipFill>
        <p:spPr>
          <a:xfrm>
            <a:off x="5416575" y="918394"/>
            <a:ext cx="2847750" cy="2846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7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6199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Present a question that allows students to create a claim.</a:t>
            </a:r>
            <a:endParaRPr dirty="0"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Have them look for evidence to support their claim in lesson materials or online research.</a:t>
            </a:r>
            <a:endParaRPr dirty="0"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Instruct them to use evidence to support their claim.</a:t>
            </a:r>
            <a:endParaRPr dirty="0"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Have them write reasoning that provides an explanation for the evidence and supports their claims.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</p:txBody>
      </p:sp>
      <p:sp>
        <p:nvSpPr>
          <p:cNvPr id="333" name="Google Shape;333;p7"/>
          <p:cNvSpPr txBox="1">
            <a:spLocks noGrp="1"/>
          </p:cNvSpPr>
          <p:nvPr>
            <p:ph type="title"/>
          </p:nvPr>
        </p:nvSpPr>
        <p:spPr>
          <a:xfrm>
            <a:off x="457200" y="191225"/>
            <a:ext cx="613909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Claim-Evidence-Reasoning (CER)</a:t>
            </a:r>
            <a:endParaRPr dirty="0"/>
          </a:p>
        </p:txBody>
      </p:sp>
      <p:pic>
        <p:nvPicPr>
          <p:cNvPr id="334" name="Google Shape;33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2154" y="1555293"/>
            <a:ext cx="2616392" cy="2310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gf28dbd6d1b_0_1" descr="This video provides an introduction to and brief explanation for writing a claim with evidence and reasoning. The CER framework is a key concept used across all content area and multiple grade levels to provide structure in writing arguments." title="Claims, Evidence, and Reasoning.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8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5272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577850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i="1" dirty="0"/>
              <a:t>What was the main cause of the French Revolution?</a:t>
            </a:r>
            <a:endParaRPr i="1" dirty="0"/>
          </a:p>
          <a:p>
            <a:pPr marL="577850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i="1" dirty="0"/>
              <a:t>How did new technologies impact WWI and its combatants?</a:t>
            </a:r>
          </a:p>
          <a:p>
            <a:pPr marL="577850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i="1" dirty="0"/>
              <a:t>Did assimilation help or hinder the work of the Kiowa Six?</a:t>
            </a:r>
          </a:p>
          <a:p>
            <a:pPr marL="577850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i="1" dirty="0"/>
              <a:t>What was the impact of the Treaty of Versailles on Germany? </a:t>
            </a:r>
            <a:endParaRPr sz="2000" i="1" dirty="0"/>
          </a:p>
          <a:p>
            <a:pPr marL="457200" lvl="0" indent="0" algn="l" rtl="0">
              <a:spcBef>
                <a:spcPts val="2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Claim-Evidence-Reasoning (CER)</a:t>
            </a:r>
            <a:endParaRPr/>
          </a:p>
        </p:txBody>
      </p:sp>
      <p:pic>
        <p:nvPicPr>
          <p:cNvPr id="346" name="Google Shape;34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7100" y="1309350"/>
            <a:ext cx="2744600" cy="274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f2b717f471_1_12"/>
          <p:cNvSpPr txBox="1">
            <a:spLocks noGrp="1"/>
          </p:cNvSpPr>
          <p:nvPr>
            <p:ph type="body" idx="1"/>
          </p:nvPr>
        </p:nvSpPr>
        <p:spPr>
          <a:xfrm>
            <a:off x="457200" y="1107551"/>
            <a:ext cx="44301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When could this strategy be used in a lesson?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can this strategy inform instruction? 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can you adapt this strategy for your classroom? </a:t>
            </a:r>
            <a:endParaRPr dirty="0"/>
          </a:p>
        </p:txBody>
      </p:sp>
      <p:sp>
        <p:nvSpPr>
          <p:cNvPr id="352" name="Google Shape;352;gf2b717f471_1_12"/>
          <p:cNvSpPr txBox="1">
            <a:spLocks noGrp="1"/>
          </p:cNvSpPr>
          <p:nvPr>
            <p:ph type="title"/>
          </p:nvPr>
        </p:nvSpPr>
        <p:spPr>
          <a:xfrm>
            <a:off x="457200" y="174817"/>
            <a:ext cx="6145399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Claim-Evidence-Reasoning (CER)</a:t>
            </a:r>
            <a:endParaRPr dirty="0"/>
          </a:p>
        </p:txBody>
      </p:sp>
      <p:sp>
        <p:nvSpPr>
          <p:cNvPr id="353" name="Google Shape;353;gf2b717f471_1_12"/>
          <p:cNvSpPr txBox="1"/>
          <p:nvPr/>
        </p:nvSpPr>
        <p:spPr>
          <a:xfrm>
            <a:off x="5417100" y="4766175"/>
            <a:ext cx="3574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3"/>
              </a:rPr>
              <a:t>https://learn.k20center.ou.edu/lesson/1195</a:t>
            </a:r>
            <a:r>
              <a:rPr lang="en-US" sz="1100"/>
              <a:t> </a:t>
            </a:r>
            <a:endParaRPr sz="110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7F0E12-D922-4EEF-8733-8F1420F74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602" y="1164647"/>
            <a:ext cx="2743438" cy="27434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f5138957eb_1_7"/>
          <p:cNvSpPr txBox="1">
            <a:spLocks noGrp="1"/>
          </p:cNvSpPr>
          <p:nvPr>
            <p:ph type="body" idx="1"/>
          </p:nvPr>
        </p:nvSpPr>
        <p:spPr>
          <a:xfrm>
            <a:off x="1341121" y="1309352"/>
            <a:ext cx="73458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   Oklahoma History Lesson (OKH.5.8)</a:t>
            </a:r>
            <a:endParaRPr dirty="0"/>
          </a:p>
          <a:p>
            <a:pPr marL="637779" lvl="1" indent="-342900" algn="l" rtl="0">
              <a:spcBef>
                <a:spcPts val="4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i="1" dirty="0"/>
              <a:t>Transcending Boundaries: The Kiowa Six</a:t>
            </a:r>
            <a:endParaRPr dirty="0"/>
          </a:p>
          <a:p>
            <a:pPr marL="637779" lvl="1" indent="-342900" algn="l" rtl="0">
              <a:spcBef>
                <a:spcPts val="4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Students use the CER strategy to argue whether or not assimilation helped or hindered their artwork.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   World History Lesson (WH 4.2)</a:t>
            </a:r>
            <a:endParaRPr dirty="0"/>
          </a:p>
          <a:p>
            <a:pPr marL="637779" lvl="1" indent="-342900" algn="l" rtl="0">
              <a:spcBef>
                <a:spcPts val="4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i="1" dirty="0"/>
              <a:t>From Horses to Airplanes</a:t>
            </a:r>
            <a:endParaRPr dirty="0"/>
          </a:p>
          <a:p>
            <a:pPr marL="637779" lvl="1" indent="-342900" algn="l" rtl="0">
              <a:spcBef>
                <a:spcPts val="4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Students use the CER strategy to respond to a question about the impact of new technologies on World War I. </a:t>
            </a:r>
            <a:endParaRPr dirty="0"/>
          </a:p>
        </p:txBody>
      </p:sp>
      <p:sp>
        <p:nvSpPr>
          <p:cNvPr id="360" name="Google Shape;360;gf5138957eb_1_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978B1"/>
              </a:buClr>
              <a:buSzPct val="100000"/>
              <a:buFont typeface="Calibri"/>
              <a:buNone/>
            </a:pPr>
            <a:r>
              <a:rPr lang="en-US" dirty="0">
                <a:solidFill>
                  <a:srgbClr val="3978B1"/>
                </a:solidFill>
              </a:rPr>
              <a:t>Lesson Showcase: Claim, Evidence, Reasoning</a:t>
            </a:r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F78886-619B-4F05-91EF-054A3CF43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91" y="2895783"/>
            <a:ext cx="1403189" cy="1389888"/>
          </a:xfrm>
          <a:prstGeom prst="flowChartConnector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792AE6-2DC7-4FE6-958D-5F5FB6788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91" y="1353370"/>
            <a:ext cx="1403189" cy="1397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3726" y="1180985"/>
            <a:ext cx="2448712" cy="1934574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9"/>
          <p:cNvSpPr txBox="1">
            <a:spLocks noGrp="1"/>
          </p:cNvSpPr>
          <p:nvPr>
            <p:ph type="body" idx="1"/>
          </p:nvPr>
        </p:nvSpPr>
        <p:spPr>
          <a:xfrm>
            <a:off x="457200" y="984770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68935" algn="l" rtl="0"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Provide students with a political cartoon and the T.A.C.O.S. acronym.</a:t>
            </a:r>
            <a:endParaRPr dirty="0"/>
          </a:p>
          <a:p>
            <a:pPr lvl="1" indent="-368935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4"/>
                </a:solidFill>
              </a:rPr>
              <a:t>T</a:t>
            </a:r>
            <a:r>
              <a:rPr lang="en-US" dirty="0">
                <a:solidFill>
                  <a:schemeClr val="accent4"/>
                </a:solidFill>
              </a:rPr>
              <a:t>ime Period: </a:t>
            </a:r>
            <a:r>
              <a:rPr lang="en-US" dirty="0">
                <a:solidFill>
                  <a:schemeClr val="tx1"/>
                </a:solidFill>
              </a:rPr>
              <a:t>W</a:t>
            </a:r>
            <a:r>
              <a:rPr lang="en-US" dirty="0"/>
              <a:t>hen does the cartoon take place?</a:t>
            </a:r>
            <a:endParaRPr dirty="0"/>
          </a:p>
          <a:p>
            <a:pPr lvl="1" indent="-368935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4"/>
                </a:solidFill>
              </a:rPr>
              <a:t>A</a:t>
            </a:r>
            <a:r>
              <a:rPr lang="en-US" dirty="0">
                <a:solidFill>
                  <a:schemeClr val="accent4"/>
                </a:solidFill>
              </a:rPr>
              <a:t>ction: </a:t>
            </a:r>
            <a:r>
              <a:rPr lang="en-US" dirty="0">
                <a:solidFill>
                  <a:schemeClr val="tx1"/>
                </a:solidFill>
              </a:rPr>
              <a:t>W</a:t>
            </a:r>
            <a:r>
              <a:rPr lang="en-US" dirty="0"/>
              <a:t>hat happens in the cartoon?</a:t>
            </a:r>
            <a:endParaRPr dirty="0"/>
          </a:p>
          <a:p>
            <a:pPr lvl="1" indent="-368935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4"/>
                </a:solidFill>
              </a:rPr>
              <a:t>C</a:t>
            </a:r>
            <a:r>
              <a:rPr lang="en-US" dirty="0">
                <a:solidFill>
                  <a:schemeClr val="accent4"/>
                </a:solidFill>
              </a:rPr>
              <a:t>aption: </a:t>
            </a:r>
            <a:r>
              <a:rPr lang="en-US" dirty="0">
                <a:solidFill>
                  <a:schemeClr val="tx1"/>
                </a:solidFill>
              </a:rPr>
              <a:t>What is the </a:t>
            </a:r>
            <a:r>
              <a:rPr lang="en-US" dirty="0"/>
              <a:t>cartoon’s title or caption? </a:t>
            </a:r>
            <a:endParaRPr dirty="0"/>
          </a:p>
          <a:p>
            <a:pPr lvl="1" indent="-368935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4"/>
                </a:solidFill>
              </a:rPr>
              <a:t>O</a:t>
            </a:r>
            <a:r>
              <a:rPr lang="en-US" dirty="0">
                <a:solidFill>
                  <a:schemeClr val="accent4"/>
                </a:solidFill>
              </a:rPr>
              <a:t>bjects: </a:t>
            </a:r>
            <a:r>
              <a:rPr lang="en-US" dirty="0">
                <a:solidFill>
                  <a:schemeClr val="tx1"/>
                </a:solidFill>
              </a:rPr>
              <a:t>What </a:t>
            </a:r>
            <a:r>
              <a:rPr lang="en-US" dirty="0"/>
              <a:t>objects/symbols in the cartoon are important? </a:t>
            </a:r>
            <a:endParaRPr dirty="0"/>
          </a:p>
          <a:p>
            <a:pPr lvl="1" indent="-368935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4"/>
                </a:solidFill>
              </a:rPr>
              <a:t>S</a:t>
            </a:r>
            <a:r>
              <a:rPr lang="en-US" dirty="0">
                <a:solidFill>
                  <a:schemeClr val="accent4"/>
                </a:solidFill>
              </a:rPr>
              <a:t>ummary: </a:t>
            </a:r>
            <a:r>
              <a:rPr lang="en-US" dirty="0">
                <a:solidFill>
                  <a:schemeClr val="tx1"/>
                </a:solidFill>
              </a:rPr>
              <a:t>What </a:t>
            </a:r>
            <a:r>
              <a:rPr lang="en-US" dirty="0"/>
              <a:t>sentence summarizes the meaning of the cartoon? </a:t>
            </a:r>
            <a:endParaRPr dirty="0"/>
          </a:p>
        </p:txBody>
      </p:sp>
      <p:sp>
        <p:nvSpPr>
          <p:cNvPr id="369" name="Google Shape;369;p9"/>
          <p:cNvSpPr txBox="1">
            <a:spLocks noGrp="1"/>
          </p:cNvSpPr>
          <p:nvPr>
            <p:ph type="title"/>
          </p:nvPr>
        </p:nvSpPr>
        <p:spPr>
          <a:xfrm>
            <a:off x="422838" y="127520"/>
            <a:ext cx="191676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T.A.C.O.S.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f28dbd6d1b_0_121"/>
          <p:cNvSpPr txBox="1">
            <a:spLocks noGrp="1"/>
          </p:cNvSpPr>
          <p:nvPr>
            <p:ph type="body" idx="4294967295"/>
          </p:nvPr>
        </p:nvSpPr>
        <p:spPr>
          <a:xfrm>
            <a:off x="5280575" y="901486"/>
            <a:ext cx="3589500" cy="3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4"/>
                </a:solidFill>
              </a:rPr>
              <a:t>T</a:t>
            </a:r>
            <a:r>
              <a:rPr lang="en-US" dirty="0">
                <a:solidFill>
                  <a:schemeClr val="accent4"/>
                </a:solidFill>
              </a:rPr>
              <a:t>ime Period: </a:t>
            </a:r>
            <a:r>
              <a:rPr lang="en-US" dirty="0">
                <a:solidFill>
                  <a:schemeClr val="tx1"/>
                </a:solidFill>
              </a:rPr>
              <a:t>W</a:t>
            </a:r>
            <a:r>
              <a:rPr lang="en-US" dirty="0"/>
              <a:t>hen does the cartoon take place?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4"/>
                </a:solidFill>
              </a:rPr>
              <a:t>A</a:t>
            </a:r>
            <a:r>
              <a:rPr lang="en-US" dirty="0">
                <a:solidFill>
                  <a:schemeClr val="accent4"/>
                </a:solidFill>
              </a:rPr>
              <a:t>ction: </a:t>
            </a:r>
            <a:r>
              <a:rPr lang="en-US" dirty="0">
                <a:solidFill>
                  <a:schemeClr val="tx1"/>
                </a:solidFill>
              </a:rPr>
              <a:t>What happens </a:t>
            </a:r>
            <a:r>
              <a:rPr lang="en-US" dirty="0"/>
              <a:t>in the cartoon?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4"/>
                </a:solidFill>
              </a:rPr>
              <a:t>C</a:t>
            </a:r>
            <a:r>
              <a:rPr lang="en-US" dirty="0">
                <a:solidFill>
                  <a:schemeClr val="accent4"/>
                </a:solidFill>
              </a:rPr>
              <a:t>aption: </a:t>
            </a:r>
            <a:r>
              <a:rPr lang="en-US" dirty="0">
                <a:solidFill>
                  <a:schemeClr val="tx1"/>
                </a:solidFill>
              </a:rPr>
              <a:t>What is the </a:t>
            </a:r>
            <a:r>
              <a:rPr lang="en-US" dirty="0">
                <a:solidFill>
                  <a:schemeClr val="accent4"/>
                </a:solidFill>
              </a:rPr>
              <a:t>c</a:t>
            </a:r>
            <a:r>
              <a:rPr lang="en-US" dirty="0"/>
              <a:t>aption or title?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4"/>
                </a:solidFill>
              </a:rPr>
              <a:t>O</a:t>
            </a:r>
            <a:r>
              <a:rPr lang="en-US" dirty="0">
                <a:solidFill>
                  <a:schemeClr val="accent4"/>
                </a:solidFill>
              </a:rPr>
              <a:t>bjects: </a:t>
            </a:r>
            <a:r>
              <a:rPr lang="en-US" dirty="0">
                <a:solidFill>
                  <a:schemeClr val="tx1"/>
                </a:solidFill>
              </a:rPr>
              <a:t>What significant objects are shown</a:t>
            </a:r>
            <a:r>
              <a:rPr lang="en-US" dirty="0"/>
              <a:t>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4"/>
                </a:solidFill>
              </a:rPr>
              <a:t>S</a:t>
            </a:r>
            <a:r>
              <a:rPr lang="en-US" dirty="0">
                <a:solidFill>
                  <a:schemeClr val="accent4"/>
                </a:solidFill>
              </a:rPr>
              <a:t>ummary: </a:t>
            </a:r>
            <a:r>
              <a:rPr lang="en-US" dirty="0">
                <a:solidFill>
                  <a:schemeClr val="tx1"/>
                </a:solidFill>
              </a:rPr>
              <a:t>What one sentence message does the cartoon portray?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75" name="Google Shape;375;gf28dbd6d1b_0_121"/>
          <p:cNvSpPr txBox="1">
            <a:spLocks noGrp="1"/>
          </p:cNvSpPr>
          <p:nvPr>
            <p:ph type="title" idx="4294967295"/>
          </p:nvPr>
        </p:nvSpPr>
        <p:spPr>
          <a:xfrm>
            <a:off x="5308025" y="80530"/>
            <a:ext cx="3534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T.A.C.O.S.</a:t>
            </a:r>
            <a:endParaRPr dirty="0"/>
          </a:p>
        </p:txBody>
      </p:sp>
      <p:pic>
        <p:nvPicPr>
          <p:cNvPr id="376" name="Google Shape;376;gf28dbd6d1b_0_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632" y="509230"/>
            <a:ext cx="5047352" cy="3901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f28dbd6d1b_0_283"/>
          <p:cNvSpPr txBox="1">
            <a:spLocks noGrp="1"/>
          </p:cNvSpPr>
          <p:nvPr>
            <p:ph type="body" idx="4294967295"/>
          </p:nvPr>
        </p:nvSpPr>
        <p:spPr>
          <a:xfrm>
            <a:off x="5253125" y="1141123"/>
            <a:ext cx="3589500" cy="3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What should students notice? 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How could you get students to interpret the meaning of the cartoon? 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When could you use a cartoon in your lesson? 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82" name="Google Shape;382;gf28dbd6d1b_0_283"/>
          <p:cNvSpPr txBox="1">
            <a:spLocks noGrp="1"/>
          </p:cNvSpPr>
          <p:nvPr>
            <p:ph type="title" idx="4294967295"/>
          </p:nvPr>
        </p:nvSpPr>
        <p:spPr>
          <a:xfrm>
            <a:off x="5308025" y="190888"/>
            <a:ext cx="3534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T.A.C.O.S.</a:t>
            </a:r>
            <a:endParaRPr dirty="0"/>
          </a:p>
        </p:txBody>
      </p:sp>
      <p:pic>
        <p:nvPicPr>
          <p:cNvPr id="383" name="Google Shape;383;gf28dbd6d1b_0_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75" y="594411"/>
            <a:ext cx="5047352" cy="3901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f2b717f471_1_177"/>
          <p:cNvSpPr txBox="1">
            <a:spLocks noGrp="1"/>
          </p:cNvSpPr>
          <p:nvPr>
            <p:ph type="body" idx="1"/>
          </p:nvPr>
        </p:nvSpPr>
        <p:spPr>
          <a:xfrm>
            <a:off x="231190" y="1038183"/>
            <a:ext cx="5425477" cy="26635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When could this strategy be used in a lesson?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can this strategy inform instruction? 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can you use this in your classroom?</a:t>
            </a:r>
            <a:endParaRPr dirty="0"/>
          </a:p>
        </p:txBody>
      </p:sp>
      <p:sp>
        <p:nvSpPr>
          <p:cNvPr id="389" name="Google Shape;389;gf2b717f471_1_177"/>
          <p:cNvSpPr txBox="1">
            <a:spLocks noGrp="1"/>
          </p:cNvSpPr>
          <p:nvPr>
            <p:ph type="title"/>
          </p:nvPr>
        </p:nvSpPr>
        <p:spPr>
          <a:xfrm>
            <a:off x="482425" y="127520"/>
            <a:ext cx="2232397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T.A.C.O.S.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622711-6552-4BE6-8E07-6F3FC01CC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820" y="1769144"/>
            <a:ext cx="2450804" cy="19325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5940" y="328613"/>
            <a:ext cx="5532120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f5138957eb_1_89"/>
          <p:cNvSpPr txBox="1">
            <a:spLocks noGrp="1"/>
          </p:cNvSpPr>
          <p:nvPr>
            <p:ph type="body" idx="1"/>
          </p:nvPr>
        </p:nvSpPr>
        <p:spPr>
          <a:xfrm>
            <a:off x="1667507" y="1309352"/>
            <a:ext cx="6123811" cy="3231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   </a:t>
            </a:r>
            <a:r>
              <a:rPr lang="en-US" sz="1800" dirty="0"/>
              <a:t>U.S. Government Lesson (OKH 5.8)</a:t>
            </a:r>
            <a:endParaRPr sz="1800" dirty="0"/>
          </a:p>
          <a:p>
            <a:pPr marL="637779" lvl="1" indent="-342900" algn="l" rtl="0">
              <a:spcBef>
                <a:spcPts val="4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1800" i="1" dirty="0"/>
              <a:t>The Power is Ours</a:t>
            </a:r>
            <a:endParaRPr sz="1800" dirty="0"/>
          </a:p>
          <a:p>
            <a:pPr marL="637779" lvl="1" indent="-342900" algn="l" rtl="0">
              <a:spcBef>
                <a:spcPts val="4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1800" dirty="0"/>
              <a:t>Students use the T.A.C.O.S. strategy to analyze a political cartoon about checks and balances. </a:t>
            </a:r>
            <a:endParaRPr sz="18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1800" dirty="0"/>
              <a:t>   World History Lesson (WH 4.5)</a:t>
            </a:r>
            <a:endParaRPr sz="1800" dirty="0"/>
          </a:p>
          <a:p>
            <a:pPr marL="637779" lvl="1" indent="-342900" algn="l" rtl="0">
              <a:spcBef>
                <a:spcPts val="4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1800" i="1" dirty="0"/>
              <a:t>You Take and You Take</a:t>
            </a:r>
            <a:endParaRPr sz="1800" dirty="0"/>
          </a:p>
          <a:p>
            <a:pPr marL="637779" lvl="1" indent="-342900" algn="l" rtl="0">
              <a:spcBef>
                <a:spcPts val="4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1800" dirty="0"/>
              <a:t>Students use the T.A.C.O.S. strategy to analyze political cartoons about the impact of imperialism on Africa.  </a:t>
            </a:r>
            <a:endParaRPr sz="1800" dirty="0"/>
          </a:p>
        </p:txBody>
      </p:sp>
      <p:sp>
        <p:nvSpPr>
          <p:cNvPr id="396" name="Google Shape;396;gf5138957eb_1_8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978B1"/>
              </a:buClr>
              <a:buSzPts val="3600"/>
              <a:buFont typeface="Calibri"/>
              <a:buNone/>
            </a:pPr>
            <a:r>
              <a:rPr lang="en-US" dirty="0">
                <a:solidFill>
                  <a:srgbClr val="3978B1"/>
                </a:solidFill>
              </a:rPr>
              <a:t>Lesson Showcase: T.A.C.O.S.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7588E3-C768-421E-BA5E-E341E0F30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11" y="1385975"/>
            <a:ext cx="1402151" cy="13898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404F74-9A51-444B-BCC0-D1ADA8A12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11" y="2997191"/>
            <a:ext cx="1426897" cy="1389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f1300e0138_0_68"/>
          <p:cNvSpPr txBox="1">
            <a:spLocks noGrp="1"/>
          </p:cNvSpPr>
          <p:nvPr>
            <p:ph type="title" idx="4294967295"/>
          </p:nvPr>
        </p:nvSpPr>
        <p:spPr>
          <a:xfrm>
            <a:off x="0" y="3667125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alibri"/>
              <a:buNone/>
            </a:pPr>
            <a:r>
              <a:rPr lang="en-US" sz="7200"/>
              <a:t>BREAK </a:t>
            </a:r>
            <a:endParaRPr/>
          </a:p>
        </p:txBody>
      </p:sp>
      <p:pic>
        <p:nvPicPr>
          <p:cNvPr id="405" name="Google Shape;405;gf1300e0138_0_68" descr="https://lh6.googleusercontent.com/_bn3l-5-y_-01P8CaKh1SuVf9Rd-5In9VKgcp-E_zoq6KVUaWTRoqvkv8L9xkCmeAWLC0MjTTOt2yc1q-g6DX83ntutldSm7qPd8FPPhSKlchCF-7xV5spwjGs9qITOYXrQkgyLk1j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7585" y="990462"/>
            <a:ext cx="2028830" cy="2128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f2b717f471_1_265"/>
          <p:cNvSpPr txBox="1">
            <a:spLocks noGrp="1"/>
          </p:cNvSpPr>
          <p:nvPr>
            <p:ph type="title"/>
          </p:nvPr>
        </p:nvSpPr>
        <p:spPr>
          <a:xfrm>
            <a:off x="457200" y="215909"/>
            <a:ext cx="254140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Note Catcher</a:t>
            </a:r>
            <a:endParaRPr dirty="0"/>
          </a:p>
        </p:txBody>
      </p:sp>
      <p:sp>
        <p:nvSpPr>
          <p:cNvPr id="411" name="Google Shape;411;gf2b717f471_1_265"/>
          <p:cNvSpPr txBox="1">
            <a:spLocks noGrp="1"/>
          </p:cNvSpPr>
          <p:nvPr>
            <p:ph type="body" idx="1"/>
          </p:nvPr>
        </p:nvSpPr>
        <p:spPr>
          <a:xfrm>
            <a:off x="466659" y="1073309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/>
            <a:r>
              <a:rPr lang="en-US" dirty="0"/>
              <a:t>Take a moment to reflect on the assessment strategies presented so far.</a:t>
            </a:r>
          </a:p>
          <a:p>
            <a:pPr marL="342900" indent="-342900"/>
            <a:r>
              <a:rPr lang="en-US" dirty="0"/>
              <a:t>Answer the following questions:</a:t>
            </a:r>
            <a:endParaRPr dirty="0"/>
          </a:p>
          <a:p>
            <a:pPr lvl="1">
              <a:spcBef>
                <a:spcPts val="480"/>
              </a:spcBef>
              <a:buSzPts val="2400"/>
              <a:buFont typeface="Wingdings" panose="05000000000000000000" pitchFamily="2" charset="2"/>
              <a:buChar char="§"/>
            </a:pPr>
            <a:r>
              <a:rPr lang="en-US" dirty="0"/>
              <a:t>How was it used?</a:t>
            </a:r>
            <a:endParaRPr dirty="0"/>
          </a:p>
          <a:p>
            <a:pPr lvl="1">
              <a:spcBef>
                <a:spcPts val="0"/>
              </a:spcBef>
              <a:buSzPts val="2400"/>
              <a:buFont typeface="Wingdings" panose="05000000000000000000" pitchFamily="2" charset="2"/>
              <a:buChar char="§"/>
            </a:pPr>
            <a:r>
              <a:rPr lang="en-US" dirty="0"/>
              <a:t>How can I adapt it for my class?</a:t>
            </a:r>
            <a:endParaRPr dirty="0"/>
          </a:p>
        </p:txBody>
      </p:sp>
      <p:pic>
        <p:nvPicPr>
          <p:cNvPr id="412" name="Google Shape;412;gf2b717f471_1_26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9" b="29"/>
          <a:stretch/>
        </p:blipFill>
        <p:spPr>
          <a:xfrm>
            <a:off x="5981150" y="17949"/>
            <a:ext cx="1349014" cy="134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gf2b717f471_1_2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9125" y="1415213"/>
            <a:ext cx="1253075" cy="12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gf2b717f471_1_2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9113" y="2903122"/>
            <a:ext cx="1419648" cy="1121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3"/>
          <p:cNvSpPr txBox="1">
            <a:spLocks noGrp="1"/>
          </p:cNvSpPr>
          <p:nvPr>
            <p:ph type="body" idx="1"/>
          </p:nvPr>
        </p:nvSpPr>
        <p:spPr>
          <a:xfrm>
            <a:off x="457200" y="100368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81317" algn="l" rtl="0"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Have students examine a set of statements and reflect on their individual interpretations of each statement.</a:t>
            </a:r>
            <a:endParaRPr dirty="0"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Ask them to decide if the statement is </a:t>
            </a:r>
            <a:r>
              <a:rPr lang="en-US" u="sng" dirty="0"/>
              <a:t>always</a:t>
            </a:r>
            <a:r>
              <a:rPr lang="en-US" dirty="0"/>
              <a:t>, </a:t>
            </a:r>
            <a:r>
              <a:rPr lang="en-US" u="sng" dirty="0"/>
              <a:t>sometimes</a:t>
            </a:r>
            <a:r>
              <a:rPr lang="en-US" dirty="0"/>
              <a:t>, or </a:t>
            </a:r>
            <a:r>
              <a:rPr lang="en-US" u="sng" dirty="0"/>
              <a:t>never</a:t>
            </a:r>
            <a:r>
              <a:rPr lang="en-US" dirty="0"/>
              <a:t> true. </a:t>
            </a:r>
            <a:endParaRPr dirty="0"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Have them write a short justification of their reasoning for deciding if the statement is always, sometimes, or never true. 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0" name="Google Shape;420;p13"/>
          <p:cNvSpPr txBox="1">
            <a:spLocks noGrp="1"/>
          </p:cNvSpPr>
          <p:nvPr>
            <p:ph type="title"/>
          </p:nvPr>
        </p:nvSpPr>
        <p:spPr>
          <a:xfrm>
            <a:off x="457200" y="146439"/>
            <a:ext cx="679178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Always, Sometimes, or Never True? </a:t>
            </a:r>
            <a:endParaRPr dirty="0"/>
          </a:p>
        </p:txBody>
      </p:sp>
      <p:pic>
        <p:nvPicPr>
          <p:cNvPr id="421" name="Google Shape;421;p1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9" b="29"/>
          <a:stretch/>
        </p:blipFill>
        <p:spPr>
          <a:xfrm>
            <a:off x="6037974" y="1258596"/>
            <a:ext cx="2274700" cy="227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563880" lvl="0" indent="-5143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n-US" dirty="0"/>
              <a:t>Pre-contact cultures were hunter-gatherers who traveled across the continent. </a:t>
            </a:r>
            <a:endParaRPr dirty="0"/>
          </a:p>
          <a:p>
            <a:pPr marL="741362" lvl="0" indent="-51435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dirty="0"/>
          </a:p>
          <a:p>
            <a:pPr marL="563880" lvl="0" indent="-514350" algn="l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dirty="0"/>
              <a:t>Historians know a lot of information about the pre-contact cultures in America. </a:t>
            </a:r>
            <a:endParaRPr dirty="0"/>
          </a:p>
          <a:p>
            <a:pPr marL="741362" lvl="0" indent="-51435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dirty="0"/>
          </a:p>
          <a:p>
            <a:pPr marL="563880" lvl="0" indent="-514350" algn="l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dirty="0"/>
              <a:t>Archaeological investigations provide modern historians glimpses of pre-contact cultures and knowledge.</a:t>
            </a:r>
            <a:endParaRPr dirty="0"/>
          </a:p>
          <a:p>
            <a:pPr marL="741362" lvl="0" indent="-51435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dirty="0"/>
          </a:p>
          <a:p>
            <a:pPr marL="563880" lvl="0" indent="-514350" algn="l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dirty="0"/>
              <a:t>Pre-contact cultures rarely had significant accomplishments that impacted history.</a:t>
            </a:r>
            <a:endParaRPr dirty="0"/>
          </a:p>
          <a:p>
            <a:pPr marL="741362" lvl="0" indent="-51435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dirty="0"/>
          </a:p>
          <a:p>
            <a:pPr marL="563880" lvl="0" indent="-514350" algn="l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dirty="0"/>
              <a:t>Pre-contact cultures did not have complex religious, social, or cultural beliefs and structures. </a:t>
            </a:r>
            <a:endParaRPr dirty="0"/>
          </a:p>
          <a:p>
            <a:pPr marL="514350" lvl="0" indent="-514350" algn="l" rtl="0"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</a:pPr>
            <a:endParaRPr dirty="0"/>
          </a:p>
          <a:p>
            <a:pPr marL="1645836" lvl="7" indent="-60952" algn="l" rtl="0">
              <a:spcBef>
                <a:spcPts val="240"/>
              </a:spcBef>
              <a:spcAft>
                <a:spcPts val="0"/>
              </a:spcAft>
              <a:buSzPct val="100000"/>
              <a:buFont typeface="Calibri"/>
              <a:buNone/>
            </a:pPr>
            <a:endParaRPr dirty="0"/>
          </a:p>
        </p:txBody>
      </p:sp>
      <p:sp>
        <p:nvSpPr>
          <p:cNvPr id="427" name="Google Shape;427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Always, Sometimes, or Never True?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f2b717f471_1_336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44301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When could this strategy be used in a lesson?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can this strategy inform instruction? 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can you adapt this lesson for use in your classroom?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3" name="Google Shape;433;gf2b717f471_1_3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Always, Sometimes, or Never True</a:t>
            </a:r>
            <a:endParaRPr dirty="0"/>
          </a:p>
        </p:txBody>
      </p:sp>
      <p:sp>
        <p:nvSpPr>
          <p:cNvPr id="434" name="Google Shape;434;gf2b717f471_1_336"/>
          <p:cNvSpPr txBox="1"/>
          <p:nvPr/>
        </p:nvSpPr>
        <p:spPr>
          <a:xfrm>
            <a:off x="5417100" y="4766175"/>
            <a:ext cx="3574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3"/>
              </a:rPr>
              <a:t>https://learn.k20center.ou.edu/lesson/725</a:t>
            </a:r>
            <a:r>
              <a:rPr lang="en-US" sz="1100"/>
              <a:t> </a:t>
            </a:r>
            <a:endParaRPr sz="110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048B59-A146-4842-908F-49F3E17F0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310" y="1434747"/>
            <a:ext cx="2274005" cy="227400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f5138957eb_1_101"/>
          <p:cNvSpPr txBox="1">
            <a:spLocks noGrp="1"/>
          </p:cNvSpPr>
          <p:nvPr>
            <p:ph type="body" idx="1"/>
          </p:nvPr>
        </p:nvSpPr>
        <p:spPr>
          <a:xfrm>
            <a:off x="1567091" y="1103912"/>
            <a:ext cx="6504853" cy="325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   </a:t>
            </a:r>
            <a:r>
              <a:rPr lang="en-US" sz="1800" dirty="0"/>
              <a:t>Oklahoma History Lesson (OKH 1.2)</a:t>
            </a:r>
            <a:endParaRPr sz="1800" dirty="0"/>
          </a:p>
          <a:p>
            <a:pPr marL="637779" lvl="1" indent="-342900" algn="l" rtl="0">
              <a:spcBef>
                <a:spcPts val="4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1800" i="1" dirty="0"/>
              <a:t>The Spiro Mound Builders</a:t>
            </a:r>
            <a:endParaRPr sz="1800" dirty="0"/>
          </a:p>
          <a:p>
            <a:pPr marL="637779" lvl="1" indent="-342900" algn="l" rtl="0">
              <a:spcBef>
                <a:spcPts val="4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1800" dirty="0"/>
              <a:t>Students use the Always, Sometimes, or Never True strategy to access their prior knowledge about pre-contact civilizations. </a:t>
            </a:r>
            <a:endParaRPr sz="18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1800" dirty="0"/>
              <a:t>   U.S. History Lesson (USH 1.3A)</a:t>
            </a:r>
            <a:endParaRPr sz="1800" dirty="0"/>
          </a:p>
          <a:p>
            <a:pPr marL="637779" lvl="1" indent="-342900" algn="l" rtl="0">
              <a:spcBef>
                <a:spcPts val="4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1800" i="1" dirty="0"/>
              <a:t>Immigration and the Asian American Experience</a:t>
            </a:r>
            <a:endParaRPr sz="1800" dirty="0"/>
          </a:p>
          <a:p>
            <a:pPr marL="637779" lvl="1" indent="-342900" algn="l" rtl="0">
              <a:spcBef>
                <a:spcPts val="4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1800" dirty="0"/>
              <a:t>Students use the Always, Sometimes, or Never True strategy to access their prior knowledge about immigration.  </a:t>
            </a:r>
            <a:endParaRPr sz="1800" dirty="0"/>
          </a:p>
        </p:txBody>
      </p:sp>
      <p:sp>
        <p:nvSpPr>
          <p:cNvPr id="441" name="Google Shape;441;gf5138957eb_1_101"/>
          <p:cNvSpPr txBox="1">
            <a:spLocks noGrp="1"/>
          </p:cNvSpPr>
          <p:nvPr>
            <p:ph type="title"/>
          </p:nvPr>
        </p:nvSpPr>
        <p:spPr>
          <a:xfrm>
            <a:off x="457200" y="9914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978B1"/>
              </a:buClr>
              <a:buSzPct val="100000"/>
              <a:buFont typeface="Calibri"/>
              <a:buNone/>
            </a:pPr>
            <a:r>
              <a:rPr lang="en-US" dirty="0">
                <a:solidFill>
                  <a:srgbClr val="3978B1"/>
                </a:solidFill>
              </a:rPr>
              <a:t>Lesson Showcase: Always, Sometimes, or Never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F3DEDD-04BB-4FBC-8C87-A07A76949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42" y="1330407"/>
            <a:ext cx="1427013" cy="1399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712A0F-0D0C-4EDC-8653-F394F1158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42" y="2874144"/>
            <a:ext cx="1403575" cy="1399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POMS: Point of Most Significance</a:t>
            </a:r>
            <a:endParaRPr/>
          </a:p>
        </p:txBody>
      </p:sp>
      <p:sp>
        <p:nvSpPr>
          <p:cNvPr id="449" name="Google Shape;449;p2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lnSpcReduction="10000"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Ask students to think about the most significant point of the content learned.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Have students write down their responses.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Ask students to share their responses and collect to review.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Analyze student responses to inform future instruction. </a:t>
            </a:r>
            <a:endParaRPr/>
          </a:p>
        </p:txBody>
      </p:sp>
      <p:pic>
        <p:nvPicPr>
          <p:cNvPr id="450" name="Google Shape;45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6396" y="1509099"/>
            <a:ext cx="2091275" cy="183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f28dbd6d1b_0_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POMS: Point of Most Significance</a:t>
            </a:r>
            <a:endParaRPr/>
          </a:p>
        </p:txBody>
      </p:sp>
      <p:sp>
        <p:nvSpPr>
          <p:cNvPr id="456" name="Google Shape;456;gf28dbd6d1b_0_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4430110" cy="316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View a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video</a:t>
            </a:r>
            <a:r>
              <a:rPr lang="en-US" dirty="0"/>
              <a:t> about Ralph Ellison.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Create a POMS about the video content.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Share your POMS with an Elbow Partner.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Share POMS with the class. 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93E58A-E723-4DD3-AA82-A93F2F123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442" y="1763115"/>
            <a:ext cx="2646773" cy="1487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f2b717f471_1_356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4163700" cy="318697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When could this strategy be used in a lesson?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can this strategy inform instruction? 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can you adapt this strategy to use in your classroom?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2" name="Google Shape;462;gf2b717f471_1_35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POMS: Point of Most Significance</a:t>
            </a:r>
            <a:endParaRPr dirty="0"/>
          </a:p>
        </p:txBody>
      </p:sp>
      <p:sp>
        <p:nvSpPr>
          <p:cNvPr id="463" name="Google Shape;463;gf2b717f471_1_356"/>
          <p:cNvSpPr txBox="1"/>
          <p:nvPr/>
        </p:nvSpPr>
        <p:spPr>
          <a:xfrm>
            <a:off x="5417100" y="4766175"/>
            <a:ext cx="3574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3"/>
              </a:rPr>
              <a:t>https://learn.k20center.ou.edu/lesson/729</a:t>
            </a:r>
            <a:r>
              <a:rPr lang="en-US" sz="1100"/>
              <a:t> </a:t>
            </a:r>
            <a:endParaRPr sz="110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DD6165-CE5D-4571-B9D5-3FF532A38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770" y="1657270"/>
            <a:ext cx="2091109" cy="18289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gf28dbd6d1b_0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150" y="152400"/>
            <a:ext cx="7175707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f5138957eb_1_114"/>
          <p:cNvSpPr txBox="1">
            <a:spLocks noGrp="1"/>
          </p:cNvSpPr>
          <p:nvPr>
            <p:ph type="body" idx="1"/>
          </p:nvPr>
        </p:nvSpPr>
        <p:spPr>
          <a:xfrm>
            <a:off x="1617899" y="1309352"/>
            <a:ext cx="5873875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   </a:t>
            </a:r>
            <a:r>
              <a:rPr lang="en-US" sz="1800" dirty="0"/>
              <a:t>Oklahoma History Lesson (OKH 6.3)</a:t>
            </a:r>
            <a:endParaRPr sz="1800" dirty="0"/>
          </a:p>
          <a:p>
            <a:pPr marL="580629" lvl="1" indent="-285750" algn="l" rtl="0">
              <a:spcBef>
                <a:spcPts val="4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Students use the POMS strategy to summarize a video about Ralph Ellison’s life. </a:t>
            </a:r>
            <a:endParaRPr sz="1800" dirty="0"/>
          </a:p>
          <a:p>
            <a:pPr marL="580629" lvl="1" indent="-285750" algn="l" rtl="0">
              <a:spcBef>
                <a:spcPts val="4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i="1" dirty="0"/>
              <a:t>The Literary Work of Ralph Ellison</a:t>
            </a:r>
            <a:endParaRPr lang="en-US" sz="18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1800" dirty="0"/>
              <a:t>   World History Lesson (WH 2.7)</a:t>
            </a:r>
            <a:endParaRPr sz="1800" dirty="0"/>
          </a:p>
          <a:p>
            <a:pPr marL="580629" lvl="1" indent="-285750" algn="l" rtl="0">
              <a:spcBef>
                <a:spcPts val="4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i="1" dirty="0"/>
              <a:t>What is the State of Our Nature? </a:t>
            </a:r>
            <a:endParaRPr sz="1800" dirty="0"/>
          </a:p>
          <a:p>
            <a:pPr marL="580629" lvl="1" indent="-285750" algn="l" rtl="0">
              <a:spcBef>
                <a:spcPts val="4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Students use the POMS strategy to summarize an article about the philosophies of John Locke and Thomas Hobbes</a:t>
            </a:r>
            <a:r>
              <a:rPr lang="en-US" dirty="0"/>
              <a:t>. </a:t>
            </a:r>
            <a:endParaRPr dirty="0"/>
          </a:p>
        </p:txBody>
      </p:sp>
      <p:sp>
        <p:nvSpPr>
          <p:cNvPr id="470" name="Google Shape;470;gf5138957eb_1_114"/>
          <p:cNvSpPr txBox="1">
            <a:spLocks noGrp="1"/>
          </p:cNvSpPr>
          <p:nvPr>
            <p:ph type="title"/>
          </p:nvPr>
        </p:nvSpPr>
        <p:spPr>
          <a:xfrm>
            <a:off x="457200" y="10229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978B1"/>
              </a:buClr>
              <a:buSzPts val="3600"/>
              <a:buFont typeface="Calibri"/>
              <a:buNone/>
            </a:pPr>
            <a:r>
              <a:rPr lang="en-US" dirty="0">
                <a:solidFill>
                  <a:srgbClr val="3978B1"/>
                </a:solidFill>
              </a:rPr>
              <a:t>Lesson Showcase: Point of Most Significance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695FE6-7B09-4F7C-A5A6-88C4FEB24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99" y="1309352"/>
            <a:ext cx="1370801" cy="12623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CEA5F4-0E90-4B9B-8370-009B022CA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78" y="2716454"/>
            <a:ext cx="1403122" cy="1399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f2b717f471_1_366"/>
          <p:cNvSpPr txBox="1">
            <a:spLocks noGrp="1"/>
          </p:cNvSpPr>
          <p:nvPr>
            <p:ph type="title"/>
          </p:nvPr>
        </p:nvSpPr>
        <p:spPr>
          <a:xfrm>
            <a:off x="428822" y="310497"/>
            <a:ext cx="2975526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Note Catcher</a:t>
            </a:r>
            <a:endParaRPr dirty="0"/>
          </a:p>
        </p:txBody>
      </p:sp>
      <p:sp>
        <p:nvSpPr>
          <p:cNvPr id="478" name="Google Shape;478;gf2b717f471_1_366"/>
          <p:cNvSpPr txBox="1">
            <a:spLocks noGrp="1"/>
          </p:cNvSpPr>
          <p:nvPr>
            <p:ph type="body" idx="1"/>
          </p:nvPr>
        </p:nvSpPr>
        <p:spPr>
          <a:xfrm>
            <a:off x="428822" y="1167897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/>
            <a:r>
              <a:rPr lang="en-US" dirty="0"/>
              <a:t>Take a moment to reflect on the assessment strategies that we have examined so far.</a:t>
            </a:r>
          </a:p>
          <a:p>
            <a:pPr marL="342900" indent="-342900"/>
            <a:r>
              <a:rPr lang="en-US" dirty="0"/>
              <a:t>Answer the following questions:</a:t>
            </a:r>
            <a:endParaRPr dirty="0"/>
          </a:p>
          <a:p>
            <a:pPr lvl="1">
              <a:spcBef>
                <a:spcPts val="48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How were they used?</a:t>
            </a:r>
            <a:endParaRPr dirty="0"/>
          </a:p>
          <a:p>
            <a:pPr lvl="1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How can I adapt them to use in my classroom?</a:t>
            </a:r>
            <a:endParaRPr dirty="0"/>
          </a:p>
        </p:txBody>
      </p:sp>
      <p:pic>
        <p:nvPicPr>
          <p:cNvPr id="479" name="Google Shape;479;gf2b717f471_1_36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9" b="29"/>
          <a:stretch/>
        </p:blipFill>
        <p:spPr>
          <a:xfrm>
            <a:off x="5711275" y="310497"/>
            <a:ext cx="2274700" cy="227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gf2b717f471_1_3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4696" y="2584099"/>
            <a:ext cx="2091275" cy="183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f28dbd6d1b_0_294"/>
          <p:cNvSpPr txBox="1">
            <a:spLocks noGrp="1"/>
          </p:cNvSpPr>
          <p:nvPr>
            <p:ph type="body" idx="1"/>
          </p:nvPr>
        </p:nvSpPr>
        <p:spPr>
          <a:xfrm>
            <a:off x="457200" y="1028726"/>
            <a:ext cx="6359810" cy="267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1800" dirty="0"/>
              <a:t>When selecting an assessment strategy, make sure to select a strategy that meets these criteria:</a:t>
            </a:r>
            <a:endParaRPr sz="1800" dirty="0"/>
          </a:p>
          <a:p>
            <a:pPr marL="1094979" lvl="2" indent="-342900">
              <a:spcBef>
                <a:spcPts val="4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Is it consistent with your needs and your teaching style?</a:t>
            </a:r>
            <a:endParaRPr sz="1800" dirty="0"/>
          </a:p>
          <a:p>
            <a:pPr marL="1094979" lvl="2" indent="-342900">
              <a:spcBef>
                <a:spcPts val="4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Does it assess student mastery?</a:t>
            </a:r>
            <a:endParaRPr sz="1800" dirty="0"/>
          </a:p>
          <a:p>
            <a:pPr marL="1094979" lvl="2" indent="-342900">
              <a:spcBef>
                <a:spcPts val="4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Does it have a clear link to lesson objective(s)?</a:t>
            </a:r>
            <a:endParaRPr sz="1800" dirty="0"/>
          </a:p>
          <a:p>
            <a:pPr marL="227012" lvl="0" indent="-227012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1800" dirty="0"/>
              <a:t>In addition to fulfilling course-specific standards, lessons and assessments need to engender development of </a:t>
            </a:r>
            <a:r>
              <a:rPr lang="en-US" sz="1800" i="1" dirty="0"/>
              <a:t>Social Studies Practices</a:t>
            </a:r>
            <a:r>
              <a:rPr lang="en-US" sz="1800" dirty="0"/>
              <a:t>.</a:t>
            </a:r>
            <a:endParaRPr sz="1800" dirty="0"/>
          </a:p>
        </p:txBody>
      </p:sp>
      <p:sp>
        <p:nvSpPr>
          <p:cNvPr id="486" name="Google Shape;486;gf28dbd6d1b_0_294"/>
          <p:cNvSpPr txBox="1">
            <a:spLocks noGrp="1"/>
          </p:cNvSpPr>
          <p:nvPr>
            <p:ph type="title"/>
          </p:nvPr>
        </p:nvSpPr>
        <p:spPr>
          <a:xfrm>
            <a:off x="457200" y="95989"/>
            <a:ext cx="6079183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Selecting Assessment Strategies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1"/>
          <p:cNvSpPr/>
          <p:nvPr/>
        </p:nvSpPr>
        <p:spPr>
          <a:xfrm>
            <a:off x="650513" y="1325574"/>
            <a:ext cx="7131093" cy="318505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D3C59"/>
          </a:solidFill>
          <a:ln w="25400" cap="flat" cmpd="sng">
            <a:solidFill>
              <a:srgbClr val="1D3C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1"/>
          <p:cNvSpPr txBox="1">
            <a:spLocks noGrp="1"/>
          </p:cNvSpPr>
          <p:nvPr>
            <p:ph type="title"/>
          </p:nvPr>
        </p:nvSpPr>
        <p:spPr>
          <a:xfrm>
            <a:off x="457199" y="35859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r>
              <a:rPr lang="en-US" dirty="0"/>
              <a:t>Formative Assessment Needs a Learning Goal</a:t>
            </a:r>
            <a:endParaRPr dirty="0"/>
          </a:p>
        </p:txBody>
      </p:sp>
      <p:sp>
        <p:nvSpPr>
          <p:cNvPr id="493" name="Google Shape;493;p11"/>
          <p:cNvSpPr txBox="1">
            <a:spLocks noGrp="1"/>
          </p:cNvSpPr>
          <p:nvPr>
            <p:ph type="body" idx="1"/>
          </p:nvPr>
        </p:nvSpPr>
        <p:spPr>
          <a:xfrm>
            <a:off x="1181356" y="1534732"/>
            <a:ext cx="606327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Selecting a FACT [formative assessment classroom technique] without a teaching or learning goal in mind because it seems like a fun activity to use in the classroom is analogous to “activitymania”—selecting...activities that are fun and engaging to students but do not necessarily promote learning or inform teaching.</a:t>
            </a:r>
            <a:endParaRPr/>
          </a:p>
        </p:txBody>
      </p:sp>
      <p:sp>
        <p:nvSpPr>
          <p:cNvPr id="494" name="Google Shape;494;p1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dirty="0"/>
              <a:t>Page Keeley &amp; Cheryl Rose Tobey</a:t>
            </a:r>
            <a:endParaRPr dirty="0"/>
          </a:p>
        </p:txBody>
      </p:sp>
      <p:sp>
        <p:nvSpPr>
          <p:cNvPr id="495" name="Google Shape;495;p11"/>
          <p:cNvSpPr txBox="1"/>
          <p:nvPr/>
        </p:nvSpPr>
        <p:spPr>
          <a:xfrm>
            <a:off x="628022" y="1106107"/>
            <a:ext cx="804956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Arial"/>
              <a:buNone/>
            </a:pPr>
            <a:r>
              <a:rPr lang="en-US" sz="9600" b="1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“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f28dbd6d1b_0_13"/>
          <p:cNvSpPr txBox="1">
            <a:spLocks noGrp="1"/>
          </p:cNvSpPr>
          <p:nvPr>
            <p:ph type="title"/>
          </p:nvPr>
        </p:nvSpPr>
        <p:spPr>
          <a:xfrm>
            <a:off x="457200" y="143412"/>
            <a:ext cx="63828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Create a Formative Assessment</a:t>
            </a:r>
            <a:endParaRPr dirty="0"/>
          </a:p>
        </p:txBody>
      </p:sp>
      <p:sp>
        <p:nvSpPr>
          <p:cNvPr id="501" name="Google Shape;501;gf28dbd6d1b_0_13"/>
          <p:cNvSpPr txBox="1">
            <a:spLocks noGrp="1"/>
          </p:cNvSpPr>
          <p:nvPr>
            <p:ph type="body" idx="1"/>
          </p:nvPr>
        </p:nvSpPr>
        <p:spPr>
          <a:xfrm>
            <a:off x="146171" y="1000812"/>
            <a:ext cx="5812200" cy="381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Pick a strategy from the ones we have learned about today. </a:t>
            </a:r>
            <a:endParaRPr dirty="0"/>
          </a:p>
          <a:p>
            <a:pPr lvl="2">
              <a:spcBef>
                <a:spcPts val="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Claim, Evidence, Reasoning</a:t>
            </a:r>
            <a:endParaRPr dirty="0"/>
          </a:p>
          <a:p>
            <a:pPr lvl="2">
              <a:spcBef>
                <a:spcPts val="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T.A.C.O.S.</a:t>
            </a:r>
            <a:endParaRPr dirty="0"/>
          </a:p>
          <a:p>
            <a:pPr lvl="2">
              <a:spcBef>
                <a:spcPts val="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Always, Sometimes, or Never True</a:t>
            </a:r>
            <a:endParaRPr dirty="0"/>
          </a:p>
          <a:p>
            <a:pPr lvl="2">
              <a:spcBef>
                <a:spcPts val="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POMS: Point of Most Significance</a:t>
            </a:r>
          </a:p>
          <a:p>
            <a:pPr lvl="2">
              <a:spcBef>
                <a:spcPts val="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Tip of the Iceberg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Create a formative assessment for your content area.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Share on the Formative Assessment Collaborative Slides. </a:t>
            </a:r>
            <a:endParaRPr dirty="0"/>
          </a:p>
        </p:txBody>
      </p:sp>
      <p:pic>
        <p:nvPicPr>
          <p:cNvPr id="502" name="Google Shape;502;gf28dbd6d1b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2535" y="572112"/>
            <a:ext cx="1144225" cy="114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gf28dbd6d1b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1060" y="1144225"/>
            <a:ext cx="1297879" cy="102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gf28dbd6d1b_0_1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t="19" b="29"/>
          <a:stretch/>
        </p:blipFill>
        <p:spPr>
          <a:xfrm>
            <a:off x="6908884" y="1942228"/>
            <a:ext cx="1479175" cy="1478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gf28dbd6d1b_0_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21986" y="3291417"/>
            <a:ext cx="1236025" cy="108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f28dbd6d1b_0_25"/>
          <p:cNvSpPr txBox="1">
            <a:spLocks noGrp="1"/>
          </p:cNvSpPr>
          <p:nvPr>
            <p:ph type="body" idx="1"/>
          </p:nvPr>
        </p:nvSpPr>
        <p:spPr>
          <a:xfrm>
            <a:off x="405534" y="1081189"/>
            <a:ext cx="5020500" cy="293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Write what you have learned about using formative assessment in the social studies classroom </a:t>
            </a:r>
            <a:r>
              <a:rPr lang="en-US" b="1" dirty="0"/>
              <a:t>below</a:t>
            </a:r>
            <a:r>
              <a:rPr lang="en-US" dirty="0"/>
              <a:t> the water line on the Tip of the Iceberg handout. </a:t>
            </a:r>
            <a:endParaRPr dirty="0"/>
          </a:p>
        </p:txBody>
      </p:sp>
      <p:sp>
        <p:nvSpPr>
          <p:cNvPr id="511" name="Google Shape;511;gf28dbd6d1b_0_25"/>
          <p:cNvSpPr txBox="1">
            <a:spLocks noGrp="1"/>
          </p:cNvSpPr>
          <p:nvPr>
            <p:ph type="title"/>
          </p:nvPr>
        </p:nvSpPr>
        <p:spPr>
          <a:xfrm>
            <a:off x="441434" y="184276"/>
            <a:ext cx="3462108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Tip of the Iceberg</a:t>
            </a:r>
            <a:endParaRPr dirty="0"/>
          </a:p>
        </p:txBody>
      </p:sp>
      <p:pic>
        <p:nvPicPr>
          <p:cNvPr id="512" name="Google Shape;512;gf28dbd6d1b_0_2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9" b="29"/>
          <a:stretch/>
        </p:blipFill>
        <p:spPr>
          <a:xfrm>
            <a:off x="5416575" y="918394"/>
            <a:ext cx="2847750" cy="2846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Formative Assessment in the Social Studies Classroom</a:t>
            </a:r>
            <a:endParaRPr/>
          </a:p>
        </p:txBody>
      </p:sp>
      <p:sp>
        <p:nvSpPr>
          <p:cNvPr id="289" name="Google Shape;289;p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295" name="Google Shape;295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What is formative assessment and what does it look like in the social studies classroom?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"/>
          <p:cNvSpPr txBox="1">
            <a:spLocks noGrp="1"/>
          </p:cNvSpPr>
          <p:nvPr>
            <p:ph type="title"/>
          </p:nvPr>
        </p:nvSpPr>
        <p:spPr>
          <a:xfrm>
            <a:off x="530350" y="413688"/>
            <a:ext cx="528082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Session Objectives</a:t>
            </a:r>
            <a:endParaRPr dirty="0"/>
          </a:p>
        </p:txBody>
      </p:sp>
      <p:sp>
        <p:nvSpPr>
          <p:cNvPr id="301" name="Google Shape;301;p5"/>
          <p:cNvSpPr txBox="1">
            <a:spLocks noGrp="1"/>
          </p:cNvSpPr>
          <p:nvPr>
            <p:ph type="body" idx="1"/>
          </p:nvPr>
        </p:nvSpPr>
        <p:spPr>
          <a:xfrm>
            <a:off x="495666" y="1659588"/>
            <a:ext cx="7772400" cy="19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10000"/>
          </a:bodyPr>
          <a:lstStyle/>
          <a:p>
            <a:pPr marL="577850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Explore a variety of strategies that support formative assessment for the social studies classroom. </a:t>
            </a:r>
            <a:endParaRPr dirty="0"/>
          </a:p>
          <a:p>
            <a:pPr marL="577850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Examine metacognitive strategies for supporting students in their efforts to be self-directed learners.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f28dbd6d1b_0_20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Insert photo of the collaborative list developed in the first session. </a:t>
            </a:r>
            <a:endParaRPr/>
          </a:p>
        </p:txBody>
      </p:sp>
      <p:sp>
        <p:nvSpPr>
          <p:cNvPr id="307" name="Google Shape;307;gf28dbd6d1b_0_20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PURPOSES OF FORMATIVE ASSESSMENT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f2b717f471_1_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Engage in Democratic Processes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Analyze and Address Authentic Civil Issues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Acquire, Apply, and Evaluate Evidence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Read Critically and Interpret Informational Sources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Engage in Evidence-Based Writing</a:t>
            </a:r>
            <a:endParaRPr dirty="0"/>
          </a:p>
        </p:txBody>
      </p:sp>
      <p:sp>
        <p:nvSpPr>
          <p:cNvPr id="313" name="Google Shape;313;gf2b717f471_1_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Social Studies Practices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f2b717f471_1_9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K20 LEARN Website</a:t>
            </a:r>
            <a:endParaRPr/>
          </a:p>
        </p:txBody>
      </p:sp>
      <p:pic>
        <p:nvPicPr>
          <p:cNvPr id="319" name="Google Shape;319;gf2b717f471_1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3075" y="1364825"/>
            <a:ext cx="6654699" cy="265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f2b717f471_1_93"/>
          <p:cNvSpPr txBox="1">
            <a:spLocks noGrp="1"/>
          </p:cNvSpPr>
          <p:nvPr>
            <p:ph type="body" idx="1"/>
          </p:nvPr>
        </p:nvSpPr>
        <p:spPr>
          <a:xfrm>
            <a:off x="1830500" y="4327825"/>
            <a:ext cx="4947600" cy="53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chemeClr val="hlink"/>
                </a:solidFill>
                <a:hlinkClick r:id="rId4"/>
              </a:rPr>
              <a:t>https://learn.k20center.ou.edu</a:t>
            </a:r>
            <a:r>
              <a:rPr lang="en-US" sz="2600"/>
              <a:t> </a:t>
            </a:r>
            <a:endParaRPr sz="2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20 PD">
  <a:themeElements>
    <a:clrScheme name="Custom 14">
      <a:dk1>
        <a:srgbClr val="2E2E2E"/>
      </a:dk1>
      <a:lt1>
        <a:srgbClr val="FFFFFF"/>
      </a:lt1>
      <a:dk2>
        <a:srgbClr val="2E2E2E"/>
      </a:dk2>
      <a:lt2>
        <a:srgbClr val="848F8F"/>
      </a:lt2>
      <a:accent1>
        <a:srgbClr val="910D28"/>
      </a:accent1>
      <a:accent2>
        <a:srgbClr val="3E5C61"/>
      </a:accent2>
      <a:accent3>
        <a:srgbClr val="BED7D3"/>
      </a:accent3>
      <a:accent4>
        <a:srgbClr val="85592C"/>
      </a:accent4>
      <a:accent5>
        <a:srgbClr val="C1C1C1"/>
      </a:accent5>
      <a:accent6>
        <a:srgbClr val="5E050D"/>
      </a:accent6>
      <a:hlink>
        <a:srgbClr val="289CC7"/>
      </a:hlink>
      <a:folHlink>
        <a:srgbClr val="6D8F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676587-3263-4A95-A4FD-64530CC7C4F7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966e68ee-ec3c-4f12-bd4f-fedbbec8de0b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d06b737b-b789-4524-96b5-d3d460658a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C9B7325-0F64-474E-A1EF-6D3BBCF8B0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012D95-012C-4C3D-8660-B846C18C5A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2037</Words>
  <Application>Microsoft Office PowerPoint</Application>
  <PresentationFormat>On-screen Show (16:9)</PresentationFormat>
  <Paragraphs>180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Raleway</vt:lpstr>
      <vt:lpstr>Calibri</vt:lpstr>
      <vt:lpstr>Arial</vt:lpstr>
      <vt:lpstr>Constantia</vt:lpstr>
      <vt:lpstr>Merriweather Sans</vt:lpstr>
      <vt:lpstr>Noto Sans Symbols</vt:lpstr>
      <vt:lpstr>Lato</vt:lpstr>
      <vt:lpstr>Wingdings</vt:lpstr>
      <vt:lpstr>Georgia</vt:lpstr>
      <vt:lpstr>Libre Baskerville</vt:lpstr>
      <vt:lpstr>LEARN theme</vt:lpstr>
      <vt:lpstr>LEARN theme</vt:lpstr>
      <vt:lpstr>K20 PD</vt:lpstr>
      <vt:lpstr>LEARN theme</vt:lpstr>
      <vt:lpstr>LEARN theme</vt:lpstr>
      <vt:lpstr>PowerPoint Presentation</vt:lpstr>
      <vt:lpstr>PowerPoint Presentation</vt:lpstr>
      <vt:lpstr>PowerPoint Presentation</vt:lpstr>
      <vt:lpstr>Formative Assessment in the Social Studies Classroom</vt:lpstr>
      <vt:lpstr>Essential Question</vt:lpstr>
      <vt:lpstr>Session Objectives</vt:lpstr>
      <vt:lpstr>PURPOSES OF FORMATIVE ASSESSMENT</vt:lpstr>
      <vt:lpstr>Social Studies Practices</vt:lpstr>
      <vt:lpstr>K20 LEARN Website</vt:lpstr>
      <vt:lpstr>Tip of the Iceberg</vt:lpstr>
      <vt:lpstr>Claim-Evidence-Reasoning (CER)</vt:lpstr>
      <vt:lpstr>PowerPoint Presentation</vt:lpstr>
      <vt:lpstr>Claim-Evidence-Reasoning (CER)</vt:lpstr>
      <vt:lpstr>Claim-Evidence-Reasoning (CER)</vt:lpstr>
      <vt:lpstr>Lesson Showcase: Claim, Evidence, Reasoning</vt:lpstr>
      <vt:lpstr>T.A.C.O.S.</vt:lpstr>
      <vt:lpstr>T.A.C.O.S.</vt:lpstr>
      <vt:lpstr>T.A.C.O.S.</vt:lpstr>
      <vt:lpstr>T.A.C.O.S.</vt:lpstr>
      <vt:lpstr>Lesson Showcase: T.A.C.O.S.</vt:lpstr>
      <vt:lpstr>BREAK </vt:lpstr>
      <vt:lpstr>Note Catcher</vt:lpstr>
      <vt:lpstr>Always, Sometimes, or Never True? </vt:lpstr>
      <vt:lpstr>Always, Sometimes, or Never True? </vt:lpstr>
      <vt:lpstr>Always, Sometimes, or Never True</vt:lpstr>
      <vt:lpstr>Lesson Showcase: Always, Sometimes, or Never</vt:lpstr>
      <vt:lpstr>POMS: Point of Most Significance</vt:lpstr>
      <vt:lpstr>POMS: Point of Most Significance</vt:lpstr>
      <vt:lpstr>POMS: Point of Most Significance</vt:lpstr>
      <vt:lpstr>Lesson Showcase: Point of Most Significance</vt:lpstr>
      <vt:lpstr>Note Catcher</vt:lpstr>
      <vt:lpstr>Selecting Assessment Strategies</vt:lpstr>
      <vt:lpstr>Formative Assessment Needs a Learning Goal</vt:lpstr>
      <vt:lpstr>Create a Formative Assessment</vt:lpstr>
      <vt:lpstr>Tip of the Iceberg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Formative Assessment Day 4 Social Studies</dc:title>
  <dc:subject>Social Studies</dc:subject>
  <dc:creator>Michell Eike</dc:creator>
  <cp:lastModifiedBy>McLeod Porter, Delma</cp:lastModifiedBy>
  <cp:revision>3</cp:revision>
  <dcterms:created xsi:type="dcterms:W3CDTF">2021-09-17T12:58:22Z</dcterms:created>
  <dcterms:modified xsi:type="dcterms:W3CDTF">2021-10-20T14:12:52Z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