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1"/>
  </p:notesMasterIdLst>
  <p:sldIdLst>
    <p:sldId id="276" r:id="rId2"/>
    <p:sldId id="309" r:id="rId3"/>
    <p:sldId id="257" r:id="rId4"/>
    <p:sldId id="283" r:id="rId5"/>
    <p:sldId id="284" r:id="rId6"/>
    <p:sldId id="308" r:id="rId7"/>
    <p:sldId id="273" r:id="rId8"/>
    <p:sldId id="286" r:id="rId9"/>
    <p:sldId id="307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7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E520F-9AB3-4F95-B207-A0720843F23B}" v="9" dt="2021-10-20T21:34:27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252" autoAdjust="0"/>
  </p:normalViewPr>
  <p:slideViewPr>
    <p:cSldViewPr snapToGrid="0" snapToObjects="1">
      <p:cViewPr varScale="1">
        <p:scale>
          <a:sx n="133" d="100"/>
          <a:sy n="133" d="100"/>
        </p:scale>
        <p:origin x="15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E36E520F-9AB3-4F95-B207-A0720843F23B}"/>
    <pc:docChg chg="undo redo custSel addSld delSld modSld">
      <pc:chgData name="Peters, Daniella M." userId="87fb469b-cd7a-4b12-a1ae-bba5f0610088" providerId="ADAL" clId="{E36E520F-9AB3-4F95-B207-A0720843F23B}" dt="2021-10-20T21:35:16.285" v="214" actId="207"/>
      <pc:docMkLst>
        <pc:docMk/>
      </pc:docMkLst>
      <pc:sldChg chg="add">
        <pc:chgData name="Peters, Daniella M." userId="87fb469b-cd7a-4b12-a1ae-bba5f0610088" providerId="ADAL" clId="{E36E520F-9AB3-4F95-B207-A0720843F23B}" dt="2021-10-19T16:40:42.926" v="2"/>
        <pc:sldMkLst>
          <pc:docMk/>
          <pc:sldMk cId="0" sldId="257"/>
        </pc:sldMkLst>
      </pc:sldChg>
      <pc:sldChg chg="modSp mod">
        <pc:chgData name="Peters, Daniella M." userId="87fb469b-cd7a-4b12-a1ae-bba5f0610088" providerId="ADAL" clId="{E36E520F-9AB3-4F95-B207-A0720843F23B}" dt="2021-10-19T18:55:18.798" v="102" actId="1035"/>
        <pc:sldMkLst>
          <pc:docMk/>
          <pc:sldMk cId="1443740932" sldId="273"/>
        </pc:sldMkLst>
        <pc:graphicFrameChg chg="mod modGraphic">
          <ac:chgData name="Peters, Daniella M." userId="87fb469b-cd7a-4b12-a1ae-bba5f0610088" providerId="ADAL" clId="{E36E520F-9AB3-4F95-B207-A0720843F23B}" dt="2021-10-19T18:55:18.798" v="102" actId="1035"/>
          <ac:graphicFrameMkLst>
            <pc:docMk/>
            <pc:sldMk cId="1443740932" sldId="273"/>
            <ac:graphicFrameMk id="2" creationId="{5A674B87-479C-4C72-BC2A-F1EC0C292996}"/>
          </ac:graphicFrameMkLst>
        </pc:graphicFrameChg>
      </pc:sldChg>
      <pc:sldChg chg="addSp delSp modSp add del">
        <pc:chgData name="Peters, Daniella M." userId="87fb469b-cd7a-4b12-a1ae-bba5f0610088" providerId="ADAL" clId="{E36E520F-9AB3-4F95-B207-A0720843F23B}" dt="2021-10-19T16:42:01.946" v="5" actId="47"/>
        <pc:sldMkLst>
          <pc:docMk/>
          <pc:sldMk cId="0" sldId="282"/>
        </pc:sldMkLst>
        <pc:picChg chg="add del mod">
          <ac:chgData name="Peters, Daniella M." userId="87fb469b-cd7a-4b12-a1ae-bba5f0610088" providerId="ADAL" clId="{E36E520F-9AB3-4F95-B207-A0720843F23B}" dt="2021-10-19T16:40:33.355" v="1"/>
          <ac:picMkLst>
            <pc:docMk/>
            <pc:sldMk cId="0" sldId="282"/>
            <ac:picMk id="6" creationId="{F0AA9B5E-A67C-4693-BD9E-D98E107A36C3}"/>
          </ac:picMkLst>
        </pc:picChg>
      </pc:sldChg>
      <pc:sldChg chg="modSp mod">
        <pc:chgData name="Peters, Daniella M." userId="87fb469b-cd7a-4b12-a1ae-bba5f0610088" providerId="ADAL" clId="{E36E520F-9AB3-4F95-B207-A0720843F23B}" dt="2021-10-19T16:42:22.776" v="6" actId="948"/>
        <pc:sldMkLst>
          <pc:docMk/>
          <pc:sldMk cId="2297191116" sldId="283"/>
        </pc:sldMkLst>
        <pc:spChg chg="mod">
          <ac:chgData name="Peters, Daniella M." userId="87fb469b-cd7a-4b12-a1ae-bba5f0610088" providerId="ADAL" clId="{E36E520F-9AB3-4F95-B207-A0720843F23B}" dt="2021-10-19T16:42:22.776" v="6" actId="948"/>
          <ac:spMkLst>
            <pc:docMk/>
            <pc:sldMk cId="2297191116" sldId="283"/>
            <ac:spMk id="5" creationId="{72349D1D-F9F5-4708-9845-24D99C47096D}"/>
          </ac:spMkLst>
        </pc:spChg>
      </pc:sldChg>
      <pc:sldChg chg="modSp mod">
        <pc:chgData name="Peters, Daniella M." userId="87fb469b-cd7a-4b12-a1ae-bba5f0610088" providerId="ADAL" clId="{E36E520F-9AB3-4F95-B207-A0720843F23B}" dt="2021-10-19T16:59:28.209" v="40" actId="20577"/>
        <pc:sldMkLst>
          <pc:docMk/>
          <pc:sldMk cId="1577986693" sldId="284"/>
        </pc:sldMkLst>
        <pc:spChg chg="mod">
          <ac:chgData name="Peters, Daniella M." userId="87fb469b-cd7a-4b12-a1ae-bba5f0610088" providerId="ADAL" clId="{E36E520F-9AB3-4F95-B207-A0720843F23B}" dt="2021-10-19T16:59:28.209" v="40" actId="20577"/>
          <ac:spMkLst>
            <pc:docMk/>
            <pc:sldMk cId="1577986693" sldId="284"/>
            <ac:spMk id="3" creationId="{4F574266-61E7-4912-8A51-C9B03DDB652F}"/>
          </ac:spMkLst>
        </pc:spChg>
      </pc:sldChg>
      <pc:sldChg chg="modSp mod">
        <pc:chgData name="Peters, Daniella M." userId="87fb469b-cd7a-4b12-a1ae-bba5f0610088" providerId="ADAL" clId="{E36E520F-9AB3-4F95-B207-A0720843F23B}" dt="2021-10-19T19:15:47.576" v="184" actId="20577"/>
        <pc:sldMkLst>
          <pc:docMk/>
          <pc:sldMk cId="2529692672" sldId="286"/>
        </pc:sldMkLst>
        <pc:spChg chg="mod">
          <ac:chgData name="Peters, Daniella M." userId="87fb469b-cd7a-4b12-a1ae-bba5f0610088" providerId="ADAL" clId="{E36E520F-9AB3-4F95-B207-A0720843F23B}" dt="2021-10-19T19:15:47.576" v="184" actId="20577"/>
          <ac:spMkLst>
            <pc:docMk/>
            <pc:sldMk cId="2529692672" sldId="286"/>
            <ac:spMk id="19" creationId="{7D3ADB25-CB7B-467A-BB9B-0CFA403E2828}"/>
          </ac:spMkLst>
        </pc:spChg>
        <pc:graphicFrameChg chg="mod modGraphic">
          <ac:chgData name="Peters, Daniella M." userId="87fb469b-cd7a-4b12-a1ae-bba5f0610088" providerId="ADAL" clId="{E36E520F-9AB3-4F95-B207-A0720843F23B}" dt="2021-10-19T18:56:20.028" v="123" actId="1035"/>
          <ac:graphicFrameMkLst>
            <pc:docMk/>
            <pc:sldMk cId="2529692672" sldId="286"/>
            <ac:graphicFrameMk id="2" creationId="{5A674B87-479C-4C72-BC2A-F1EC0C292996}"/>
          </ac:graphicFrameMkLst>
        </pc:graphicFrameChg>
      </pc:sldChg>
      <pc:sldChg chg="modSp mod">
        <pc:chgData name="Peters, Daniella M." userId="87fb469b-cd7a-4b12-a1ae-bba5f0610088" providerId="ADAL" clId="{E36E520F-9AB3-4F95-B207-A0720843F23B}" dt="2021-10-20T21:35:16.285" v="214" actId="207"/>
        <pc:sldMkLst>
          <pc:docMk/>
          <pc:sldMk cId="628905295" sldId="307"/>
        </pc:sldMkLst>
        <pc:spChg chg="mod">
          <ac:chgData name="Peters, Daniella M." userId="87fb469b-cd7a-4b12-a1ae-bba5f0610088" providerId="ADAL" clId="{E36E520F-9AB3-4F95-B207-A0720843F23B}" dt="2021-10-20T21:35:07.940" v="213" actId="207"/>
          <ac:spMkLst>
            <pc:docMk/>
            <pc:sldMk cId="628905295" sldId="307"/>
            <ac:spMk id="4" creationId="{BD0F6C86-BB3E-4713-B151-E56538AECE68}"/>
          </ac:spMkLst>
        </pc:spChg>
        <pc:spChg chg="mod">
          <ac:chgData name="Peters, Daniella M." userId="87fb469b-cd7a-4b12-a1ae-bba5f0610088" providerId="ADAL" clId="{E36E520F-9AB3-4F95-B207-A0720843F23B}" dt="2021-10-20T21:33:52.036" v="206" actId="207"/>
          <ac:spMkLst>
            <pc:docMk/>
            <pc:sldMk cId="628905295" sldId="307"/>
            <ac:spMk id="19" creationId="{7D3ADB25-CB7B-467A-BB9B-0CFA403E2828}"/>
          </ac:spMkLst>
        </pc:spChg>
        <pc:spChg chg="mod">
          <ac:chgData name="Peters, Daniella M." userId="87fb469b-cd7a-4b12-a1ae-bba5f0610088" providerId="ADAL" clId="{E36E520F-9AB3-4F95-B207-A0720843F23B}" dt="2021-10-20T21:35:16.285" v="214" actId="207"/>
          <ac:spMkLst>
            <pc:docMk/>
            <pc:sldMk cId="628905295" sldId="307"/>
            <ac:spMk id="20" creationId="{F1228430-A5CD-4C5D-A779-1E4F20C15B02}"/>
          </ac:spMkLst>
        </pc:spChg>
      </pc:sldChg>
      <pc:sldChg chg="addSp delSp modSp mod">
        <pc:chgData name="Peters, Daniella M." userId="87fb469b-cd7a-4b12-a1ae-bba5f0610088" providerId="ADAL" clId="{E36E520F-9AB3-4F95-B207-A0720843F23B}" dt="2021-10-19T19:11:18.235" v="181" actId="767"/>
        <pc:sldMkLst>
          <pc:docMk/>
          <pc:sldMk cId="2769181595" sldId="308"/>
        </pc:sldMkLst>
        <pc:spChg chg="add del mod">
          <ac:chgData name="Peters, Daniella M." userId="87fb469b-cd7a-4b12-a1ae-bba5f0610088" providerId="ADAL" clId="{E36E520F-9AB3-4F95-B207-A0720843F23B}" dt="2021-10-19T19:11:18.235" v="181" actId="767"/>
          <ac:spMkLst>
            <pc:docMk/>
            <pc:sldMk cId="2769181595" sldId="308"/>
            <ac:spMk id="2" creationId="{966F9200-1E4C-4192-8F45-C25687528D49}"/>
          </ac:spMkLst>
        </pc:spChg>
        <pc:spChg chg="del mod">
          <ac:chgData name="Peters, Daniella M." userId="87fb469b-cd7a-4b12-a1ae-bba5f0610088" providerId="ADAL" clId="{E36E520F-9AB3-4F95-B207-A0720843F23B}" dt="2021-10-19T17:02:50.202" v="76" actId="478"/>
          <ac:spMkLst>
            <pc:docMk/>
            <pc:sldMk cId="2769181595" sldId="308"/>
            <ac:spMk id="4" creationId="{AEAF7D98-39AD-490E-BBB4-CD3779EE1AED}"/>
          </ac:spMkLst>
        </pc:spChg>
        <pc:spChg chg="mod">
          <ac:chgData name="Peters, Daniella M." userId="87fb469b-cd7a-4b12-a1ae-bba5f0610088" providerId="ADAL" clId="{E36E520F-9AB3-4F95-B207-A0720843F23B}" dt="2021-10-19T17:02:34.978" v="73" actId="20577"/>
          <ac:spMkLst>
            <pc:docMk/>
            <pc:sldMk cId="2769181595" sldId="308"/>
            <ac:spMk id="19" creationId="{7D3ADB25-CB7B-467A-BB9B-0CFA403E2828}"/>
          </ac:spMkLst>
        </pc:spChg>
        <pc:spChg chg="mod">
          <ac:chgData name="Peters, Daniella M." userId="87fb469b-cd7a-4b12-a1ae-bba5f0610088" providerId="ADAL" clId="{E36E520F-9AB3-4F95-B207-A0720843F23B}" dt="2021-10-19T18:54:07.334" v="81" actId="948"/>
          <ac:spMkLst>
            <pc:docMk/>
            <pc:sldMk cId="2769181595" sldId="308"/>
            <ac:spMk id="20" creationId="{F1228430-A5CD-4C5D-A779-1E4F20C15B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k20center.ou.edu/lesson/1253" TargetMode="External"/><Relationship Id="rId3" Type="http://schemas.openxmlformats.org/officeDocument/2006/relationships/hyperlink" Target="https://learn.k20center.ou.edu/lesson/1477" TargetMode="External"/><Relationship Id="rId7" Type="http://schemas.openxmlformats.org/officeDocument/2006/relationships/hyperlink" Target="https://learn.k20center.ou.edu/lesson/373" TargetMode="External"/><Relationship Id="rId2" Type="http://schemas.openxmlformats.org/officeDocument/2006/relationships/hyperlink" Target="https://learn.k20center.ou.edu/lesson/167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earn.k20center.ou.edu/lesson/271" TargetMode="External"/><Relationship Id="rId5" Type="http://schemas.openxmlformats.org/officeDocument/2006/relationships/hyperlink" Target="https://learn.k20center.ou.edu/lesson/407" TargetMode="External"/><Relationship Id="rId10" Type="http://schemas.openxmlformats.org/officeDocument/2006/relationships/hyperlink" Target="https://learn.k20center.ou.edu/lesson/560" TargetMode="External"/><Relationship Id="rId4" Type="http://schemas.openxmlformats.org/officeDocument/2006/relationships/hyperlink" Target="https://learn.k20center.ou.edu/lesson/1539" TargetMode="External"/><Relationship Id="rId9" Type="http://schemas.openxmlformats.org/officeDocument/2006/relationships/hyperlink" Target="https://learn.k20center.ou.edu/lesson/5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85442C0-59E9-F847-A33C-E47559B13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34" y="962022"/>
            <a:ext cx="4774531" cy="32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14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6176" y="188595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Formative Assessment in the Mathematics Classroom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formative assessment and what does it look like in a mathematics classroom?</a:t>
            </a:r>
          </a:p>
        </p:txBody>
      </p:sp>
    </p:spTree>
    <p:extLst>
      <p:ext uri="{BB962C8B-B14F-4D97-AF65-F5344CB8AC3E}">
        <p14:creationId xmlns:p14="http://schemas.microsoft.com/office/powerpoint/2010/main" val="229719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73268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and design tasks that will help make students’ thinking explicit.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Identify specific strategies that will elicit mathematical thinking in students and inform ongoing instruction. </a:t>
            </a:r>
          </a:p>
        </p:txBody>
      </p:sp>
    </p:spTree>
    <p:extLst>
      <p:ext uri="{BB962C8B-B14F-4D97-AF65-F5344CB8AC3E}">
        <p14:creationId xmlns:p14="http://schemas.microsoft.com/office/powerpoint/2010/main" val="157798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9070"/>
            <a:ext cx="8229600" cy="341438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highlight>
                  <a:srgbClr val="FFFF00"/>
                </a:highlight>
              </a:rPr>
              <a:t>[Insert photo of collaborative list from the Day 1 session.]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1: Purposes of Formative Assessment</a:t>
            </a:r>
          </a:p>
        </p:txBody>
      </p:sp>
    </p:spTree>
    <p:extLst>
      <p:ext uri="{BB962C8B-B14F-4D97-AF65-F5344CB8AC3E}">
        <p14:creationId xmlns:p14="http://schemas.microsoft.com/office/powerpoint/2010/main" val="276918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401162"/>
          </a:xfrm>
        </p:spPr>
        <p:txBody>
          <a:bodyPr>
            <a:normAutofit fontScale="90000"/>
          </a:bodyPr>
          <a:lstStyle/>
          <a:p>
            <a:r>
              <a:rPr lang="en-US" sz="2600" dirty="0"/>
              <a:t>Activity 1: Not Like the Others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A674B87-479C-4C72-BC2A-F1EC0C292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12806"/>
              </p:ext>
            </p:extLst>
          </p:nvPr>
        </p:nvGraphicFramePr>
        <p:xfrm>
          <a:off x="457200" y="750937"/>
          <a:ext cx="8284866" cy="412784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0875">
                  <a:extLst>
                    <a:ext uri="{9D8B030D-6E8A-4147-A177-3AD203B41FA5}">
                      <a16:colId xmlns:a16="http://schemas.microsoft.com/office/drawing/2014/main" val="245136978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47381919"/>
                    </a:ext>
                  </a:extLst>
                </a:gridCol>
                <a:gridCol w="930611">
                  <a:extLst>
                    <a:ext uri="{9D8B030D-6E8A-4147-A177-3AD203B41FA5}">
                      <a16:colId xmlns:a16="http://schemas.microsoft.com/office/drawing/2014/main" val="1760336827"/>
                    </a:ext>
                  </a:extLst>
                </a:gridCol>
                <a:gridCol w="1561380">
                  <a:extLst>
                    <a:ext uri="{9D8B030D-6E8A-4147-A177-3AD203B41FA5}">
                      <a16:colId xmlns:a16="http://schemas.microsoft.com/office/drawing/2014/main" val="1224838899"/>
                    </a:ext>
                  </a:extLst>
                </a:gridCol>
              </a:tblGrid>
              <a:tr h="9856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Lesson Objective: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i="1" dirty="0"/>
                        <a:t>[insert learning goal here]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Course: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i="1" dirty="0"/>
                        <a:t>[Geometry]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729599"/>
                  </a:ext>
                </a:extLst>
              </a:tr>
              <a:tr h="1689014">
                <a:tc gridSpan="4">
                  <a:txBody>
                    <a:bodyPr/>
                    <a:lstStyle/>
                    <a:p>
                      <a:r>
                        <a:rPr lang="en-US" i="1" dirty="0"/>
                        <a:t>Describe what you would present to students.</a:t>
                      </a:r>
                    </a:p>
                    <a:p>
                      <a:r>
                        <a:rPr lang="en-US" dirty="0"/>
                        <a:t>Example A:</a:t>
                      </a:r>
                    </a:p>
                    <a:p>
                      <a:r>
                        <a:rPr lang="en-US" dirty="0"/>
                        <a:t>Example B:</a:t>
                      </a:r>
                    </a:p>
                    <a:p>
                      <a:r>
                        <a:rPr lang="en-US" dirty="0"/>
                        <a:t>Example C:</a:t>
                      </a:r>
                    </a:p>
                    <a:p>
                      <a:r>
                        <a:rPr lang="en-US" dirty="0"/>
                        <a:t>Example 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10995"/>
                  </a:ext>
                </a:extLst>
              </a:tr>
              <a:tr h="1453214">
                <a:tc gridSpan="4">
                  <a:txBody>
                    <a:bodyPr/>
                    <a:lstStyle/>
                    <a:p>
                      <a:r>
                        <a:rPr lang="en-US" b="1" u="sng" dirty="0"/>
                        <a:t>Lesson Placement and Reasoning</a:t>
                      </a:r>
                      <a:r>
                        <a:rPr lang="en-US" dirty="0"/>
                        <a:t>: </a:t>
                      </a:r>
                      <a:r>
                        <a:rPr lang="en-US" i="1" dirty="0"/>
                        <a:t>I would put this strategy…</a:t>
                      </a:r>
                    </a:p>
                    <a:p>
                      <a:r>
                        <a:rPr lang="en-US" i="1" dirty="0"/>
                        <a:t>I selected this strategy because…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7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401162"/>
          </a:xfrm>
        </p:spPr>
        <p:txBody>
          <a:bodyPr>
            <a:normAutofit fontScale="90000"/>
          </a:bodyPr>
          <a:lstStyle/>
          <a:p>
            <a:r>
              <a:rPr lang="en-US" sz="2600" dirty="0">
                <a:solidFill>
                  <a:schemeClr val="accent2"/>
                </a:solidFill>
              </a:rPr>
              <a:t>Activity 3: Quick Checks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A674B87-479C-4C72-BC2A-F1EC0C292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80353"/>
              </p:ext>
            </p:extLst>
          </p:nvPr>
        </p:nvGraphicFramePr>
        <p:xfrm>
          <a:off x="457200" y="750937"/>
          <a:ext cx="8284866" cy="412784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220875">
                  <a:extLst>
                    <a:ext uri="{9D8B030D-6E8A-4147-A177-3AD203B41FA5}">
                      <a16:colId xmlns:a16="http://schemas.microsoft.com/office/drawing/2014/main" val="245136978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47381919"/>
                    </a:ext>
                  </a:extLst>
                </a:gridCol>
                <a:gridCol w="930611">
                  <a:extLst>
                    <a:ext uri="{9D8B030D-6E8A-4147-A177-3AD203B41FA5}">
                      <a16:colId xmlns:a16="http://schemas.microsoft.com/office/drawing/2014/main" val="1760336827"/>
                    </a:ext>
                  </a:extLst>
                </a:gridCol>
                <a:gridCol w="1561380">
                  <a:extLst>
                    <a:ext uri="{9D8B030D-6E8A-4147-A177-3AD203B41FA5}">
                      <a16:colId xmlns:a16="http://schemas.microsoft.com/office/drawing/2014/main" val="1224838899"/>
                    </a:ext>
                  </a:extLst>
                </a:gridCol>
              </a:tblGrid>
              <a:tr h="9856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Lesson Objective: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i="1" dirty="0"/>
                        <a:t>[insert learning goal here]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Course: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i="1" dirty="0"/>
                        <a:t>[Algebra I]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729599"/>
                  </a:ext>
                </a:extLst>
              </a:tr>
              <a:tr h="1689014">
                <a:tc gridSpan="4">
                  <a:txBody>
                    <a:bodyPr/>
                    <a:lstStyle/>
                    <a:p>
                      <a:r>
                        <a:rPr lang="en-US" i="1" dirty="0"/>
                        <a:t>Describe what you would present to students.</a:t>
                      </a:r>
                    </a:p>
                    <a:p>
                      <a:r>
                        <a:rPr lang="en-US" i="0" dirty="0"/>
                        <a:t>Example 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10995"/>
                  </a:ext>
                </a:extLst>
              </a:tr>
              <a:tr h="1453214">
                <a:tc gridSpan="4">
                  <a:txBody>
                    <a:bodyPr/>
                    <a:lstStyle/>
                    <a:p>
                      <a:r>
                        <a:rPr lang="en-US" b="1" u="sng" dirty="0"/>
                        <a:t>Lesson Placement and Reasoning</a:t>
                      </a:r>
                      <a:r>
                        <a:rPr lang="en-US" dirty="0"/>
                        <a:t>: </a:t>
                      </a:r>
                      <a:r>
                        <a:rPr lang="en-US" i="1" dirty="0"/>
                        <a:t>I would put this strategy…</a:t>
                      </a:r>
                    </a:p>
                    <a:p>
                      <a:r>
                        <a:rPr lang="en-US" i="1" dirty="0"/>
                        <a:t>I selected this strategy because…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7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6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3870251" cy="3434098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Not Like the Others</a:t>
            </a:r>
          </a:p>
          <a:p>
            <a:pPr marL="457200" lvl="1" indent="-228600"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solidFill>
                  <a:srgbClr val="3978B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Perfect Match</a:t>
            </a:r>
            <a:endParaRPr lang="en-US" i="1" dirty="0">
              <a:solidFill>
                <a:srgbClr val="3978B1"/>
              </a:solidFill>
            </a:endParaRPr>
          </a:p>
          <a:p>
            <a:pPr marL="457200" lvl="1" indent="-228600">
              <a:spcBef>
                <a:spcPts val="0"/>
              </a:spcBef>
              <a:spcAft>
                <a:spcPts val="1200"/>
              </a:spcAft>
            </a:pPr>
            <a:r>
              <a:rPr lang="en-US" i="1" dirty="0">
                <a:solidFill>
                  <a:srgbClr val="3978B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Imaginary Friend, Part 1</a:t>
            </a:r>
            <a:endParaRPr lang="en-US" i="1" dirty="0">
              <a:solidFill>
                <a:srgbClr val="3978B1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Fist to Five</a:t>
            </a:r>
          </a:p>
          <a:p>
            <a:pPr marL="457200" lvl="1" indent="-228600">
              <a:spcBef>
                <a:spcPts val="0"/>
              </a:spcBef>
              <a:spcAft>
                <a:spcPts val="1200"/>
              </a:spcAft>
            </a:pPr>
            <a:r>
              <a:rPr lang="en-US" i="1" dirty="0">
                <a:solidFill>
                  <a:srgbClr val="3978B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Imaginary Friend, Part 2</a:t>
            </a:r>
            <a:endParaRPr lang="en-US" i="1" dirty="0">
              <a:solidFill>
                <a:srgbClr val="3978B1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3-2-1</a:t>
            </a:r>
          </a:p>
          <a:p>
            <a:pPr marL="457200" lvl="1" indent="-228600"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solidFill>
                  <a:srgbClr val="3978B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 Triangles (Part 1)</a:t>
            </a:r>
            <a:endParaRPr lang="en-US" i="1" dirty="0">
              <a:solidFill>
                <a:srgbClr val="3978B1"/>
              </a:solidFill>
            </a:endParaRPr>
          </a:p>
          <a:p>
            <a:pPr marL="457200" lvl="1" indent="-228600">
              <a:spcBef>
                <a:spcPts val="0"/>
              </a:spcBef>
            </a:pPr>
            <a:r>
              <a:rPr lang="en-US" i="1" dirty="0">
                <a:solidFill>
                  <a:srgbClr val="3978B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Does That Look Like?</a:t>
            </a:r>
            <a:endParaRPr lang="en-US" i="1" dirty="0">
              <a:solidFill>
                <a:srgbClr val="3978B1"/>
              </a:solidFill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978B1"/>
                </a:solidFill>
              </a:rPr>
              <a:t>Lesson Showcases: Summary</a:t>
            </a:r>
          </a:p>
        </p:txBody>
      </p:sp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BD0F6C86-BB3E-4713-B151-E56538AECE68}"/>
              </a:ext>
            </a:extLst>
          </p:cNvPr>
          <p:cNvSpPr txBox="1">
            <a:spLocks/>
          </p:cNvSpPr>
          <p:nvPr/>
        </p:nvSpPr>
        <p:spPr>
          <a:xfrm>
            <a:off x="4328851" y="1309352"/>
            <a:ext cx="3870251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Muddiest Point</a:t>
            </a:r>
          </a:p>
          <a:p>
            <a:pPr marL="457200" lvl="1" indent="-228600"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solidFill>
                  <a:srgbClr val="3978B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Shiver Me Functions</a:t>
            </a:r>
            <a:endParaRPr lang="en-US" i="1" dirty="0">
              <a:solidFill>
                <a:srgbClr val="3978B1"/>
              </a:solidFill>
            </a:endParaRPr>
          </a:p>
          <a:p>
            <a:pPr marL="457200" lvl="1" indent="-228600">
              <a:spcBef>
                <a:spcPts val="0"/>
              </a:spcBef>
              <a:spcAft>
                <a:spcPts val="1200"/>
              </a:spcAft>
            </a:pPr>
            <a:r>
              <a:rPr lang="en-US" i="1" dirty="0">
                <a:solidFill>
                  <a:srgbClr val="3978B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Journey of the Isolated Variable, Part 3</a:t>
            </a:r>
            <a:endParaRPr lang="en-US" i="1" dirty="0">
              <a:solidFill>
                <a:srgbClr val="3978B1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What? So What? </a:t>
            </a:r>
            <a:br>
              <a:rPr lang="en-US" dirty="0"/>
            </a:br>
            <a:r>
              <a:rPr lang="en-US" dirty="0"/>
              <a:t>Now What?</a:t>
            </a:r>
          </a:p>
          <a:p>
            <a:pPr marL="457200" lvl="1" indent="-228600"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solidFill>
                  <a:srgbClr val="3978B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Trig-O-Nom-E-Tree!</a:t>
            </a:r>
            <a:endParaRPr lang="en-US" i="1" dirty="0">
              <a:solidFill>
                <a:srgbClr val="3978B1"/>
              </a:solidFill>
            </a:endParaRPr>
          </a:p>
          <a:p>
            <a:pPr marL="457200" lvl="1" indent="-228600">
              <a:spcBef>
                <a:spcPts val="0"/>
              </a:spcBef>
            </a:pPr>
            <a:r>
              <a:rPr lang="en-US" i="1" dirty="0">
                <a:solidFill>
                  <a:srgbClr val="3978B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Expanding Binomials, </a:t>
            </a:r>
            <a:br>
              <a:rPr lang="en-US" i="1" dirty="0">
                <a:solidFill>
                  <a:srgbClr val="3978B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i="1" dirty="0">
                <a:solidFill>
                  <a:srgbClr val="3978B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Expanding Your Mind (Part 1)</a:t>
            </a:r>
            <a:endParaRPr lang="en-US" i="1" dirty="0">
              <a:solidFill>
                <a:srgbClr val="3978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0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Custom 3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3978B1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B5FBFA7F-0F7B-4478-82A3-BA80A93C5E76}" vid="{0F1ACBB8-CC54-4F29-94C9-7DAE17CAD01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441</TotalTime>
  <Words>250</Words>
  <Application>Microsoft Macintosh PowerPoint</Application>
  <PresentationFormat>On-screen Show (16:9)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LEARN theme</vt:lpstr>
      <vt:lpstr>PowerPoint Presentation</vt:lpstr>
      <vt:lpstr>PowerPoint Presentation</vt:lpstr>
      <vt:lpstr>Formative Assessment in the Mathematics Classroom</vt:lpstr>
      <vt:lpstr>Essential Question</vt:lpstr>
      <vt:lpstr>Session Objectives</vt:lpstr>
      <vt:lpstr>Day 1: Purposes of Formative Assessment</vt:lpstr>
      <vt:lpstr>Activity 1: Not Like the Others</vt:lpstr>
      <vt:lpstr>Activity 3: Quick Checks</vt:lpstr>
      <vt:lpstr>Lesson Showcases: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Formative Assessment in the Math Classroom</dc:title>
  <dc:creator>k20center@ou.edu</dc:creator>
  <cp:lastModifiedBy>Shogren, Caitlin E.</cp:lastModifiedBy>
  <cp:revision>9</cp:revision>
  <dcterms:created xsi:type="dcterms:W3CDTF">2021-09-21T19:14:44Z</dcterms:created>
  <dcterms:modified xsi:type="dcterms:W3CDTF">2021-10-26T20:25:40Z</dcterms:modified>
</cp:coreProperties>
</file>