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83" r:id="rId5"/>
    <p:sldMasterId id="2147483684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C67EE8C-EBB7-4BA3-9425-B737080ED778}">
  <a:tblStyle styleId="{9C67EE8C-EBB7-4BA3-9425-B737080ED77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lt1"/>
          </a:solidFill>
        </a:fill>
      </a:tcStyle>
    </a:wholeTbl>
    <a:band1H>
      <a:tcTxStyle b="off" i="off"/>
      <a:tcStyle>
        <a:fill>
          <a:solidFill>
            <a:srgbClr val="E8E9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E8E9EA"/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l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2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f5f1c4968b_0_4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9" name="Google Shape;209;gf5f1c4968b_0_4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f5f1c4968b_0_2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f5f1c4968b_0_2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5f1c4968b_0_3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f5f1c4968b_0_3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f8e92a88f0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f8e92a88f0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f8e92a88f0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f8e92a88f0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f8e92a88f0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4" name="Google Shape;184;gf8e92a88f0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f5f1c4968b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1" name="Google Shape;191;gf5f1c4968b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f5f1c4968b_0_3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7" name="Google Shape;197;gf5f1c4968b_0_3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f5f1c4968b_0_4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3" name="Google Shape;203;gf5f1c4968b_0_4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ARN Logo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1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1">
  <p:cSld name="Strategy v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2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" type="body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54" name="Google Shape;54;p12"/>
          <p:cNvSpPr/>
          <p:nvPr>
            <p:ph idx="2" type="pic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2">
  <p:cSld name="Strategy v2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1" type="body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59" name="Google Shape;59;p13"/>
          <p:cNvSpPr/>
          <p:nvPr>
            <p:ph idx="2" type="pic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cap="flat" cmpd="sng" w="9525">
            <a:solidFill>
              <a:srgbClr val="BCD4E9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Quote">
  <p:cSld name="Pull Quot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1C3C5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65" name="Google Shape;65;p14"/>
          <p:cNvSpPr txBox="1"/>
          <p:nvPr>
            <p:ph idx="2" type="body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i="1" sz="1600">
                <a:solidFill>
                  <a:schemeClr val="lt1"/>
                </a:solidFill>
              </a:defRPr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pic>
        <p:nvPicPr>
          <p:cNvPr descr="A picture containing icon&#10;&#10;Description automatically generated" id="66" name="Google Shape;66;p14"/>
          <p:cNvPicPr preferRelativeResize="0"/>
          <p:nvPr/>
        </p:nvPicPr>
        <p:blipFill rotWithShape="1">
          <a:blip r:embed="rId3">
            <a:alphaModFix/>
          </a:blip>
          <a:srcRect b="56088" l="34179" r="32616" t="21571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 1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hite BG">
  <p:cSld name="Blank White BG"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No Logo">
  <p:cSld name="Blank No Logo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90512" lvl="4" marL="2286000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5pPr>
            <a:lvl6pPr indent="-297179" lvl="5" marL="2743200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/>
            </a:lvl6pPr>
            <a:lvl7pPr indent="-289560" lvl="6" marL="3200400" rtl="0">
              <a:spcBef>
                <a:spcPts val="240"/>
              </a:spcBef>
              <a:spcAft>
                <a:spcPts val="0"/>
              </a:spcAft>
              <a:buSzPts val="960"/>
              <a:buChar char="⚫"/>
              <a:defRPr/>
            </a:lvl7pPr>
            <a:lvl8pPr indent="-304800" lvl="7" marL="3657600" rtl="0">
              <a:spcBef>
                <a:spcPts val="240"/>
              </a:spcBef>
              <a:spcAft>
                <a:spcPts val="0"/>
              </a:spcAft>
              <a:buSzPts val="1200"/>
              <a:buChar char="•"/>
              <a:defRPr/>
            </a:lvl8pPr>
            <a:lvl9pPr indent="-295275" lvl="8" marL="4114800" rtl="0">
              <a:spcBef>
                <a:spcPts val="21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ARN Logo" type="blank">
  <p:cSld name="BLANK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36550" lvl="2" marL="1371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2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36550" lvl="2" marL="1371600" rtl="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indent="-323850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indent="-314325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22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3"/>
          <p:cNvSpPr txBox="1"/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3"/>
          <p:cNvSpPr txBox="1"/>
          <p:nvPr>
            <p:ph idx="1" type="subTitle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34288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91" name="Google Shape;91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dered List">
  <p:cSld name="Ordered Lis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4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indent="-336550" lvl="2" marL="1371600" rtl="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indent="-323850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indent="-314325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94" name="Google Shape;94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4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5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5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99" name="Google Shape;99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6"/>
          <p:cNvSpPr txBox="1"/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6"/>
          <p:cNvSpPr txBox="1"/>
          <p:nvPr>
            <p:ph idx="1" type="body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03" name="Google Shape;103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6"/>
          <p:cNvSpPr txBox="1"/>
          <p:nvPr>
            <p:ph idx="2" type="body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7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7"/>
          <p:cNvSpPr txBox="1"/>
          <p:nvPr>
            <p:ph idx="1" type="body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27"/>
          <p:cNvSpPr txBox="1"/>
          <p:nvPr>
            <p:ph idx="2" type="body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27"/>
          <p:cNvSpPr txBox="1"/>
          <p:nvPr>
            <p:ph idx="3" type="body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10" name="Google Shape;110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7"/>
          <p:cNvSpPr txBox="1"/>
          <p:nvPr>
            <p:ph idx="4" type="body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Graphic">
  <p:cSld name="Content with Graphic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8"/>
          <p:cNvSpPr txBox="1"/>
          <p:nvPr>
            <p:ph idx="1" type="body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indent="-333883" lvl="1" marL="914400" rtl="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indent="-30861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p28"/>
          <p:cNvSpPr txBox="1"/>
          <p:nvPr>
            <p:ph idx="2" type="body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30200" lvl="1" marL="914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indent="-317500" lvl="2" marL="13716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indent="-311150" lvl="3" marL="182880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indent="-304800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15" name="Google Shape;115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8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o">
  <p:cSld name="Video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9"/>
          <p:cNvSpPr/>
          <p:nvPr>
            <p:ph idx="2" type="media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0" name="Google Shape;120;p29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1">
  <p:cSld name="Strategy v1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31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1"/>
          <p:cNvSpPr txBox="1"/>
          <p:nvPr>
            <p:ph idx="1" type="body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128" name="Google Shape;128;p31"/>
          <p:cNvSpPr/>
          <p:nvPr>
            <p:ph idx="2" type="pic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" type="subTitle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34289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2">
  <p:cSld name="Strategy v2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2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2"/>
          <p:cNvSpPr txBox="1"/>
          <p:nvPr>
            <p:ph idx="1" type="body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133" name="Google Shape;133;p32"/>
          <p:cNvSpPr/>
          <p:nvPr>
            <p:ph idx="2" type="pic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cap="flat" cmpd="sng" w="9525">
            <a:solidFill>
              <a:srgbClr val="BCD4E9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Quote">
  <p:cSld name="Pull Quote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3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1C3C5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6" name="Google Shape;136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33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3"/>
          <p:cNvSpPr txBox="1"/>
          <p:nvPr>
            <p:ph idx="1" type="body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139" name="Google Shape;139;p33"/>
          <p:cNvSpPr txBox="1"/>
          <p:nvPr>
            <p:ph idx="2" type="body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i="1" sz="1600">
                <a:solidFill>
                  <a:schemeClr val="lt1"/>
                </a:solidFill>
              </a:defRPr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pic>
        <p:nvPicPr>
          <p:cNvPr descr="A picture containing icon&#10;&#10;Description automatically generated" id="140" name="Google Shape;140;p33"/>
          <p:cNvPicPr preferRelativeResize="0"/>
          <p:nvPr/>
        </p:nvPicPr>
        <p:blipFill rotWithShape="1">
          <a:blip r:embed="rId3">
            <a:alphaModFix/>
          </a:blip>
          <a:srcRect b="56089" l="34180" r="32616" t="21570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34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 1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hite BG">
  <p:cSld name="Blank White BG">
    <p:bg>
      <p:bgPr>
        <a:solidFill>
          <a:schemeClr val="lt1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No Logo">
  <p:cSld name="Blank No Logo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dered List">
  <p:cSld name="Ordered Lis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indent="-336550" lvl="2" marL="1371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25" name="Google Shape;25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" type="body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29" name="Google Shape;29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7"/>
          <p:cNvSpPr txBox="1"/>
          <p:nvPr>
            <p:ph idx="2" type="body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" type="body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2" type="body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3" type="body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36" name="Google Shape;3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8"/>
          <p:cNvSpPr txBox="1"/>
          <p:nvPr>
            <p:ph idx="4" type="body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Graphic">
  <p:cSld name="Content with Graphic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idx="1" type="body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indent="-333883" lvl="1" marL="9144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30200" lvl="1" marL="914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indent="-317500" lvl="2" marL="1371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indent="-311150" lvl="3" marL="18288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indent="-3048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41" name="Google Shape;41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9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o">
  <p:cSld name="Video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0"/>
          <p:cNvSpPr/>
          <p:nvPr>
            <p:ph idx="2" type="media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1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0.xml"/><Relationship Id="rId3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4.xml"/><Relationship Id="rId18" Type="http://schemas.openxmlformats.org/officeDocument/2006/relationships/theme" Target="../theme/theme3.xml"/><Relationship Id="rId7" Type="http://schemas.openxmlformats.org/officeDocument/2006/relationships/slideLayout" Target="../slideLayouts/slideLayout25.xml"/><Relationship Id="rId8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20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14.png"/><Relationship Id="rId10" Type="http://schemas.openxmlformats.org/officeDocument/2006/relationships/image" Target="../media/image15.png"/><Relationship Id="rId13" Type="http://schemas.openxmlformats.org/officeDocument/2006/relationships/image" Target="../media/image12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learn.k20center.ou.edu/strategy/166" TargetMode="External"/><Relationship Id="rId4" Type="http://schemas.openxmlformats.org/officeDocument/2006/relationships/hyperlink" Target="https://learn.k20center.ou.edu/strategy/82" TargetMode="External"/><Relationship Id="rId9" Type="http://schemas.openxmlformats.org/officeDocument/2006/relationships/image" Target="../media/image8.png"/><Relationship Id="rId14" Type="http://schemas.openxmlformats.org/officeDocument/2006/relationships/image" Target="../media/image11.png"/><Relationship Id="rId5" Type="http://schemas.openxmlformats.org/officeDocument/2006/relationships/hyperlink" Target="https://learn.k20center.ou.edu/strategy/68" TargetMode="External"/><Relationship Id="rId6" Type="http://schemas.openxmlformats.org/officeDocument/2006/relationships/hyperlink" Target="https://learn.k20center.ou.edu/strategy/128" TargetMode="External"/><Relationship Id="rId7" Type="http://schemas.openxmlformats.org/officeDocument/2006/relationships/hyperlink" Target="https://learn.k20center.ou.edu/strategy/1644" TargetMode="External"/><Relationship Id="rId8" Type="http://schemas.openxmlformats.org/officeDocument/2006/relationships/hyperlink" Target="https://learn.k20center.ou.edu/strategy/96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learn.k20center.ou.edu/lesson/1086?rev=9209" TargetMode="External"/><Relationship Id="rId4" Type="http://schemas.openxmlformats.org/officeDocument/2006/relationships/hyperlink" Target="https://learn.k20center.ou.edu/lesson/975?rev=5761" TargetMode="External"/><Relationship Id="rId5" Type="http://schemas.openxmlformats.org/officeDocument/2006/relationships/hyperlink" Target="https://learn.k20center.ou.edu/lesson/397" TargetMode="External"/><Relationship Id="rId6" Type="http://schemas.openxmlformats.org/officeDocument/2006/relationships/hyperlink" Target="https://learn.k20center.ou.edu/lesson/1662?rev=10024" TargetMode="External"/><Relationship Id="rId7" Type="http://schemas.openxmlformats.org/officeDocument/2006/relationships/hyperlink" Target="https://learn.k20center.ou.edu/lesson/945?rev=8885" TargetMode="External"/><Relationship Id="rId8" Type="http://schemas.openxmlformats.org/officeDocument/2006/relationships/image" Target="../media/image1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7"/>
          <p:cNvSpPr txBox="1"/>
          <p:nvPr>
            <p:ph type="title"/>
          </p:nvPr>
        </p:nvSpPr>
        <p:spPr>
          <a:xfrm>
            <a:off x="457200" y="307247"/>
            <a:ext cx="8229600" cy="401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Calibri"/>
              <a:buNone/>
            </a:pPr>
            <a:r>
              <a:rPr b="1" lang="en" sz="2600"/>
              <a:t>Strategy: </a:t>
            </a:r>
            <a:r>
              <a:rPr b="1" i="1" lang="en" sz="2600"/>
              <a:t>[Which strategy did you choose?]</a:t>
            </a:r>
            <a:endParaRPr b="1" i="1"/>
          </a:p>
        </p:txBody>
      </p:sp>
      <p:graphicFrame>
        <p:nvGraphicFramePr>
          <p:cNvPr id="212" name="Google Shape;212;p47"/>
          <p:cNvGraphicFramePr/>
          <p:nvPr/>
        </p:nvGraphicFramePr>
        <p:xfrm>
          <a:off x="457200" y="70840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{9C67EE8C-EBB7-4BA3-9425-B737080ED778}</a:tableStyleId>
              </a:tblPr>
              <a:tblGrid>
                <a:gridCol w="1220875"/>
                <a:gridCol w="4572000"/>
                <a:gridCol w="930600"/>
                <a:gridCol w="1561375"/>
              </a:tblGrid>
              <a:tr h="985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Lesson Objective: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[insert learning goal here]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Course: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</a:t>
                      </a:r>
                      <a:r>
                        <a:rPr b="0" i="1" lang="en" sz="1800"/>
                        <a:t>10th  ELA</a:t>
                      </a:r>
                      <a:r>
                        <a:rPr b="0" i="1" lang="en" sz="1800" u="none" cap="none" strike="noStrike"/>
                        <a:t>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16890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Describe what you would present to students.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A: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B: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C: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  <a:tr h="14532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" sz="1800" u="sng" cap="none" strike="noStrike"/>
                        <a:t>Lesson Placement &amp; Reasoning</a:t>
                      </a:r>
                      <a:r>
                        <a:rPr lang="en" sz="1800" u="none" cap="none" strike="noStrike"/>
                        <a:t>: </a:t>
                      </a:r>
                      <a:r>
                        <a:rPr i="1" lang="en" sz="1800" u="none" cap="none" strike="noStrike"/>
                        <a:t>I would put this strategy …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I selected this strategy because…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5940" y="328613"/>
            <a:ext cx="5532120" cy="448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0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163" name="Google Shape;163;p40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55562" rtl="0" algn="l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What is formative assessment and what does it look like in the English Language Arts Classroom?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1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Insert photo of the collaborative list developed in the first session. </a:t>
            </a:r>
            <a:endParaRPr/>
          </a:p>
        </p:txBody>
      </p:sp>
      <p:sp>
        <p:nvSpPr>
          <p:cNvPr id="169" name="Google Shape;169;p41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PURPOSES OF FORMATIVE ASSESSMENT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2"/>
          <p:cNvSpPr txBox="1"/>
          <p:nvPr>
            <p:ph type="title"/>
          </p:nvPr>
        </p:nvSpPr>
        <p:spPr>
          <a:xfrm>
            <a:off x="457200" y="307250"/>
            <a:ext cx="63828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Assessment Strategies</a:t>
            </a:r>
            <a:endParaRPr/>
          </a:p>
        </p:txBody>
      </p:sp>
      <p:sp>
        <p:nvSpPr>
          <p:cNvPr id="175" name="Google Shape;175;p42"/>
          <p:cNvSpPr txBox="1"/>
          <p:nvPr>
            <p:ph idx="1" type="body"/>
          </p:nvPr>
        </p:nvSpPr>
        <p:spPr>
          <a:xfrm>
            <a:off x="457200" y="1164650"/>
            <a:ext cx="5504400" cy="2996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u="sng">
                <a:solidFill>
                  <a:schemeClr val="hlink"/>
                </a:solidFill>
                <a:hlinkClick r:id="rId3"/>
              </a:rPr>
              <a:t>Magnetic Statements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u="sng">
                <a:solidFill>
                  <a:schemeClr val="hlink"/>
                </a:solidFill>
                <a:hlinkClick r:id="rId4"/>
              </a:rPr>
              <a:t>Caption This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u="sng">
                <a:solidFill>
                  <a:schemeClr val="hlink"/>
                </a:solidFill>
                <a:hlinkClick r:id="rId5"/>
              </a:rPr>
              <a:t>Fist to Five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u="sng">
                <a:solidFill>
                  <a:schemeClr val="hlink"/>
                </a:solidFill>
                <a:hlinkClick r:id="rId6"/>
              </a:rPr>
              <a:t>Why-Lighting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u="sng">
                <a:solidFill>
                  <a:schemeClr val="hlink"/>
                </a:solidFill>
                <a:hlinkClick r:id="rId7"/>
              </a:rPr>
              <a:t>They Say, I Say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u="sng">
                <a:solidFill>
                  <a:schemeClr val="hlink"/>
                </a:solidFill>
                <a:hlinkClick r:id="rId8"/>
              </a:rPr>
              <a:t>ABC Graffiti</a:t>
            </a:r>
            <a:endParaRPr/>
          </a:p>
        </p:txBody>
      </p:sp>
      <p:pic>
        <p:nvPicPr>
          <p:cNvPr descr="Logo, icon&#10;&#10;Description automatically generated" id="176" name="Google Shape;176;p4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895633" y="239725"/>
            <a:ext cx="709432" cy="9458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4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735575" y="1106271"/>
            <a:ext cx="1029550" cy="109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4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480100" y="2281547"/>
            <a:ext cx="1540499" cy="4485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4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726350" y="2553276"/>
            <a:ext cx="1048001" cy="85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4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621472" y="3258274"/>
            <a:ext cx="1257749" cy="7921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42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735574" y="4052559"/>
            <a:ext cx="1029549" cy="9696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3"/>
          <p:cNvSpPr txBox="1"/>
          <p:nvPr>
            <p:ph idx="1" type="body"/>
          </p:nvPr>
        </p:nvSpPr>
        <p:spPr>
          <a:xfrm>
            <a:off x="457200" y="1309350"/>
            <a:ext cx="57798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7012" lvl="0" marL="22701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"/>
              <a:t>Caption This</a:t>
            </a:r>
            <a:endParaRPr/>
          </a:p>
          <a:p>
            <a:pPr indent="-185155" lvl="1" marL="480034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en" u="sng">
                <a:solidFill>
                  <a:schemeClr val="hlink"/>
                </a:solidFill>
                <a:hlinkClick r:id="rId3"/>
              </a:rPr>
              <a:t>Totally Different Stories</a:t>
            </a:r>
            <a:endParaRPr i="1">
              <a:solidFill>
                <a:srgbClr val="1C3C58"/>
              </a:solidFill>
            </a:endParaRPr>
          </a:p>
          <a:p>
            <a:pPr indent="-227012" lvl="0" marL="227012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"/>
              <a:t>Fist to Five</a:t>
            </a:r>
            <a:endParaRPr/>
          </a:p>
          <a:p>
            <a:pPr indent="-185155" lvl="1" marL="480034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en" u="sng">
                <a:solidFill>
                  <a:schemeClr val="hlink"/>
                </a:solidFill>
                <a:hlinkClick r:id="rId4"/>
              </a:rPr>
              <a:t>Ichabod and Brom: Ghostfacers</a:t>
            </a:r>
            <a:endParaRPr i="1">
              <a:solidFill>
                <a:srgbClr val="1C3C58"/>
              </a:solidFill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Why-Lighting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en" u="sng">
                <a:solidFill>
                  <a:schemeClr val="hlink"/>
                </a:solidFill>
                <a:hlinkClick r:id="rId5"/>
              </a:rPr>
              <a:t>Alienstock</a:t>
            </a:r>
            <a:endParaRPr i="1">
              <a:solidFill>
                <a:srgbClr val="1C3C58"/>
              </a:solidFill>
            </a:endParaRPr>
          </a:p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They Say, I Say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en" u="sng">
                <a:solidFill>
                  <a:schemeClr val="hlink"/>
                </a:solidFill>
                <a:hlinkClick r:id="rId6"/>
              </a:rPr>
              <a:t>Lord of the Flies Unit: Lesson 8 (In the End)</a:t>
            </a:r>
            <a:endParaRPr i="1">
              <a:solidFill>
                <a:srgbClr val="1C3C58"/>
              </a:solidFill>
            </a:endParaRPr>
          </a:p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>
                <a:solidFill>
                  <a:srgbClr val="1C3C58"/>
                </a:solidFill>
              </a:rPr>
              <a:t>ABC Graffiti</a:t>
            </a:r>
            <a:endParaRPr>
              <a:solidFill>
                <a:srgbClr val="1C3C58"/>
              </a:solidFill>
            </a:endParaRPr>
          </a:p>
          <a:p>
            <a:pPr indent="-355600" lvl="1" marL="9144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en" u="sng">
                <a:solidFill>
                  <a:schemeClr val="hlink"/>
                </a:solidFill>
                <a:hlinkClick r:id="rId7"/>
              </a:rPr>
              <a:t>Just Say No! The Lotus Eaters</a:t>
            </a:r>
            <a:endParaRPr i="1">
              <a:solidFill>
                <a:srgbClr val="1C3C58"/>
              </a:solidFill>
            </a:endParaRPr>
          </a:p>
        </p:txBody>
      </p:sp>
      <p:sp>
        <p:nvSpPr>
          <p:cNvPr id="187" name="Google Shape;187;p43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78B1"/>
              </a:buClr>
              <a:buSzPts val="3600"/>
              <a:buFont typeface="Calibri"/>
              <a:buNone/>
            </a:pPr>
            <a:r>
              <a:rPr lang="en">
                <a:solidFill>
                  <a:srgbClr val="3978B1"/>
                </a:solidFill>
              </a:rPr>
              <a:t>Lesson Showcases: Summary</a:t>
            </a:r>
            <a:endParaRPr/>
          </a:p>
        </p:txBody>
      </p:sp>
      <p:pic>
        <p:nvPicPr>
          <p:cNvPr id="188" name="Google Shape;188;p4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137675" y="882738"/>
            <a:ext cx="2304924" cy="3073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4"/>
          <p:cNvSpPr txBox="1"/>
          <p:nvPr>
            <p:ph type="title"/>
          </p:nvPr>
        </p:nvSpPr>
        <p:spPr>
          <a:xfrm>
            <a:off x="457200" y="307247"/>
            <a:ext cx="8229600" cy="401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Calibri"/>
              <a:buNone/>
            </a:pPr>
            <a:r>
              <a:rPr b="1" lang="en" sz="2600"/>
              <a:t>Strategy: </a:t>
            </a:r>
            <a:r>
              <a:rPr b="1" i="1" lang="en" sz="2600"/>
              <a:t>[Which strategy did you choose?]</a:t>
            </a:r>
            <a:endParaRPr b="1" i="1"/>
          </a:p>
        </p:txBody>
      </p:sp>
      <p:graphicFrame>
        <p:nvGraphicFramePr>
          <p:cNvPr id="194" name="Google Shape;194;p44"/>
          <p:cNvGraphicFramePr/>
          <p:nvPr/>
        </p:nvGraphicFramePr>
        <p:xfrm>
          <a:off x="457200" y="70840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{9C67EE8C-EBB7-4BA3-9425-B737080ED778}</a:tableStyleId>
              </a:tblPr>
              <a:tblGrid>
                <a:gridCol w="1220875"/>
                <a:gridCol w="4572000"/>
                <a:gridCol w="930600"/>
                <a:gridCol w="1561375"/>
              </a:tblGrid>
              <a:tr h="985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Lesson Objective: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[insert learning goal here]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Course: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</a:t>
                      </a:r>
                      <a:r>
                        <a:rPr b="0" i="1" lang="en" sz="1800"/>
                        <a:t>10th  ELA</a:t>
                      </a:r>
                      <a:r>
                        <a:rPr b="0" i="1" lang="en" sz="1800" u="none" cap="none" strike="noStrike"/>
                        <a:t>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16890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Describe what you would present to students.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A: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B: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C: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  <a:tr h="14532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" sz="1800" u="sng" cap="none" strike="noStrike"/>
                        <a:t>Lesson Placement &amp; Reasoning</a:t>
                      </a:r>
                      <a:r>
                        <a:rPr lang="en" sz="1800" u="none" cap="none" strike="noStrike"/>
                        <a:t>: </a:t>
                      </a:r>
                      <a:r>
                        <a:rPr i="1" lang="en" sz="1800" u="none" cap="none" strike="noStrike"/>
                        <a:t>I would put this strategy …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I selected this strategy because…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5"/>
          <p:cNvSpPr txBox="1"/>
          <p:nvPr>
            <p:ph type="title"/>
          </p:nvPr>
        </p:nvSpPr>
        <p:spPr>
          <a:xfrm>
            <a:off x="457200" y="307247"/>
            <a:ext cx="8229600" cy="401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Calibri"/>
              <a:buNone/>
            </a:pPr>
            <a:r>
              <a:rPr b="1" lang="en" sz="2600"/>
              <a:t>Strategy: </a:t>
            </a:r>
            <a:r>
              <a:rPr b="1" i="1" lang="en" sz="2600"/>
              <a:t>[Which strategy did you choose?]</a:t>
            </a:r>
            <a:endParaRPr b="1" i="1"/>
          </a:p>
        </p:txBody>
      </p:sp>
      <p:graphicFrame>
        <p:nvGraphicFramePr>
          <p:cNvPr id="200" name="Google Shape;200;p45"/>
          <p:cNvGraphicFramePr/>
          <p:nvPr/>
        </p:nvGraphicFramePr>
        <p:xfrm>
          <a:off x="457200" y="70840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{9C67EE8C-EBB7-4BA3-9425-B737080ED778}</a:tableStyleId>
              </a:tblPr>
              <a:tblGrid>
                <a:gridCol w="1220875"/>
                <a:gridCol w="4572000"/>
                <a:gridCol w="930600"/>
                <a:gridCol w="1561375"/>
              </a:tblGrid>
              <a:tr h="985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Lesson Objective: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[insert learning goal here]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Course: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</a:t>
                      </a:r>
                      <a:r>
                        <a:rPr b="0" i="1" lang="en" sz="1800"/>
                        <a:t>10th  ELA</a:t>
                      </a:r>
                      <a:r>
                        <a:rPr b="0" i="1" lang="en" sz="1800" u="none" cap="none" strike="noStrike"/>
                        <a:t>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16890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Describe what you would present to students.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A: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B: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C: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  <a:tr h="14532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" sz="1800" u="sng" cap="none" strike="noStrike"/>
                        <a:t>Lesson Placement &amp; Reasoning</a:t>
                      </a:r>
                      <a:r>
                        <a:rPr lang="en" sz="1800" u="none" cap="none" strike="noStrike"/>
                        <a:t>: </a:t>
                      </a:r>
                      <a:r>
                        <a:rPr i="1" lang="en" sz="1800" u="none" cap="none" strike="noStrike"/>
                        <a:t>I would put this strategy …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I selected this strategy because…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6"/>
          <p:cNvSpPr txBox="1"/>
          <p:nvPr>
            <p:ph type="title"/>
          </p:nvPr>
        </p:nvSpPr>
        <p:spPr>
          <a:xfrm>
            <a:off x="457200" y="307247"/>
            <a:ext cx="8229600" cy="401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Calibri"/>
              <a:buNone/>
            </a:pPr>
            <a:r>
              <a:rPr b="1" lang="en" sz="2600"/>
              <a:t>Strategy: </a:t>
            </a:r>
            <a:r>
              <a:rPr b="1" i="1" lang="en" sz="2600"/>
              <a:t>[Which strategy did you choose?]</a:t>
            </a:r>
            <a:endParaRPr b="1" i="1"/>
          </a:p>
        </p:txBody>
      </p:sp>
      <p:graphicFrame>
        <p:nvGraphicFramePr>
          <p:cNvPr id="206" name="Google Shape;206;p46"/>
          <p:cNvGraphicFramePr/>
          <p:nvPr/>
        </p:nvGraphicFramePr>
        <p:xfrm>
          <a:off x="457200" y="70840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{9C67EE8C-EBB7-4BA3-9425-B737080ED778}</a:tableStyleId>
              </a:tblPr>
              <a:tblGrid>
                <a:gridCol w="1220875"/>
                <a:gridCol w="4572000"/>
                <a:gridCol w="930600"/>
                <a:gridCol w="1561375"/>
              </a:tblGrid>
              <a:tr h="985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Lesson Objective: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[insert learning goal here]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Course: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</a:t>
                      </a:r>
                      <a:r>
                        <a:rPr b="0" i="1" lang="en" sz="1800"/>
                        <a:t>10th  ELA</a:t>
                      </a:r>
                      <a:r>
                        <a:rPr b="0" i="1" lang="en" sz="1800" u="none" cap="none" strike="noStrike"/>
                        <a:t>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16890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Describe what you would present to students.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A: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B: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C: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  <a:tr h="14532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" sz="1800" u="sng" cap="none" strike="noStrike"/>
                        <a:t>Lesson Placement &amp; Reasoning</a:t>
                      </a:r>
                      <a:r>
                        <a:rPr lang="en" sz="1800" u="none" cap="none" strike="noStrike"/>
                        <a:t>: </a:t>
                      </a:r>
                      <a:r>
                        <a:rPr i="1" lang="en" sz="1800" u="none" cap="none" strike="noStrike"/>
                        <a:t>I would put this strategy …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I selected this strategy because…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