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6" r:id="rId4"/>
    <p:sldMasterId id="214748367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2" Type="http://schemas.openxmlformats.org/officeDocument/2006/relationships/slide" Target="slides/slide6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f2fb5f61ad_0_1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f2fb5f61ad_0_1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f2fb5f61ad_0_1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f2fb5f61ad_0_1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f2fb5f61ad_0_1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f2fb5f61ad_0_1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f2fb5f61ad_0_1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f2fb5f61ad_0_1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f2fb5f61ad_0_1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f2fb5f61ad_0_1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f2fb5f61ad_0_1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f2fb5f61ad_0_1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ARN Logo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5"/>
          <p:cNvSpPr txBox="1"/>
          <p:nvPr>
            <p:ph idx="1" type="body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3700" lvl="0" marL="457200" rtl="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indent="-355600" lvl="1" marL="914400" rtl="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indent="-336550" lvl="2" marL="1371600" rtl="0" algn="l"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indent="-323850" lvl="3" marL="1828800" rtl="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indent="-314325" lvl="4" marL="2286000" rtl="0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indent="-320039" lvl="5" marL="27432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57" name="Google Shape;57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5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trategy v1">
  <p:cSld name="Strategy v1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6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6"/>
          <p:cNvSpPr txBox="1"/>
          <p:nvPr>
            <p:ph idx="1" type="body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rmAutofit/>
          </a:bodyPr>
          <a:lstStyle>
            <a:lvl1pPr indent="-393700" lvl="0" marL="457200" rtl="0" algn="l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indent="-325755" lvl="1" marL="914400" rtl="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298608" lvl="2" marL="1371600" rtl="0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indent="-290512" lvl="3" marL="1828800" rtl="0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indent="-284321" lvl="4" marL="2286000" rtl="0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297179" lvl="5" marL="2743200" rtl="0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indent="-297179" lvl="6" marL="3200400" rtl="0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indent="-314325" lvl="7" marL="3657600" rtl="0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indent="-314325" lvl="8" marL="4114800" rtl="0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/>
        </p:txBody>
      </p:sp>
      <p:sp>
        <p:nvSpPr>
          <p:cNvPr id="63" name="Google Shape;63;p16"/>
          <p:cNvSpPr/>
          <p:nvPr>
            <p:ph idx="2" type="pic"/>
          </p:nvPr>
        </p:nvSpPr>
        <p:spPr>
          <a:xfrm>
            <a:off x="5911850" y="1663336"/>
            <a:ext cx="1828800" cy="182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b="0" i="0" sz="157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b="0" i="0" sz="10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trategy v2">
  <p:cSld name="Strategy v2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7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457200" y="1305059"/>
            <a:ext cx="3994500" cy="362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rmAutofit/>
          </a:bodyPr>
          <a:lstStyle>
            <a:lvl1pPr indent="-393700" lvl="0" marL="457200" rtl="0" algn="l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indent="-325755" lvl="1" marL="914400" rtl="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298608" lvl="2" marL="1371600" rtl="0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indent="-290512" lvl="3" marL="1828800" rtl="0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indent="-284321" lvl="4" marL="2286000" rtl="0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297179" lvl="5" marL="2743200" rtl="0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indent="-297179" lvl="6" marL="3200400" rtl="0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indent="-314325" lvl="7" marL="3657600" rtl="0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indent="-314325" lvl="8" marL="4114800" rtl="0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/>
        </p:txBody>
      </p:sp>
      <p:sp>
        <p:nvSpPr>
          <p:cNvPr id="68" name="Google Shape;68;p17"/>
          <p:cNvSpPr/>
          <p:nvPr>
            <p:ph idx="2" type="pic"/>
          </p:nvPr>
        </p:nvSpPr>
        <p:spPr>
          <a:xfrm>
            <a:off x="4692302" y="1305059"/>
            <a:ext cx="3994200" cy="1420800"/>
          </a:xfrm>
          <a:prstGeom prst="rect">
            <a:avLst/>
          </a:prstGeom>
          <a:noFill/>
          <a:ln cap="flat" cmpd="sng" w="9525">
            <a:solidFill>
              <a:srgbClr val="BCD4E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b="0" i="0" sz="157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b="0" i="0" sz="10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ll Quote">
  <p:cSld name="Pull Quote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8"/>
          <p:cNvSpPr/>
          <p:nvPr/>
        </p:nvSpPr>
        <p:spPr>
          <a:xfrm>
            <a:off x="1721476" y="1313644"/>
            <a:ext cx="5700900" cy="3206700"/>
          </a:xfrm>
          <a:prstGeom prst="snip2DiagRect">
            <a:avLst>
              <a:gd fmla="val 0" name="adj1"/>
              <a:gd fmla="val 16667" name="adj2"/>
            </a:avLst>
          </a:prstGeom>
          <a:solidFill>
            <a:srgbClr val="1C3C5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1" name="Google Shape;71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8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8"/>
          <p:cNvSpPr txBox="1"/>
          <p:nvPr>
            <p:ph idx="1" type="body"/>
          </p:nvPr>
        </p:nvSpPr>
        <p:spPr>
          <a:xfrm>
            <a:off x="2574750" y="1534732"/>
            <a:ext cx="3994500" cy="237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rmAutofit/>
          </a:bodyPr>
          <a:lstStyle>
            <a:lvl1pPr indent="-228600" lvl="0" marL="457200" rt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indent="-325755" lvl="1" marL="914400" rtl="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298608" lvl="2" marL="1371600" rtl="0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indent="-290512" lvl="3" marL="1828800" rtl="0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indent="-284321" lvl="4" marL="2286000" rtl="0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297179" lvl="5" marL="2743200" rtl="0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indent="-297179" lvl="6" marL="3200400" rtl="0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indent="-314325" lvl="7" marL="3657600" rtl="0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indent="-314325" lvl="8" marL="4114800" rtl="0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/>
        </p:txBody>
      </p:sp>
      <p:sp>
        <p:nvSpPr>
          <p:cNvPr id="74" name="Google Shape;74;p18"/>
          <p:cNvSpPr txBox="1"/>
          <p:nvPr>
            <p:ph idx="2" type="body"/>
          </p:nvPr>
        </p:nvSpPr>
        <p:spPr>
          <a:xfrm>
            <a:off x="3017949" y="3943350"/>
            <a:ext cx="3108000" cy="5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rmAutofit/>
          </a:bodyPr>
          <a:lstStyle>
            <a:lvl1pPr indent="-228600" lvl="0" marL="457200" rtl="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i="1" sz="1600">
                <a:solidFill>
                  <a:schemeClr val="lt1"/>
                </a:solidFill>
              </a:defRPr>
            </a:lvl1pPr>
            <a:lvl2pPr indent="-325755" lvl="1" marL="914400" rtl="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298608" lvl="2" marL="1371600" rtl="0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indent="-290512" lvl="3" marL="1828800" rtl="0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indent="-284321" lvl="4" marL="2286000" rtl="0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297179" lvl="5" marL="2743200" rtl="0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indent="-297179" lvl="6" marL="3200400" rtl="0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indent="-314325" lvl="7" marL="3657600" rtl="0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indent="-314325" lvl="8" marL="4114800" rtl="0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/>
        </p:txBody>
      </p:sp>
      <p:pic>
        <p:nvPicPr>
          <p:cNvPr descr="A picture containing icon&#10;&#10;Description automatically generated" id="75" name="Google Shape;75;p18"/>
          <p:cNvPicPr preferRelativeResize="0"/>
          <p:nvPr/>
        </p:nvPicPr>
        <p:blipFill rotWithShape="1">
          <a:blip r:embed="rId3">
            <a:alphaModFix/>
          </a:blip>
          <a:srcRect b="56088" l="34178" r="32618" t="21571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38" scaled="0"/>
        </a:gradFill>
      </p:bgPr>
    </p:bg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9"/>
          <p:cNvSpPr txBox="1"/>
          <p:nvPr>
            <p:ph type="ctrTitle"/>
          </p:nvPr>
        </p:nvSpPr>
        <p:spPr>
          <a:xfrm>
            <a:off x="644652" y="1007598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0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9"/>
          <p:cNvSpPr txBox="1"/>
          <p:nvPr>
            <p:ph idx="1" type="subTitle"/>
          </p:nvPr>
        </p:nvSpPr>
        <p:spPr>
          <a:xfrm>
            <a:off x="644652" y="2400300"/>
            <a:ext cx="7854600" cy="131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>
            <a:lvl1pPr lvl="0" marR="34288" rt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rtl="0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rtl="0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rtl="0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rtl="0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rtl="0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rtl="0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rtl="0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79" name="Google Shape;79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dered List">
  <p:cSld name="Ordered Lis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0"/>
          <p:cNvSpPr txBox="1"/>
          <p:nvPr>
            <p:ph idx="1" type="body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3700" lvl="0" marL="457200" rtl="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indent="-355600" lvl="1" marL="91440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indent="-336550" lvl="2" marL="1371600" rtl="0" algn="l"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indent="-323850" lvl="3" marL="1828800" rtl="0" algn="l"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indent="-314325" lvl="4" marL="2286000" rtl="0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indent="-320039" lvl="5" marL="27432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82" name="Google Shape;82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20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83" scaled="0"/>
        </a:gra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1"/>
          <p:cNvSpPr txBox="1"/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b="0" sz="500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21"/>
          <p:cNvSpPr txBox="1"/>
          <p:nvPr>
            <p:ph idx="1" type="body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93700" lvl="0" marL="457200" rtl="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indent="-228600" lvl="1" marL="914400" rtl="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indent="-228600" lvl="2" marL="1371600" rtl="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indent="-228600" lvl="3" marL="1828800" rtl="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indent="-228600" lvl="4" marL="2286000" rtl="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indent="-320039" lvl="5" marL="27432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87" name="Google Shape;87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2"/>
          <p:cNvSpPr txBox="1"/>
          <p:nvPr>
            <p:ph type="title"/>
          </p:nvPr>
        </p:nvSpPr>
        <p:spPr>
          <a:xfrm>
            <a:off x="457200" y="302954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2"/>
          <p:cNvSpPr txBox="1"/>
          <p:nvPr>
            <p:ph idx="1" type="body"/>
          </p:nvPr>
        </p:nvSpPr>
        <p:spPr>
          <a:xfrm>
            <a:off x="457200" y="1317938"/>
            <a:ext cx="4038600" cy="34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55600" lvl="1" marL="914400" rtl="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indent="-323850" lvl="3" marL="1828800" rtl="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indent="-314325" lvl="4" marL="2286000" rtl="0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indent="-320039" lvl="5" marL="27432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91" name="Google Shape;91;p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22"/>
          <p:cNvSpPr txBox="1"/>
          <p:nvPr>
            <p:ph idx="2" type="body"/>
          </p:nvPr>
        </p:nvSpPr>
        <p:spPr>
          <a:xfrm>
            <a:off x="4648200" y="1317938"/>
            <a:ext cx="4038600" cy="34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55600" lvl="1" marL="914400" rtl="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indent="-323850" lvl="3" marL="1828800" rtl="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indent="-314325" lvl="4" marL="2286000" rtl="0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indent="-320039" lvl="5" marL="27432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>
  <p:cSld name="Comparison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3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23"/>
          <p:cNvSpPr txBox="1"/>
          <p:nvPr>
            <p:ph idx="1" type="body"/>
          </p:nvPr>
        </p:nvSpPr>
        <p:spPr>
          <a:xfrm>
            <a:off x="457200" y="1391436"/>
            <a:ext cx="4040100" cy="4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>
            <a:lvl1pPr indent="-228600" lvl="0" marL="457200" rtl="0" algn="l">
              <a:spcBef>
                <a:spcPts val="480"/>
              </a:spcBef>
              <a:spcAft>
                <a:spcPts val="0"/>
              </a:spcAft>
              <a:buSzPts val="240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rtl="0" algn="l">
              <a:spcBef>
                <a:spcPts val="300"/>
              </a:spcBef>
              <a:spcAft>
                <a:spcPts val="0"/>
              </a:spcAft>
              <a:buSzPts val="1275"/>
              <a:buNone/>
              <a:defRPr b="1" sz="1500"/>
            </a:lvl2pPr>
            <a:lvl3pPr indent="-228600" lvl="2" marL="1371600" rtl="0" algn="l">
              <a:spcBef>
                <a:spcPts val="270"/>
              </a:spcBef>
              <a:spcAft>
                <a:spcPts val="0"/>
              </a:spcAft>
              <a:buSzPts val="945"/>
              <a:buNone/>
              <a:defRPr b="1" sz="1350"/>
            </a:lvl3pPr>
            <a:lvl4pPr indent="-228600" lvl="3" marL="1828800" rtl="0" algn="l">
              <a:spcBef>
                <a:spcPts val="240"/>
              </a:spcBef>
              <a:spcAft>
                <a:spcPts val="0"/>
              </a:spcAft>
              <a:buSzPts val="780"/>
              <a:buNone/>
              <a:defRPr b="1" sz="1200"/>
            </a:lvl4pPr>
            <a:lvl5pPr indent="-228600" lvl="4" marL="2286000" rtl="0" algn="l">
              <a:spcBef>
                <a:spcPts val="240"/>
              </a:spcBef>
              <a:spcAft>
                <a:spcPts val="0"/>
              </a:spcAft>
              <a:buSzPts val="780"/>
              <a:buNone/>
              <a:defRPr b="1" sz="1200"/>
            </a:lvl5pPr>
            <a:lvl6pPr indent="-320039" lvl="5" marL="27432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96" name="Google Shape;96;p23"/>
          <p:cNvSpPr txBox="1"/>
          <p:nvPr>
            <p:ph idx="2" type="body"/>
          </p:nvPr>
        </p:nvSpPr>
        <p:spPr>
          <a:xfrm>
            <a:off x="4645027" y="1394820"/>
            <a:ext cx="4041900" cy="49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rmAutofit/>
          </a:bodyPr>
          <a:lstStyle>
            <a:lvl1pPr indent="-228600" lvl="0" marL="457200" rtl="0" algn="l">
              <a:spcBef>
                <a:spcPts val="480"/>
              </a:spcBef>
              <a:spcAft>
                <a:spcPts val="0"/>
              </a:spcAft>
              <a:buSzPts val="240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rtl="0" algn="l">
              <a:spcBef>
                <a:spcPts val="300"/>
              </a:spcBef>
              <a:spcAft>
                <a:spcPts val="0"/>
              </a:spcAft>
              <a:buSzPts val="1275"/>
              <a:buNone/>
              <a:defRPr b="1" sz="1500"/>
            </a:lvl2pPr>
            <a:lvl3pPr indent="-228600" lvl="2" marL="1371600" rtl="0" algn="l">
              <a:spcBef>
                <a:spcPts val="270"/>
              </a:spcBef>
              <a:spcAft>
                <a:spcPts val="0"/>
              </a:spcAft>
              <a:buSzPts val="945"/>
              <a:buNone/>
              <a:defRPr b="1" sz="1350"/>
            </a:lvl3pPr>
            <a:lvl4pPr indent="-228600" lvl="3" marL="1828800" rtl="0" algn="l">
              <a:spcBef>
                <a:spcPts val="240"/>
              </a:spcBef>
              <a:spcAft>
                <a:spcPts val="0"/>
              </a:spcAft>
              <a:buSzPts val="780"/>
              <a:buNone/>
              <a:defRPr b="1" sz="1200"/>
            </a:lvl4pPr>
            <a:lvl5pPr indent="-228600" lvl="4" marL="2286000" rtl="0" algn="l">
              <a:spcBef>
                <a:spcPts val="240"/>
              </a:spcBef>
              <a:spcAft>
                <a:spcPts val="0"/>
              </a:spcAft>
              <a:buSzPts val="780"/>
              <a:buNone/>
              <a:defRPr b="1" sz="1200"/>
            </a:lvl5pPr>
            <a:lvl6pPr indent="-320039" lvl="5" marL="27432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97" name="Google Shape;97;p23"/>
          <p:cNvSpPr txBox="1"/>
          <p:nvPr>
            <p:ph idx="3" type="body"/>
          </p:nvPr>
        </p:nvSpPr>
        <p:spPr>
          <a:xfrm>
            <a:off x="457200" y="1974760"/>
            <a:ext cx="4040100" cy="27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42900" lvl="0" marL="4572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indent="-323850" lvl="1" marL="914400" rtl="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indent="-314325" lvl="2" marL="1371600" rtl="0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indent="-304800" lvl="3" marL="1828800" rtl="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indent="-304800" lvl="4" marL="2286000" rtl="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indent="-320039" lvl="5" marL="27432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98" name="Google Shape;98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3"/>
          <p:cNvSpPr txBox="1"/>
          <p:nvPr>
            <p:ph idx="4" type="body"/>
          </p:nvPr>
        </p:nvSpPr>
        <p:spPr>
          <a:xfrm>
            <a:off x="4649788" y="1974760"/>
            <a:ext cx="4040100" cy="27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42900" lvl="0" marL="4572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indent="-323850" lvl="1" marL="914400" rtl="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indent="-314325" lvl="2" marL="1371600" rtl="0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indent="-304800" lvl="3" marL="1828800" rtl="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indent="-304800" lvl="4" marL="2286000" rtl="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indent="-320039" lvl="5" marL="27432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Graphic">
  <p:cSld name="Content with Graphic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4"/>
          <p:cNvSpPr txBox="1"/>
          <p:nvPr>
            <p:ph idx="1" type="body"/>
          </p:nvPr>
        </p:nvSpPr>
        <p:spPr>
          <a:xfrm>
            <a:off x="3581400" y="1330012"/>
            <a:ext cx="5111700" cy="32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228600" lvl="0" marL="457200" rtl="0" algn="l"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indent="-333851" lvl="1" marL="914400" rtl="0" algn="l"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indent="-308610" lvl="2" marL="1371600" rtl="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0512" lvl="3" marL="1828800" rtl="0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indent="-284321" lvl="4" marL="2286000" rtl="0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320039" lvl="5" marL="27432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2" name="Google Shape;102;p24"/>
          <p:cNvSpPr txBox="1"/>
          <p:nvPr>
            <p:ph idx="2" type="body"/>
          </p:nvPr>
        </p:nvSpPr>
        <p:spPr>
          <a:xfrm>
            <a:off x="450850" y="1330012"/>
            <a:ext cx="3124200" cy="32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42900" lvl="0" marL="4572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indent="-330200" lvl="1" marL="914400" rtl="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indent="-317500" lvl="2" marL="1371600" rtl="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indent="-311150" lvl="3" marL="1828800" rtl="0" algn="l"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indent="-304800" lvl="4" marL="2286000" rtl="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indent="-320039" lvl="5" marL="27432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103" name="Google Shape;103;p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24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o">
  <p:cSld name="Video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5"/>
          <p:cNvSpPr/>
          <p:nvPr>
            <p:ph idx="2" type="media"/>
          </p:nvPr>
        </p:nvSpPr>
        <p:spPr>
          <a:xfrm>
            <a:off x="457200" y="1343696"/>
            <a:ext cx="6125700" cy="34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b="0" i="0" sz="157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b="0" i="0" sz="10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8" name="Google Shape;108;p25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">
  <p:cSld name="Table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26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Only">
  <p:cSld name="1_Title Only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Google Shape;113;p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27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1">
  <p:cSld name="Blank 1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White BG">
  <p:cSld name="Blank White BG">
    <p:bg>
      <p:bgPr>
        <a:solidFill>
          <a:schemeClr val="lt1"/>
        </a:solidFill>
      </p:bgPr>
    </p:bg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No Logo">
  <p:cSld name="Blank No Logo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25.xml"/><Relationship Id="rId17" Type="http://schemas.openxmlformats.org/officeDocument/2006/relationships/slideLayout" Target="../slideLayouts/slideLayout28.xml"/><Relationship Id="rId1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39967" scaled="0"/>
        </a:gra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b="0" i="0" sz="3600" u="none" cap="none" strike="noStrik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3700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25755" lvl="1" marL="9144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608" lvl="2" marL="1371600" marR="0" rtl="0" algn="l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b="0" i="0" sz="157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0512" lvl="3" marL="1828800" marR="0" rtl="0" algn="l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0512" lvl="4" marL="2286000" marR="0" rtl="0" algn="l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7179" lvl="5" marL="2743200" marR="0" rtl="0" algn="l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9560" lvl="6" marL="3200400" marR="0" rtl="0" algn="l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04800" lvl="7" marL="3657600" marR="0" rtl="0" algn="l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5275" lvl="8" marL="4114800" marR="0" rtl="0" algn="l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b="0" i="0" sz="10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  <p:sldLayoutId id="2147483674" r:id="rId16"/>
    <p:sldLayoutId id="2147483675" r:id="rId17"/>
  </p:sldLayoutIdLst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1"/>
          <p:cNvSpPr txBox="1"/>
          <p:nvPr>
            <p:ph idx="1" type="body"/>
          </p:nvPr>
        </p:nvSpPr>
        <p:spPr>
          <a:xfrm>
            <a:off x="2574750" y="1534732"/>
            <a:ext cx="3994500" cy="2376300"/>
          </a:xfrm>
          <a:prstGeom prst="rect">
            <a:avLst/>
          </a:prstGeom>
        </p:spPr>
        <p:txBody>
          <a:bodyPr anchorCtr="0" anchor="t" bIns="91400" lIns="91400" spcFirstLastPara="1" rIns="91400" wrap="square" tIns="914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When a teacher teaches, no matter how well he or she might design a lesson, what a child learns is unpredictable.  Children do not always learn what we teach.  That is why the most important assessment does not happen at the end of learning - it happens during the learning, when there is still time to do something with the information.</a:t>
            </a:r>
            <a:endParaRPr sz="2900"/>
          </a:p>
        </p:txBody>
      </p:sp>
      <p:sp>
        <p:nvSpPr>
          <p:cNvPr id="125" name="Google Shape;125;p31"/>
          <p:cNvSpPr txBox="1"/>
          <p:nvPr>
            <p:ph idx="2" type="body"/>
          </p:nvPr>
        </p:nvSpPr>
        <p:spPr>
          <a:xfrm>
            <a:off x="3017949" y="3943350"/>
            <a:ext cx="3108000" cy="521400"/>
          </a:xfrm>
          <a:prstGeom prst="rect">
            <a:avLst/>
          </a:prstGeom>
        </p:spPr>
        <p:txBody>
          <a:bodyPr anchorCtr="0" anchor="t" bIns="91400" lIns="91400" spcFirstLastPara="1" rIns="91400" wrap="square" tIns="91400">
            <a:normAutofit/>
          </a:bodyPr>
          <a:lstStyle/>
          <a:p>
            <a:pPr indent="-330200" lvl="0" marL="457200" rtl="0" algn="l">
              <a:spcBef>
                <a:spcPts val="320"/>
              </a:spcBef>
              <a:spcAft>
                <a:spcPts val="0"/>
              </a:spcAft>
              <a:buSzPts val="1600"/>
              <a:buChar char="-"/>
            </a:pPr>
            <a:r>
              <a:rPr lang="en"/>
              <a:t>Dylan Wiliam</a:t>
            </a:r>
            <a:endParaRPr/>
          </a:p>
        </p:txBody>
      </p:sp>
      <p:sp>
        <p:nvSpPr>
          <p:cNvPr id="126" name="Google Shape;126;p31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Magnetic Statements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32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Magnetic Statements</a:t>
            </a:r>
            <a:endParaRPr/>
          </a:p>
        </p:txBody>
      </p:sp>
      <p:sp>
        <p:nvSpPr>
          <p:cNvPr id="132" name="Google Shape;132;p32"/>
          <p:cNvSpPr txBox="1"/>
          <p:nvPr>
            <p:ph idx="1" type="body"/>
          </p:nvPr>
        </p:nvSpPr>
        <p:spPr>
          <a:xfrm>
            <a:off x="2574750" y="1534732"/>
            <a:ext cx="3994500" cy="2376300"/>
          </a:xfrm>
          <a:prstGeom prst="rect">
            <a:avLst/>
          </a:prstGeom>
        </p:spPr>
        <p:txBody>
          <a:bodyPr anchorCtr="0" anchor="t" bIns="91400" lIns="91400" spcFirstLastPara="1" rIns="91400" wrap="square" tIns="91400">
            <a:noAutofit/>
          </a:bodyPr>
          <a:lstStyle/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rPr lang="en"/>
              <a:t>In an </a:t>
            </a:r>
            <a:r>
              <a:rPr lang="en"/>
              <a:t>effective classroom students should not only know what they are doing.  They should also know why and how.</a:t>
            </a:r>
            <a:endParaRPr/>
          </a:p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32"/>
          <p:cNvSpPr txBox="1"/>
          <p:nvPr>
            <p:ph idx="2" type="body"/>
          </p:nvPr>
        </p:nvSpPr>
        <p:spPr>
          <a:xfrm>
            <a:off x="3017949" y="3943350"/>
            <a:ext cx="3108000" cy="521400"/>
          </a:xfrm>
          <a:prstGeom prst="rect">
            <a:avLst/>
          </a:prstGeom>
        </p:spPr>
        <p:txBody>
          <a:bodyPr anchorCtr="0" anchor="t" bIns="91400" lIns="91400" spcFirstLastPara="1" rIns="91400" wrap="square" tIns="91400">
            <a:normAutofit/>
          </a:bodyPr>
          <a:lstStyle/>
          <a:p>
            <a:pPr indent="-330200" lvl="0" marL="457200" rtl="0" algn="l">
              <a:spcBef>
                <a:spcPts val="320"/>
              </a:spcBef>
              <a:spcAft>
                <a:spcPts val="0"/>
              </a:spcAft>
              <a:buSzPts val="1600"/>
              <a:buChar char="-"/>
            </a:pPr>
            <a:r>
              <a:rPr lang="en"/>
              <a:t>Harry Wong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33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Magnetic Statements</a:t>
            </a:r>
            <a:endParaRPr/>
          </a:p>
        </p:txBody>
      </p:sp>
      <p:sp>
        <p:nvSpPr>
          <p:cNvPr id="139" name="Google Shape;139;p33"/>
          <p:cNvSpPr txBox="1"/>
          <p:nvPr>
            <p:ph idx="1" type="body"/>
          </p:nvPr>
        </p:nvSpPr>
        <p:spPr>
          <a:xfrm>
            <a:off x="2574750" y="1534732"/>
            <a:ext cx="3994500" cy="2376300"/>
          </a:xfrm>
          <a:prstGeom prst="rect">
            <a:avLst/>
          </a:prstGeom>
        </p:spPr>
        <p:txBody>
          <a:bodyPr anchorCtr="0" anchor="t" bIns="91400" lIns="91400" spcFirstLastPara="1" rIns="91400" wrap="square" tIns="91400">
            <a:normAutofit fontScale="92500" lnSpcReduction="20000"/>
          </a:bodyPr>
          <a:lstStyle/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rPr lang="en"/>
              <a:t>As soon as students get a grade the learning stops.  We may not like it, but the research reviewed here shows that this is a relatively stable feature of how human minds work.</a:t>
            </a:r>
            <a:endParaRPr/>
          </a:p>
        </p:txBody>
      </p:sp>
      <p:sp>
        <p:nvSpPr>
          <p:cNvPr id="140" name="Google Shape;140;p33"/>
          <p:cNvSpPr txBox="1"/>
          <p:nvPr>
            <p:ph idx="2" type="body"/>
          </p:nvPr>
        </p:nvSpPr>
        <p:spPr>
          <a:xfrm>
            <a:off x="3017949" y="3943350"/>
            <a:ext cx="3108000" cy="521400"/>
          </a:xfrm>
          <a:prstGeom prst="rect">
            <a:avLst/>
          </a:prstGeom>
        </p:spPr>
        <p:txBody>
          <a:bodyPr anchorCtr="0" anchor="t" bIns="91400" lIns="91400" spcFirstLastPara="1" rIns="91400" wrap="square" tIns="91400">
            <a:normAutofit/>
          </a:bodyPr>
          <a:lstStyle/>
          <a:p>
            <a:pPr indent="-330200" lvl="0" marL="457200" rtl="0" algn="l">
              <a:spcBef>
                <a:spcPts val="320"/>
              </a:spcBef>
              <a:spcAft>
                <a:spcPts val="0"/>
              </a:spcAft>
              <a:buSzPts val="1600"/>
              <a:buChar char="-"/>
            </a:pPr>
            <a:r>
              <a:rPr lang="en"/>
              <a:t>Dylan Wiliam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34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Magnetic Statements</a:t>
            </a:r>
            <a:endParaRPr/>
          </a:p>
        </p:txBody>
      </p:sp>
      <p:sp>
        <p:nvSpPr>
          <p:cNvPr id="146" name="Google Shape;146;p34"/>
          <p:cNvSpPr txBox="1"/>
          <p:nvPr>
            <p:ph idx="1" type="body"/>
          </p:nvPr>
        </p:nvSpPr>
        <p:spPr>
          <a:xfrm>
            <a:off x="2574750" y="1534732"/>
            <a:ext cx="3994500" cy="2376300"/>
          </a:xfrm>
          <a:prstGeom prst="rect">
            <a:avLst/>
          </a:prstGeom>
        </p:spPr>
        <p:txBody>
          <a:bodyPr anchorCtr="0" anchor="t" bIns="91400" lIns="91400" spcFirstLastPara="1" rIns="91400" wrap="square" tIns="91400">
            <a:normAutofit/>
          </a:bodyPr>
          <a:lstStyle/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rPr lang="en"/>
              <a:t>When teachers do formative assessment effectively, students learn at roughly double the rate than they do without it.</a:t>
            </a:r>
            <a:endParaRPr/>
          </a:p>
        </p:txBody>
      </p:sp>
      <p:sp>
        <p:nvSpPr>
          <p:cNvPr id="147" name="Google Shape;147;p34"/>
          <p:cNvSpPr txBox="1"/>
          <p:nvPr>
            <p:ph idx="2" type="body"/>
          </p:nvPr>
        </p:nvSpPr>
        <p:spPr>
          <a:xfrm>
            <a:off x="3017949" y="3943350"/>
            <a:ext cx="3108000" cy="521400"/>
          </a:xfrm>
          <a:prstGeom prst="rect">
            <a:avLst/>
          </a:prstGeom>
        </p:spPr>
        <p:txBody>
          <a:bodyPr anchorCtr="0" anchor="t" bIns="91400" lIns="91400" spcFirstLastPara="1" rIns="91400" wrap="square" tIns="91400">
            <a:normAutofit/>
          </a:bodyPr>
          <a:lstStyle/>
          <a:p>
            <a:pPr indent="-330200" lvl="0" marL="457200" rtl="0" algn="l">
              <a:spcBef>
                <a:spcPts val="320"/>
              </a:spcBef>
              <a:spcAft>
                <a:spcPts val="0"/>
              </a:spcAft>
              <a:buSzPts val="1600"/>
              <a:buChar char="-"/>
            </a:pPr>
            <a:r>
              <a:rPr lang="en"/>
              <a:t>Dylan Wiliam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35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Magnetic Statements</a:t>
            </a:r>
            <a:endParaRPr/>
          </a:p>
        </p:txBody>
      </p:sp>
      <p:sp>
        <p:nvSpPr>
          <p:cNvPr id="153" name="Google Shape;153;p35"/>
          <p:cNvSpPr txBox="1"/>
          <p:nvPr>
            <p:ph idx="1" type="body"/>
          </p:nvPr>
        </p:nvSpPr>
        <p:spPr>
          <a:xfrm>
            <a:off x="2574750" y="1534732"/>
            <a:ext cx="3994500" cy="2376300"/>
          </a:xfrm>
          <a:prstGeom prst="rect">
            <a:avLst/>
          </a:prstGeom>
        </p:spPr>
        <p:txBody>
          <a:bodyPr anchorCtr="0" anchor="t" bIns="91400" lIns="91400" spcFirstLastPara="1" rIns="91400" wrap="square" tIns="91400">
            <a:normAutofit lnSpcReduction="10000"/>
          </a:bodyPr>
          <a:lstStyle/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rPr lang="en"/>
              <a:t>For teachers, as for students, the most effective evaluation comes from someone who sits beside us and helps us grow.</a:t>
            </a:r>
            <a:endParaRPr/>
          </a:p>
        </p:txBody>
      </p:sp>
      <p:sp>
        <p:nvSpPr>
          <p:cNvPr id="154" name="Google Shape;154;p35"/>
          <p:cNvSpPr txBox="1"/>
          <p:nvPr>
            <p:ph idx="2" type="body"/>
          </p:nvPr>
        </p:nvSpPr>
        <p:spPr>
          <a:xfrm>
            <a:off x="3017949" y="3943350"/>
            <a:ext cx="3108000" cy="521400"/>
          </a:xfrm>
          <a:prstGeom prst="rect">
            <a:avLst/>
          </a:prstGeom>
        </p:spPr>
        <p:txBody>
          <a:bodyPr anchorCtr="0" anchor="t" bIns="91400" lIns="91400" spcFirstLastPara="1" rIns="91400" wrap="square" tIns="91400">
            <a:normAutofit/>
          </a:bodyPr>
          <a:lstStyle/>
          <a:p>
            <a:pPr indent="-330200" lvl="0" marL="457200" rtl="0" algn="l">
              <a:spcBef>
                <a:spcPts val="320"/>
              </a:spcBef>
              <a:spcAft>
                <a:spcPts val="0"/>
              </a:spcAft>
              <a:buSzPts val="1600"/>
              <a:buChar char="-"/>
            </a:pPr>
            <a:r>
              <a:rPr lang="en"/>
              <a:t>Carol Ann Tomlinson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6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Magnetic Statements</a:t>
            </a:r>
            <a:endParaRPr/>
          </a:p>
        </p:txBody>
      </p:sp>
      <p:sp>
        <p:nvSpPr>
          <p:cNvPr id="160" name="Google Shape;160;p36"/>
          <p:cNvSpPr txBox="1"/>
          <p:nvPr>
            <p:ph idx="1" type="body"/>
          </p:nvPr>
        </p:nvSpPr>
        <p:spPr>
          <a:xfrm>
            <a:off x="2574750" y="1534732"/>
            <a:ext cx="3994500" cy="2376300"/>
          </a:xfrm>
          <a:prstGeom prst="rect">
            <a:avLst/>
          </a:prstGeom>
        </p:spPr>
        <p:txBody>
          <a:bodyPr anchorCtr="0" anchor="t" bIns="91400" lIns="91400" spcFirstLastPara="1" rIns="91400" wrap="square" tIns="91400">
            <a:normAutofit/>
          </a:bodyPr>
          <a:lstStyle/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rPr lang="en"/>
              <a:t>Not everything that counts can be counted, and not </a:t>
            </a:r>
            <a:r>
              <a:rPr lang="en"/>
              <a:t>everything that can be counted counts.</a:t>
            </a:r>
            <a:endParaRPr/>
          </a:p>
        </p:txBody>
      </p:sp>
      <p:sp>
        <p:nvSpPr>
          <p:cNvPr id="161" name="Google Shape;161;p36"/>
          <p:cNvSpPr txBox="1"/>
          <p:nvPr>
            <p:ph idx="2" type="body"/>
          </p:nvPr>
        </p:nvSpPr>
        <p:spPr>
          <a:xfrm>
            <a:off x="3017949" y="3943350"/>
            <a:ext cx="3108000" cy="521400"/>
          </a:xfrm>
          <a:prstGeom prst="rect">
            <a:avLst/>
          </a:prstGeom>
        </p:spPr>
        <p:txBody>
          <a:bodyPr anchorCtr="0" anchor="t" bIns="91400" lIns="91400" spcFirstLastPara="1" rIns="91400" wrap="square" tIns="91400">
            <a:normAutofit/>
          </a:bodyPr>
          <a:lstStyle/>
          <a:p>
            <a:pPr indent="-330200" lvl="0" marL="457200" rtl="0" algn="l">
              <a:spcBef>
                <a:spcPts val="320"/>
              </a:spcBef>
              <a:spcAft>
                <a:spcPts val="0"/>
              </a:spcAft>
              <a:buSzPts val="1600"/>
              <a:buChar char="-"/>
            </a:pPr>
            <a:r>
              <a:rPr lang="en"/>
              <a:t>William Bruce Cameron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