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6" r:id="rId4"/>
    <p:sldMasterId id="2147483767" r:id="rId5"/>
    <p:sldMasterId id="2147483768" r:id="rId6"/>
    <p:sldMasterId id="2147483769" r:id="rId7"/>
    <p:sldMasterId id="2147483770" r:id="rId8"/>
    <p:sldMasterId id="2147483771" r:id="rId9"/>
    <p:sldMasterId id="2147483772" r:id="rId10"/>
    <p:sldMasterId id="2147483773" r:id="rId11"/>
    <p:sldMasterId id="2147483774" r:id="rId12"/>
  </p:sldMasterIdLst>
  <p:notesMasterIdLst>
    <p:notesMasterId r:id="rId61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onstantia" panose="02030602050306030303" pitchFamily="18" charset="0"/>
      <p:regular r:id="rId66"/>
      <p:bold r:id="rId67"/>
      <p:italic r:id="rId68"/>
      <p:boldItalic r:id="rId69"/>
    </p:embeddedFont>
    <p:embeddedFont>
      <p:font typeface="Georgia" panose="02040502050405020303" pitchFamily="18" charset="0"/>
      <p:regular r:id="rId70"/>
      <p:bold r:id="rId71"/>
      <p:italic r:id="rId72"/>
      <p:boldItalic r:id="rId73"/>
    </p:embeddedFont>
    <p:embeddedFont>
      <p:font typeface="Lato" panose="020F0502020204030203" pitchFamily="34" charset="0"/>
      <p:regular r:id="rId74"/>
      <p:bold r:id="rId75"/>
      <p:italic r:id="rId76"/>
      <p:boldItalic r:id="rId77"/>
    </p:embeddedFont>
    <p:embeddedFont>
      <p:font typeface="Libre Baskerville" panose="020B0604020202020204" charset="0"/>
      <p:regular r:id="rId78"/>
      <p:bold r:id="rId79"/>
      <p:italic r:id="rId80"/>
    </p:embeddedFont>
    <p:embeddedFont>
      <p:font typeface="Open Sans" panose="020B0606030504020204" pitchFamily="34" charset="0"/>
      <p:regular r:id="rId81"/>
      <p:bold r:id="rId82"/>
      <p:italic r:id="rId83"/>
      <p:boldItalic r:id="rId84"/>
    </p:embeddedFont>
    <p:embeddedFont>
      <p:font typeface="Raleway" pitchFamily="2" charset="0"/>
      <p:regular r:id="rId85"/>
      <p:bold r:id="rId86"/>
      <p:italic r:id="rId87"/>
      <p:boldItalic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5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72" autoAdjust="0"/>
  </p:normalViewPr>
  <p:slideViewPr>
    <p:cSldViewPr snapToGrid="0">
      <p:cViewPr varScale="1">
        <p:scale>
          <a:sx n="204" d="100"/>
          <a:sy n="204" d="100"/>
        </p:scale>
        <p:origin x="488" y="124"/>
      </p:cViewPr>
      <p:guideLst>
        <p:guide orient="horz" pos="1620"/>
        <p:guide pos="2880"/>
        <p:guide orient="horz" pos="11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presProps" Target="presProp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Master" Target="slideMasters/slideMaster2.xml"/><Relationship Id="rId90" Type="http://schemas.openxmlformats.org/officeDocument/2006/relationships/viewProps" Target="viewProps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font" Target="fonts/font6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font" Target="fonts/font27.fntdata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15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10.fntdata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font" Target="fonts/font5.fntdata"/><Relationship Id="rId87" Type="http://schemas.openxmlformats.org/officeDocument/2006/relationships/font" Target="fonts/font26.fntdata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1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etapixel.com/2017/07/03/wedding" TargetMode="External"/><Relationship Id="rId4" Type="http://schemas.openxmlformats.org/officeDocument/2006/relationships/hyperlink" Target="https://petapixel.com/2017/07/03/wedding-photos-looked-like-late-1800s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aww/comments/9ae9xy/a_victorian_couple_trying_not_to_laugh_while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ail.co.uk/femail/article-5283243/19th-Century-images-capture-brave-interracial-couples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etapixel.com/2017/07/03/wedding-photos-looked-like-late-1800s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1086?rev=9209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ommonlit.org/en/texts/story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975?rev=5761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27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k20center.ou.edu/strategy/68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975?rev=576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Philipsburg_Manor_(Sleepy_Hollow),_New_York.jpg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397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1662?rev=10024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945?rev=8885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efa29e3495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efa29e3495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f319576c1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f319576c1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f319576c1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f319576c1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f319576c1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f319576c1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f319576c1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f319576c1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f319576c1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f319576c1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f319576c1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f319576c1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efa29e3495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2021 Oklahoma Academic Standards for English Language Arts. </a:t>
            </a:r>
            <a:endParaRPr dirty="0"/>
          </a:p>
        </p:txBody>
      </p:sp>
      <p:sp>
        <p:nvSpPr>
          <p:cNvPr id="584" name="Google Shape;584;gefa29e3495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efa29e3495_1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efa29e3495_1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the strategies we are going to look at come from/come from lessons on LEARN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fa29e3495_1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fa29e3495_1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Caption This. Strategies. https://learn.k20center.ou.edu/strategy/82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efa29e3495_1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efa29e3495_1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527050" lvl="0" indent="-1714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dirty="0">
                <a:solidFill>
                  <a:schemeClr val="dk1"/>
                </a:solidFill>
              </a:rPr>
              <a:t>K20 Center. (n.d.). Elbow Partners. Strategies. </a:t>
            </a:r>
            <a:r>
              <a:rPr lang="en-US" dirty="0">
                <a:hlinkClick r:id="rId3"/>
              </a:rPr>
              <a:t>https://learn.k20center.ou.edu/strategy/116)</a:t>
            </a:r>
            <a:endParaRPr lang="en" dirty="0">
              <a:solidFill>
                <a:schemeClr val="dk1"/>
              </a:solidFill>
            </a:endParaRPr>
          </a:p>
          <a:p>
            <a:pPr marL="5270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tabLst/>
              <a:defRPr/>
            </a:pPr>
            <a:r>
              <a:rPr lang="it-IT" dirty="0"/>
              <a:t>Maresca, F. (n.d.). I do, I do. The Ricco/Maresca Gallery. [Photograph]. 1116250554 843199625 </a:t>
            </a:r>
            <a:r>
              <a:rPr lang="it-IT" dirty="0">
                <a:hlinkClick r:id="rId4"/>
              </a:rPr>
              <a:t> </a:t>
            </a:r>
            <a:r>
              <a:rPr lang="it-IT" dirty="0">
                <a:hlinkClick r:id="rId5"/>
              </a:rPr>
              <a:t>https://petapixel.com/2017/07/03/wedding</a:t>
            </a:r>
            <a:r>
              <a:rPr lang="it-IT" dirty="0">
                <a:hlinkClick r:id="rId4"/>
              </a:rPr>
              <a:t>-photos-looked-like-late-1800s/</a:t>
            </a:r>
            <a:endParaRPr lang="it-IT" dirty="0"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efa29e3495_1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efa29e3495_1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efa29e3495_1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efa29e3495_1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U/AdamCannon. (2018). A Victorian couple trying not to laugh while having their portraits done. [Digital image]. Retrieved December 09, 2020, from </a:t>
            </a:r>
            <a:r>
              <a:rPr lang="en" u="sng" dirty="0">
                <a:solidFill>
                  <a:srgbClr val="5D94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https://www.reddit.com/r/aww/comments/9ae9xy/a_victorian_couple_trying_not_to_laugh_while/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efa29e3495_1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efa29e3495_1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Dillinger, S. (2019, Mar 21). Photos of adorable 19th-century couples. https://www.ranker.com/list/cute-1800s-couples-photos/samantha-dillinger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efa29e3495_1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efa29e3495_1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Hallam, F. (n.d.).  Old couple with dog, photographed before 1900. [Photograph]. (1890). </a:t>
            </a:r>
            <a:r>
              <a:rPr lang="en-US" dirty="0" err="1">
                <a:solidFill>
                  <a:schemeClr val="dk1"/>
                </a:solidFill>
              </a:rPr>
              <a:t>Bottesford</a:t>
            </a:r>
            <a:r>
              <a:rPr lang="en-US" dirty="0">
                <a:solidFill>
                  <a:schemeClr val="dk1"/>
                </a:solidFill>
              </a:rPr>
              <a:t> Local History Archive In 1116285682 843222538. https://www.bottesfordhistory.org.uk/content/catalogue_item/bottesford-local-history-archive/photographs-contributed-by-miss-margaret-taylor-and-mr-frank-hallam/old-couple-with-dog-photographed-before-1900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efa29e3495_1_1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efa29e3495_1_1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Carter, H. (2018, January 18). The brave American couples who refused to let prejudice tear them apart - decades before laws prohibiting interracial marriages were finally banned [Digital image]. Retrieved December 09, 2020, from </a:t>
            </a:r>
            <a:r>
              <a:rPr lang="en" u="sng" dirty="0">
                <a:solidFill>
                  <a:srgbClr val="5D94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https://www.dailymail.co.uk/femail/article-5283243/19th-Century-images-capture-brave-interracial-couples.html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efa29e3495_1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efa29e3495_1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rgbClr val="5D94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https://petapixel.com/2017/07/03/wedding-photos-looked-like-late-1800s/</a:t>
            </a:r>
            <a:endParaRPr dirty="0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[Photograph]. (2017, June 29). I DO, I DO, The Ricco/Maresca Gallery, New York In 1116250554 843199625 F. Maresca (Comp.).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fa29e3495_1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fa29e3495_1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none" dirty="0">
                <a:solidFill>
                  <a:schemeClr val="hlink"/>
                </a:solidFill>
                <a:hlinkClick r:id="rId3"/>
              </a:rPr>
              <a:t>K20 Center. (n.d.) Totally Different Stories. Lesson. https://learn.k20center.ou.edu/lesson/1086?rev=9209</a:t>
            </a:r>
            <a:r>
              <a:rPr lang="en" u="none" dirty="0"/>
              <a:t> </a:t>
            </a:r>
            <a:endParaRPr u="none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Char char="●"/>
            </a:pPr>
            <a:r>
              <a:rPr lang="en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Chopin, K. (n.d.). </a:t>
            </a:r>
            <a:r>
              <a:rPr lang="en" sz="1200" i="1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Story of An Hour</a:t>
            </a:r>
            <a:r>
              <a:rPr lang="en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" sz="1200" u="sng" dirty="0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https://www.commonlit.org/en/texts/story</a:t>
            </a:r>
            <a:r>
              <a:rPr lang="en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-of-an-hour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Char char="●"/>
            </a:pPr>
            <a:r>
              <a:rPr lang="en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Chopin, K. (n.d.) The Awakening. </a:t>
            </a:r>
            <a:r>
              <a:rPr lang="en-US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https://learn.k20center.ou.edu/lesson/1086/Excerpt-from-The-Awakening-Totally-Different-Stories.docx?rev=9209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Char char="●"/>
            </a:pPr>
            <a:r>
              <a:rPr lang="en-US" sz="1200" dirty="0" err="1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flickr</a:t>
            </a:r>
            <a:r>
              <a:rPr lang="en-US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 (n.d.) Unknown couple. Woman standing. Man sitting. [Photograph]. https://www.flickr.com/photos/freeparking/507248108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9292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9292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Share examples of comparing and contrasting book covers of the same novel, movie v. book cover, </a:t>
            </a:r>
            <a:endParaRPr sz="1200" dirty="0">
              <a:solidFill>
                <a:srgbClr val="29292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efa29e3495_1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gefa29e3495_1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efa29e3495_1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gefa29e3495_1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 dirty="0"/>
              <a:t>Video Source: </a:t>
            </a:r>
            <a:r>
              <a:rPr lang="en" b="0" i="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BuzzFeed Unsolved Network. (2019, June 22). People tell their spookiest ghost stories [Video]. YouTube. https://www.youtube.com/watch?v=1D1BqTYQ_rg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0" i="0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efa29e3495_1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gefa29e3495_1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https://learn.k20center.ou.edu/lesson/975?rev=5761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efa29e3495_1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gefa29e3495_1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A9988"/>
                </a:solidFill>
              </a:rPr>
              <a:t>Turn and talk: To answer the questions</a:t>
            </a: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A9988"/>
                </a:solidFill>
              </a:rPr>
              <a:t>Using this strategy: What does this tell you about your students knowledge about credible sources and reliability? </a:t>
            </a: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A9988"/>
                </a:solidFill>
              </a:rPr>
              <a:t>Padlet: Answering all the questions </a:t>
            </a: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 sz="140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 sz="140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A9988"/>
                </a:solidFill>
                <a:latin typeface="Lato"/>
                <a:ea typeface="Lato"/>
                <a:cs typeface="Lato"/>
                <a:sym typeface="Lato"/>
              </a:rPr>
              <a:t>Emoji Reflection - </a:t>
            </a:r>
            <a:r>
              <a:rPr lang="en" sz="1400" u="sng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https://learn.k20center.ou.edu/strategy/927</a:t>
            </a:r>
            <a:endParaRPr sz="1400"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A9988"/>
                </a:solidFill>
              </a:rPr>
              <a:t>Fist to Five - </a:t>
            </a:r>
            <a:r>
              <a:rPr lang="en" sz="1400" u="sng">
                <a:solidFill>
                  <a:srgbClr val="1C367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https://learn.k20center.ou.edu/strategy/68</a:t>
            </a:r>
            <a:r>
              <a:rPr lang="en" sz="1400">
                <a:solidFill>
                  <a:srgbClr val="1A9988"/>
                </a:solidFill>
              </a:rPr>
              <a:t> </a:t>
            </a:r>
            <a:endParaRPr sz="1400"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r>
              <a:rPr lang="en">
                <a:solidFill>
                  <a:srgbClr val="1A9988"/>
                </a:solidFill>
              </a:rPr>
              <a:t>Make emoji sticks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fa29e3495_1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fa29e3495_1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efa29e3495_1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efa29e3495_1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https://learn.k20center.ou.edu/lesson/975?rev=5761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9292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Bestbudbrian. (2014, May 16). Philipsburg Manor (Sleepy Hollow), New York [Digital image]. Wikimedia Commons. 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https://commons.wikimedia.org/wiki/File:Philipsburg_Manor_(Sleepy_Hollow),_New_York.jpg</a:t>
            </a:r>
            <a:endParaRPr sz="1200" u="sng">
              <a:solidFill>
                <a:schemeClr val="hlink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f319576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f319576c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Break after taking notes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efa29e3495_1_1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efa29e3495_1_1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Why-Lighting. Strategies. https://learn.k20center.ou.edu/strategy/128</a:t>
            </a: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efa29e3495_1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efa29e3495_1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efa29e3495_1_1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efa29e3495_1_1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https://learn.k20center.ou.edu/lesson/397</a:t>
            </a:r>
            <a:r>
              <a:rPr lang="en" dirty="0"/>
              <a:t>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efa29e3495_1_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efa29e3495_1_1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YouTube. (2010). </a:t>
            </a:r>
            <a:r>
              <a:rPr lang="en" i="1" dirty="0">
                <a:solidFill>
                  <a:schemeClr val="dk1"/>
                </a:solidFill>
              </a:rPr>
              <a:t>Golding's Introduction to Lord of the Flies</a:t>
            </a:r>
            <a:r>
              <a:rPr lang="en" dirty="0">
                <a:solidFill>
                  <a:schemeClr val="dk1"/>
                </a:solidFill>
              </a:rPr>
              <a:t>. [Video]. YouTube. https://www.youtube.com/watch?v=vYnfSV27vLY&amp;t=2s.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efa29e3495_1_1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efa29e3495_1_1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They Say/I Say Writing. Strategies. https://learn.k20center.ou.edu/strategy/1644</a:t>
            </a: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efa29e3495_1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efa29e3495_1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Golding, W., &amp; Lowry, L. (2016). Lord of the flies. Penguin Books.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efa29e3495_1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efa29e3495_1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Golding, W. &amp; Lowry, L. (2016). </a:t>
            </a:r>
            <a:r>
              <a:rPr lang="en" i="1">
                <a:solidFill>
                  <a:schemeClr val="dk1"/>
                </a:solidFill>
              </a:rPr>
              <a:t>Lord of the Flies. </a:t>
            </a:r>
            <a:r>
              <a:rPr lang="en">
                <a:solidFill>
                  <a:schemeClr val="dk1"/>
                </a:solidFill>
              </a:rPr>
              <a:t>Penguin Graphic Deluxe Edition. Penguin Classics.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efa29e3495_1_1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efa29e3495_1_1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K20 Center. (n.d.). Lord of the Flies Unit: Lesson 8: In the End. [Lesson]. https://learn.k20center.ou.edu/lesson/1662?rev=10024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efa29e3495_1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gefa29e3495_1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efa29e3495_1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gefa29e3495_1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Posters or Shared Google Doc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The Odyssey- What is there about teaching The Odyssey specifically that would help students understand the story? Why is this particular question fitting to use this in the lesson? 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efa29e349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gefa29e349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efa29e3495_1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gefa29e3495_1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efa29e3495_1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gefa29e3495_1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efa29e3495_1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efa29e3495_1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https://learn.k20center.ou.edu/lesson/945?rev=8885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A2FFE8"/>
              </a:buClr>
              <a:buSzPts val="2600"/>
              <a:buChar char="•"/>
            </a:pPr>
            <a:r>
              <a:rPr lang="en" sz="26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Why was this used here? </a:t>
            </a:r>
            <a:endParaRPr sz="26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A2FFE8"/>
              </a:buClr>
              <a:buSzPts val="2600"/>
              <a:buChar char="•"/>
            </a:pPr>
            <a:r>
              <a:rPr lang="en" sz="26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Could you have used it in a different part of the lesson? </a:t>
            </a:r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f319576c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f319576c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Break after taking notes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f319576c15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gf319576c15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f319576c1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Provide examples of how they could adjust/revise some of the strategies for their needs.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Take one of these and think about it specifically through the lens of your content and what you will be teaching this next quarter.</a:t>
            </a:r>
            <a:endParaRPr/>
          </a:p>
        </p:txBody>
      </p:sp>
      <p:sp>
        <p:nvSpPr>
          <p:cNvPr id="817" name="Google Shape;817;gf319576c1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f30b145d9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f30b145d9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fa29e3495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efa29e3495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efa29e3495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gefa29e3495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efa29e3495_1_1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efa29e3495_1_1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efa29e3495_1_1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efa29e3495_1_1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 Magnetic Statements. Strategies. https://learn.k20center.ou.edu/strategy/166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f319576c1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f319576c1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07376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8000"/>
              <a:buNone/>
              <a:defRPr sz="8000">
                <a:solidFill>
                  <a:srgbClr val="C9DAF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725" y="4149777"/>
            <a:ext cx="9144000" cy="143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2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7" name="Google Shape;427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13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13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434" name="Google Shape;434;p113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435" name="Google Shape;435;p11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8" t="21571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1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440" name="Google Shape;440;p11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1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445" name="Google Shape;445;p11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16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16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8" lvl="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49" name="Google Shape;449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7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2" name="Google Shape;452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1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18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18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7" name="Google Shape;457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990000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6" name="Google Shape;5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725" y="4149777"/>
            <a:ext cx="9144000" cy="143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19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19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1" name="Google Shape;461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19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2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20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120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120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8" name="Google Shape;468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120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21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 rtl="0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 rtl="0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121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 rtl="0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3" name="Google Shape;473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12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22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8" name="Google Shape;478;p12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2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12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TITLE_AND_BODY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" name="Google Shape;7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8" lvl="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29450" y="10900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729450" y="18502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91250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8" lvl="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2" name="Google Shape;10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7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5" name="Google Shape;11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 sz="1800"/>
            </a:lvl2pPr>
            <a:lvl3pPr marL="137160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50"/>
              <a:buChar char="⚫"/>
              <a:defRPr sz="1500"/>
            </a:lvl3pPr>
            <a:lvl4pPr marL="182880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6" name="Google Shape;12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t="8717" r="50000"/>
          <a:stretch/>
        </p:blipFill>
        <p:spPr>
          <a:xfrm>
            <a:off x="0" y="448425"/>
            <a:ext cx="4572000" cy="46950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3">
            <a:alphaModFix/>
          </a:blip>
          <a:srcRect r="19664"/>
          <a:stretch/>
        </p:blipFill>
        <p:spPr>
          <a:xfrm>
            <a:off x="0" y="0"/>
            <a:ext cx="4572000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pic>
        <p:nvPicPr>
          <p:cNvPr id="136" name="Google Shape;13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4"/>
          </p:nvPr>
        </p:nvSpPr>
        <p:spPr>
          <a:xfrm>
            <a:off x="4645027" y="1885950"/>
            <a:ext cx="40419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3" name="Google Shape;14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7"/>
          <p:cNvSpPr txBox="1">
            <a:spLocks noGrp="1"/>
          </p:cNvSpPr>
          <p:nvPr>
            <p:ph type="body" idx="1"/>
          </p:nvPr>
        </p:nvSpPr>
        <p:spPr>
          <a:xfrm>
            <a:off x="3575050" y="1428750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457200" y="1428750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ue">
  <p:cSld name="Title and body blu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836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153" name="Google Shape;15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 and body red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20"/>
              </a:buClr>
              <a:buSzPts val="3600"/>
              <a:buFont typeface="Calibri"/>
              <a:buNone/>
              <a:defRPr>
                <a:solidFill>
                  <a:srgbClr val="971D20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157" name="Google Shape;157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yellow">
  <p:cSld name="Title and body yellow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219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161" name="Google Shape;16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9" name="Google Shape;169;p44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70" name="Google Shape;17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"/>
            <a:ext cx="9144000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729450" y="15510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729627" y="34015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5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3" name="Google Shape;173;p45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8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None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None/>
              <a:defRPr sz="13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nstantia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onstantia"/>
              <a:buNone/>
              <a:defRPr sz="10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74" name="Google Shape;174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6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148"/>
              <a:buFont typeface="Noto Sans Symbols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84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3"/>
              </a:buClr>
              <a:buSzPts val="683"/>
              <a:buFont typeface="Noto Sans Symbols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4"/>
              </a:buClr>
              <a:buSzPts val="683"/>
              <a:buFont typeface="Noto Sans Symbols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78" name="Google Shape;17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3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3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83" name="Google Shape;18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8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86" name="Google Shape;186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1"/>
          <p:cNvSpPr txBox="1">
            <a:spLocks noGrp="1"/>
          </p:cNvSpPr>
          <p:nvPr>
            <p:ph type="body" idx="1"/>
          </p:nvPr>
        </p:nvSpPr>
        <p:spPr>
          <a:xfrm>
            <a:off x="3575050" y="1428750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883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chemeClr val="accent1"/>
              </a:buClr>
              <a:buSzPts val="1658"/>
              <a:buFont typeface="Noto Sans Symbols"/>
              <a:buChar char="●"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3" name="Google Shape;193;p5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4" name="Google Shape;194;p51"/>
          <p:cNvSpPr txBox="1">
            <a:spLocks noGrp="1"/>
          </p:cNvSpPr>
          <p:nvPr>
            <p:ph type="body" idx="2"/>
          </p:nvPr>
        </p:nvSpPr>
        <p:spPr>
          <a:xfrm>
            <a:off x="457200" y="1428750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2"/>
              </a:buClr>
              <a:buSzPts val="945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78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4"/>
              </a:buClr>
              <a:buSzPts val="78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95" name="Google Shape;195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 i="0" u="none" strike="noStrike" cap="none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98" name="Google Shape;198;p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9" name="Google Shape;199;p52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00" name="Google Shape;200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ue">
  <p:cSld name="Title and body blu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836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05" name="Google Shape;20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9450" y="10138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91250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 and body red"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2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971D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8" name="Google Shape;208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09" name="Google Shape;209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yellow">
  <p:cSld name="Title and body yellow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219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13" name="Google Shape;213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7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57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57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7"/>
          <p:cNvSpPr txBox="1">
            <a:spLocks noGrp="1"/>
          </p:cNvSpPr>
          <p:nvPr>
            <p:ph type="body" idx="4"/>
          </p:nvPr>
        </p:nvSpPr>
        <p:spPr>
          <a:xfrm>
            <a:off x="4645027" y="1885950"/>
            <a:ext cx="40419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0" name="Google Shape;220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9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7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None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None/>
              <a:defRPr sz="13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nstantia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onstantia"/>
              <a:buNone/>
              <a:defRPr sz="10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27" name="Google Shape;227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0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60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148"/>
              <a:buFont typeface="Noto Sans Symbols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84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3"/>
              </a:buClr>
              <a:buSzPts val="683"/>
              <a:buFont typeface="Noto Sans Symbols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4"/>
              </a:buClr>
              <a:buSzPts val="683"/>
              <a:buFont typeface="Noto Sans Symbols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31" name="Google Shape;231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6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35" name="Google Shape;235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2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38" name="Google Shape;238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63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3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42" name="Google Shape;242;p63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3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43" name="Google Shape;243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ue">
  <p:cSld name="Title and body blu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836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6" name="Google Shape;246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47" name="Google Shape;247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65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65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65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65"/>
          <p:cNvSpPr txBox="1">
            <a:spLocks noGrp="1"/>
          </p:cNvSpPr>
          <p:nvPr>
            <p:ph type="body" idx="4"/>
          </p:nvPr>
        </p:nvSpPr>
        <p:spPr>
          <a:xfrm>
            <a:off x="4645027" y="1885950"/>
            <a:ext cx="40419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⚫"/>
              <a:defRPr sz="1500"/>
            </a:lvl2pPr>
            <a:lvl3pPr marL="137160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⚫"/>
              <a:defRPr sz="1350"/>
            </a:lvl3pPr>
            <a:lvl4pPr marL="182880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4pPr>
            <a:lvl5pPr marL="228600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⚫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4" name="Google Shape;254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7376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725" y="4149777"/>
            <a:ext cx="9144000" cy="143827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9450" y="1703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9"/>
          <p:cNvSpPr txBox="1">
            <a:spLocks noGrp="1"/>
          </p:cNvSpPr>
          <p:nvPr>
            <p:ph type="body" idx="1"/>
          </p:nvPr>
        </p:nvSpPr>
        <p:spPr>
          <a:xfrm>
            <a:off x="3575050" y="1428750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883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chemeClr val="accent1"/>
              </a:buClr>
              <a:buSzPts val="1658"/>
              <a:buFont typeface="Noto Sans Symbols"/>
              <a:buChar char="●"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3" name="Google Shape;263;p6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4" name="Google Shape;264;p69"/>
          <p:cNvSpPr txBox="1">
            <a:spLocks noGrp="1"/>
          </p:cNvSpPr>
          <p:nvPr>
            <p:ph type="body" idx="2"/>
          </p:nvPr>
        </p:nvSpPr>
        <p:spPr>
          <a:xfrm>
            <a:off x="457200" y="1428750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956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860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2"/>
              </a:buClr>
              <a:buSzPts val="945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7813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78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7812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4"/>
              </a:buClr>
              <a:buSzPts val="78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65" name="Google Shape;26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 i="0" u="none" strike="noStrike" cap="none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68" name="Google Shape;268;p7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9" name="Google Shape;269;p70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877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Constantia"/>
              <a:buChar char="•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70" name="Google Shape;270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 and body red"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2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971D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4" name="Google Shape;274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75" name="Google Shape;275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yellow">
  <p:cSld name="Title and body yellow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219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8" name="Google Shape;278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279" name="Google Shape;279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7" name="Google Shape;287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7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730000" y="10900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721225" y="25531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91250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7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7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3" name="Google Shape;293;p77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7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78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8" name="Google Shape;298;p78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9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7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79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04" name="Google Shape;304;p79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5" name="Google Shape;305;p79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8" t="21571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8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8" lvl="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09" name="Google Shape;309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1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2" name="Google Shape;312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8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82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7" name="Google Shape;317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83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83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83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84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84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84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8" name="Google Shape;328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84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5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 rtl="0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85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 rtl="0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8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86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8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8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8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94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7" name="Google Shape;357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9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9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9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63" name="Google Shape;363;p95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9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96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68" name="Google Shape;368;p96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97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9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97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74" name="Google Shape;374;p97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 rtl="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75" name="Google Shape;375;p97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8" t="21571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729450" y="10900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729325" y="18502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2"/>
          </p:nvPr>
        </p:nvSpPr>
        <p:spPr>
          <a:xfrm>
            <a:off x="4643604" y="18502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91250" cy="8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8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8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8" lvl="0" algn="l" rtl="0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79" name="Google Shape;379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9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 rtl="0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2" name="Google Shape;382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9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00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00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7" name="Google Shape;387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01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01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1" name="Google Shape;391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01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02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102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102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8" name="Google Shape;398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02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3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 rtl="0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 rtl="0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 rtl="0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 rtl="0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103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 rtl="0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 rtl="0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3" name="Google Shape;403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0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04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8" name="Google Shape;408;p10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0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0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39967" scaled="0"/>
        </a:gra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39967" scaled="0"/>
        </a:gra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2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8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58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2" name="Google Shape;282;p74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2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2" name="Google Shape;352;p92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10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2" name="Google Shape;422;p110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Relationship Id="rId4" Type="http://schemas.openxmlformats.org/officeDocument/2006/relationships/hyperlink" Target="https://learn.k20center.ou.ed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1086?rev=9209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D1BqTYQ_r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975?rev=576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397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YnfSV27vLY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1662?rev=10024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ISP02KPau0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ISP02KPau0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ISP02KPau0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lesson/945?rev=8885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3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546" name="Google Shape;546;p137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In an effective classroom students should not only know what they are doing.  They should also know why and how.</a:t>
            </a:r>
            <a:endParaRPr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37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	Harry Wong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3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553" name="Google Shape;553;p138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As soon as students get a grade the learning stops.  We may not like it, but the research reviewed here shows that this is a relatively stable feature of how human minds work.</a:t>
            </a:r>
            <a:endParaRPr/>
          </a:p>
        </p:txBody>
      </p:sp>
      <p:sp>
        <p:nvSpPr>
          <p:cNvPr id="554" name="Google Shape;554;p138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ctr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Dylan Wiliam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3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560" name="Google Shape;560;p139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When teachers do formative assessment effectively, students learn at roughly double the rate than they do without it.</a:t>
            </a:r>
            <a:endParaRPr dirty="0"/>
          </a:p>
        </p:txBody>
      </p:sp>
      <p:sp>
        <p:nvSpPr>
          <p:cNvPr id="561" name="Google Shape;561;p139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	Dylan Wiliam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4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567" name="Google Shape;567;p140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 fontScale="92500"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For teachers, as for students, the most effective evaluation comes from someone who sits beside us and helps us grow.</a:t>
            </a:r>
            <a:endParaRPr/>
          </a:p>
        </p:txBody>
      </p:sp>
      <p:sp>
        <p:nvSpPr>
          <p:cNvPr id="568" name="Google Shape;568;p140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	Carol Ann Tomlinson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574" name="Google Shape;574;p141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Not everything that counts can be counted, and not everything that can be counted counts.</a:t>
            </a:r>
            <a:endParaRPr/>
          </a:p>
        </p:txBody>
      </p:sp>
      <p:sp>
        <p:nvSpPr>
          <p:cNvPr id="575" name="Google Shape;575;p141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	William Bruce Cameron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42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7327812" cy="24459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400" dirty="0"/>
              <a:t>Why did we do this strategy here?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Could we  have used it in a different part of the session?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How could you use this when teaching writing?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How would it change if you used it in a  literature lesson?</a:t>
            </a:r>
            <a:endParaRPr dirty="0"/>
          </a:p>
        </p:txBody>
      </p:sp>
      <p:sp>
        <p:nvSpPr>
          <p:cNvPr id="581" name="Google Shape;581;p14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 Questions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4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AutoNum type="arabicPeriod"/>
            </a:pPr>
            <a:r>
              <a:rPr lang="en"/>
              <a:t>Speaking and Listening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Reading Foundations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Reading &amp; Writing Processes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Critical Reading &amp; Writing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Language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Research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Multimodal Literacies</a:t>
            </a:r>
            <a:endParaRPr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0D28"/>
              </a:buClr>
              <a:buSzPts val="2600"/>
              <a:buFont typeface="Calibri"/>
              <a:buAutoNum type="arabicPeriod"/>
            </a:pPr>
            <a:r>
              <a:rPr lang="en"/>
              <a:t>Independent Reading &amp; Writing</a:t>
            </a:r>
            <a:endParaRPr/>
          </a:p>
          <a:p>
            <a:pPr marL="1645836" lvl="7" indent="-60953" algn="l" rtl="0"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</a:pPr>
            <a:endParaRPr/>
          </a:p>
        </p:txBody>
      </p:sp>
      <p:sp>
        <p:nvSpPr>
          <p:cNvPr id="587" name="Google Shape;587;p14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"/>
              <a:t>English Language Arts Strands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4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K20 LEARN Website</a:t>
            </a:r>
            <a:endParaRPr/>
          </a:p>
        </p:txBody>
      </p:sp>
      <p:pic>
        <p:nvPicPr>
          <p:cNvPr id="593" name="Google Shape;593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075" y="1364825"/>
            <a:ext cx="6654699" cy="265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44"/>
          <p:cNvSpPr txBox="1">
            <a:spLocks noGrp="1"/>
          </p:cNvSpPr>
          <p:nvPr>
            <p:ph type="body" idx="1"/>
          </p:nvPr>
        </p:nvSpPr>
        <p:spPr>
          <a:xfrm>
            <a:off x="1830500" y="4327825"/>
            <a:ext cx="4947600" cy="53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chemeClr val="hlink"/>
                </a:solidFill>
                <a:hlinkClick r:id="rId4"/>
              </a:rPr>
              <a:t>https://learn.k20center.ou.edu</a:t>
            </a:r>
            <a:r>
              <a:rPr lang="en" sz="2600"/>
              <a:t> </a:t>
            </a:r>
            <a:endParaRPr sz="2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45"/>
          <p:cNvSpPr txBox="1">
            <a:spLocks noGrp="1"/>
          </p:cNvSpPr>
          <p:nvPr>
            <p:ph type="title"/>
          </p:nvPr>
        </p:nvSpPr>
        <p:spPr>
          <a:xfrm>
            <a:off x="457200" y="184053"/>
            <a:ext cx="2944999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00" name="Google Shape;600;p145"/>
          <p:cNvSpPr txBox="1">
            <a:spLocks noGrp="1"/>
          </p:cNvSpPr>
          <p:nvPr>
            <p:ph type="body" idx="1"/>
          </p:nvPr>
        </p:nvSpPr>
        <p:spPr>
          <a:xfrm>
            <a:off x="457200" y="1080622"/>
            <a:ext cx="4965300" cy="27756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images, paying attention to all of the details.</a:t>
            </a:r>
          </a:p>
          <a:p>
            <a:r>
              <a:rPr lang="en" dirty="0"/>
              <a:t>Use the handout to collect your thoughts about each image. </a:t>
            </a:r>
            <a:endParaRPr dirty="0"/>
          </a:p>
          <a:p>
            <a:r>
              <a:rPr lang="en" dirty="0"/>
              <a:t>Share your caption with an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01" name="Google Shape;601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550" y="857241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46"/>
          <p:cNvSpPr txBox="1">
            <a:spLocks noGrp="1"/>
          </p:cNvSpPr>
          <p:nvPr>
            <p:ph type="title"/>
          </p:nvPr>
        </p:nvSpPr>
        <p:spPr>
          <a:xfrm>
            <a:off x="457200" y="181224"/>
            <a:ext cx="2721128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07" name="Google Shape;607;p146"/>
          <p:cNvSpPr txBox="1">
            <a:spLocks noGrp="1"/>
          </p:cNvSpPr>
          <p:nvPr>
            <p:ph type="body" idx="1"/>
          </p:nvPr>
        </p:nvSpPr>
        <p:spPr>
          <a:xfrm>
            <a:off x="416209" y="1127917"/>
            <a:ext cx="4965300" cy="29206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the details.</a:t>
            </a:r>
          </a:p>
          <a:p>
            <a:r>
              <a:rPr lang="en" dirty="0"/>
              <a:t>Use the handout to collect your thoughts about the image. </a:t>
            </a:r>
          </a:p>
          <a:p>
            <a:r>
              <a:rPr lang="en" dirty="0"/>
              <a:t>Share your caption with your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08" name="Google Shape;608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510" y="195492"/>
            <a:ext cx="2904010" cy="3853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940" y="328613"/>
            <a:ext cx="5532120" cy="44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47"/>
          <p:cNvSpPr txBox="1">
            <a:spLocks noGrp="1"/>
          </p:cNvSpPr>
          <p:nvPr>
            <p:ph type="title"/>
          </p:nvPr>
        </p:nvSpPr>
        <p:spPr>
          <a:xfrm>
            <a:off x="454047" y="117677"/>
            <a:ext cx="2635994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14" name="Google Shape;614;p147"/>
          <p:cNvSpPr txBox="1">
            <a:spLocks noGrp="1"/>
          </p:cNvSpPr>
          <p:nvPr>
            <p:ph type="body" idx="1"/>
          </p:nvPr>
        </p:nvSpPr>
        <p:spPr>
          <a:xfrm>
            <a:off x="346841" y="1018400"/>
            <a:ext cx="4568847" cy="310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of the details.</a:t>
            </a:r>
          </a:p>
          <a:p>
            <a:r>
              <a:rPr lang="en" dirty="0"/>
              <a:t>Use the handout to collect your thoughts about the image. </a:t>
            </a:r>
            <a:endParaRPr dirty="0"/>
          </a:p>
          <a:p>
            <a:r>
              <a:rPr lang="en" dirty="0"/>
              <a:t>Share your caption with your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15" name="Google Shape;615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386" y="336502"/>
            <a:ext cx="3402553" cy="36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48"/>
          <p:cNvSpPr txBox="1">
            <a:spLocks noGrp="1"/>
          </p:cNvSpPr>
          <p:nvPr>
            <p:ph type="title"/>
          </p:nvPr>
        </p:nvSpPr>
        <p:spPr>
          <a:xfrm>
            <a:off x="447740" y="121316"/>
            <a:ext cx="2664372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21" name="Google Shape;621;p148"/>
          <p:cNvSpPr txBox="1">
            <a:spLocks noGrp="1"/>
          </p:cNvSpPr>
          <p:nvPr>
            <p:ph type="body" idx="1"/>
          </p:nvPr>
        </p:nvSpPr>
        <p:spPr>
          <a:xfrm>
            <a:off x="331076" y="1168908"/>
            <a:ext cx="4666593" cy="307516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of the details.</a:t>
            </a:r>
          </a:p>
          <a:p>
            <a:r>
              <a:rPr lang="en" dirty="0"/>
              <a:t>Use the handout to collect your thoughts about the image. </a:t>
            </a:r>
          </a:p>
          <a:p>
            <a:r>
              <a:rPr lang="en" dirty="0"/>
              <a:t>Share your caption with your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22" name="Google Shape;622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669" y="346842"/>
            <a:ext cx="3080136" cy="3818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9"/>
          <p:cNvSpPr txBox="1">
            <a:spLocks noGrp="1"/>
          </p:cNvSpPr>
          <p:nvPr>
            <p:ph type="title"/>
          </p:nvPr>
        </p:nvSpPr>
        <p:spPr>
          <a:xfrm>
            <a:off x="293238" y="205350"/>
            <a:ext cx="2746354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28" name="Google Shape;628;p149"/>
          <p:cNvSpPr txBox="1">
            <a:spLocks noGrp="1"/>
          </p:cNvSpPr>
          <p:nvPr>
            <p:ph type="body" idx="1"/>
          </p:nvPr>
        </p:nvSpPr>
        <p:spPr>
          <a:xfrm>
            <a:off x="211258" y="1168908"/>
            <a:ext cx="49653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of the details.</a:t>
            </a:r>
          </a:p>
          <a:p>
            <a:r>
              <a:rPr lang="en" dirty="0"/>
              <a:t>Use the handout to collect your thoughts about the image. </a:t>
            </a:r>
          </a:p>
          <a:p>
            <a:r>
              <a:rPr lang="en" dirty="0"/>
              <a:t>Share your caption with your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29" name="Google Shape;629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879" y="129277"/>
            <a:ext cx="3086889" cy="383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0"/>
          <p:cNvSpPr txBox="1">
            <a:spLocks noGrp="1"/>
          </p:cNvSpPr>
          <p:nvPr>
            <p:ph type="title"/>
          </p:nvPr>
        </p:nvSpPr>
        <p:spPr>
          <a:xfrm>
            <a:off x="327923" y="200143"/>
            <a:ext cx="2683291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35" name="Google Shape;635;p150"/>
          <p:cNvSpPr txBox="1">
            <a:spLocks noGrp="1"/>
          </p:cNvSpPr>
          <p:nvPr>
            <p:ph type="body" idx="1"/>
          </p:nvPr>
        </p:nvSpPr>
        <p:spPr>
          <a:xfrm>
            <a:off x="296392" y="1140530"/>
            <a:ext cx="4965300" cy="28702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of the details.</a:t>
            </a:r>
          </a:p>
          <a:p>
            <a:r>
              <a:rPr lang="en" dirty="0"/>
              <a:t>Use the handout to collect your thoughts about the image. </a:t>
            </a:r>
          </a:p>
          <a:p>
            <a:r>
              <a:rPr lang="en" dirty="0"/>
              <a:t>Share your caption with an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36" name="Google Shape;636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381" y="233330"/>
            <a:ext cx="2415277" cy="3944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51"/>
          <p:cNvSpPr txBox="1">
            <a:spLocks noGrp="1"/>
          </p:cNvSpPr>
          <p:nvPr>
            <p:ph type="title"/>
          </p:nvPr>
        </p:nvSpPr>
        <p:spPr>
          <a:xfrm>
            <a:off x="381525" y="225368"/>
            <a:ext cx="2635995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Caption This </a:t>
            </a:r>
            <a:endParaRPr dirty="0"/>
          </a:p>
        </p:txBody>
      </p:sp>
      <p:sp>
        <p:nvSpPr>
          <p:cNvPr id="642" name="Google Shape;642;p151"/>
          <p:cNvSpPr txBox="1">
            <a:spLocks noGrp="1"/>
          </p:cNvSpPr>
          <p:nvPr>
            <p:ph type="body" idx="1"/>
          </p:nvPr>
        </p:nvSpPr>
        <p:spPr>
          <a:xfrm>
            <a:off x="167115" y="1127918"/>
            <a:ext cx="49653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Look closely at the image, paying attention to all of the details.</a:t>
            </a:r>
          </a:p>
          <a:p>
            <a:r>
              <a:rPr lang="en" dirty="0"/>
              <a:t>Use the handout to collect your thoughts about the image. </a:t>
            </a:r>
          </a:p>
          <a:p>
            <a:r>
              <a:rPr lang="en" dirty="0"/>
              <a:t>Share your caption with your Elbow Partner.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43" name="Google Shape;643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415" y="337384"/>
            <a:ext cx="2840948" cy="387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52"/>
          <p:cNvSpPr txBox="1">
            <a:spLocks noGrp="1"/>
          </p:cNvSpPr>
          <p:nvPr>
            <p:ph type="title"/>
          </p:nvPr>
        </p:nvSpPr>
        <p:spPr>
          <a:xfrm>
            <a:off x="397291" y="162460"/>
            <a:ext cx="4562541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Totally Different Stories</a:t>
            </a:r>
            <a:endParaRPr dirty="0"/>
          </a:p>
        </p:txBody>
      </p:sp>
      <p:sp>
        <p:nvSpPr>
          <p:cNvPr id="649" name="Google Shape;649;p152"/>
          <p:cNvSpPr txBox="1">
            <a:spLocks noGrp="1"/>
          </p:cNvSpPr>
          <p:nvPr>
            <p:ph type="body" idx="1"/>
          </p:nvPr>
        </p:nvSpPr>
        <p:spPr>
          <a:xfrm>
            <a:off x="331076" y="1048354"/>
            <a:ext cx="5415300" cy="304679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dirty="0"/>
              <a:t>What information could this assessment tell you about your students?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</a:pPr>
            <a:r>
              <a:rPr lang="en" dirty="0"/>
              <a:t>How could the lesson change if you used it in a different spot?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</a:pPr>
            <a:r>
              <a:rPr lang="en" dirty="0"/>
              <a:t>How would it change if you used it in a different context?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650" name="Google Shape;650;p152"/>
          <p:cNvSpPr txBox="1"/>
          <p:nvPr/>
        </p:nvSpPr>
        <p:spPr>
          <a:xfrm>
            <a:off x="5417100" y="4766175"/>
            <a:ext cx="3574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 dirty="0">
                <a:solidFill>
                  <a:schemeClr val="hlink"/>
                </a:solidFill>
                <a:hlinkClick r:id="rId3"/>
              </a:rPr>
              <a:t>https://learn.k20center.ou.edu/lesson/1086?rev=9209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651" name="Google Shape;651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3278" y="989226"/>
            <a:ext cx="2043176" cy="3075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53"/>
          <p:cNvSpPr txBox="1">
            <a:spLocks noGrp="1"/>
          </p:cNvSpPr>
          <p:nvPr>
            <p:ph type="title"/>
          </p:nvPr>
        </p:nvSpPr>
        <p:spPr>
          <a:xfrm>
            <a:off x="428822" y="162305"/>
            <a:ext cx="520577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/>
              <a:t>How Believable Are They? </a:t>
            </a:r>
            <a:endParaRPr dirty="0"/>
          </a:p>
        </p:txBody>
      </p:sp>
      <p:sp>
        <p:nvSpPr>
          <p:cNvPr id="657" name="Google Shape;657;p153"/>
          <p:cNvSpPr txBox="1">
            <a:spLocks noGrp="1"/>
          </p:cNvSpPr>
          <p:nvPr>
            <p:ph type="body" idx="1"/>
          </p:nvPr>
        </p:nvSpPr>
        <p:spPr>
          <a:xfrm>
            <a:off x="400444" y="1048011"/>
            <a:ext cx="7034574" cy="343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rPr lang="en" sz="2400" dirty="0"/>
              <a:t>As you watch, think about the following: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Do you believe these storytellers? Why or why not?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What makes these stories believable or not believable?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What do you like or dislike about these stories? 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rPr lang="en" sz="2400" dirty="0"/>
              <a:t>Be prepared to share your responses with the group.</a:t>
            </a:r>
            <a:endParaRPr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154" descr="People share their childhood ghost stories that still haunt them today.&#10;&#10;Credits: https://www.buzzfeed.com/bfmp/videos/83409&#10;MUSIC&#10;The Longest Hour_FullMix&#10;Licensed via Warner Chappell Production Music Inc.&#10;He Seemed Like a Nice Boy_FullMix&#10;Licensed via Warner Chappell Production Music Inc.&#10;Disturbing Progression_FullMix&#10;Licensed via Warner Chappell Production Music Inc.&#10;Weight of the World_FullMix&#10;Licensed via Warner Chappell Production Music Inc.&#10;Silent Ghost_Full&#10;Licensed via Warner Chappell Production Music Inc.&#10;Drastic Environment_fullmix&#10;Licensed via Warner Chappell Production Music Inc.&#10;&#10;&#10;Welcome to the BuzzFeed Unsolved Network! This channel is your one-stop destination for all things mystery, conspiracy, supernatural, true crime, and everything in between. Subscribe here: http://bit.ly/2zuaR06.&#10;&#10;STILLS&#10;Two scary cracked dolls&#10;lady_in_red13/Getty Images&#10;Blurred mysterious people walking&#10;johnnorth/Getty Images&#10;Ghost girl in white dress in ruined house&#10;bonciutoma/Getty Images&#10;&#10;VIDEO&#10;Footage provided by VideoBlocks&#10;(http://vblocks.com/x/BuzzFeedYouTube)&#10;cradling the two twins girls&#10;Saulich/Getty Images&#10;Beautiful slow motion video of some pigeons flying at sunset on the Udaipur City Palace, Rajasthan, India.&#10;Travel Wild/Getty Images&#10;Mysterious sunset over dark forest Time lapse&#10;PavLas23/Getty Images&#10;Ghost girl on tv static&#10;alexskopje/Getty Images&#10;The young married sleeping on bed at night&#10;pixs4u/Getty Images&#10;planet zodiac 4k&#10;aleksandarnakovski/Getty Images&#10;Counting the last pregnancy hours&#10;yorda/Getty Images&#10;Traditional African braids. Woman braids hair girl on the street.&#10;Wehrwolf/Getty Images&#10;Hispanic girl cries really emotional&#10;mclein/Getty Images" title="People Tell Their Spookiest Ghost Stori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12197" b="12697"/>
          <a:stretch/>
        </p:blipFill>
        <p:spPr>
          <a:xfrm>
            <a:off x="1478806" y="482425"/>
            <a:ext cx="6041346" cy="3714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5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Fist to Five</a:t>
            </a:r>
            <a:endParaRPr/>
          </a:p>
        </p:txBody>
      </p:sp>
      <p:sp>
        <p:nvSpPr>
          <p:cNvPr id="668" name="Google Shape;668;p155"/>
          <p:cNvSpPr txBox="1">
            <a:spLocks noGrp="1"/>
          </p:cNvSpPr>
          <p:nvPr>
            <p:ph type="body" idx="2"/>
          </p:nvPr>
        </p:nvSpPr>
        <p:spPr>
          <a:xfrm>
            <a:off x="4056351" y="1740930"/>
            <a:ext cx="41751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 sz="2800"/>
              <a:t>On a scale of 0 to 5, how much do you believe these two stories? </a:t>
            </a:r>
            <a:endParaRPr sz="2800"/>
          </a:p>
        </p:txBody>
      </p:sp>
      <p:pic>
        <p:nvPicPr>
          <p:cNvPr id="669" name="Google Shape;669;p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63117">
            <a:off x="1281284" y="1663521"/>
            <a:ext cx="4038599" cy="1101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56"/>
          <p:cNvSpPr txBox="1">
            <a:spLocks noGrp="1"/>
          </p:cNvSpPr>
          <p:nvPr>
            <p:ph type="title"/>
          </p:nvPr>
        </p:nvSpPr>
        <p:spPr>
          <a:xfrm>
            <a:off x="409904" y="168613"/>
            <a:ext cx="56125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/>
              <a:t>How Believable Were They? </a:t>
            </a:r>
            <a:endParaRPr dirty="0"/>
          </a:p>
        </p:txBody>
      </p:sp>
      <p:sp>
        <p:nvSpPr>
          <p:cNvPr id="675" name="Google Shape;675;p156"/>
          <p:cNvSpPr txBox="1">
            <a:spLocks noGrp="1"/>
          </p:cNvSpPr>
          <p:nvPr>
            <p:ph type="body" idx="1"/>
          </p:nvPr>
        </p:nvSpPr>
        <p:spPr>
          <a:xfrm>
            <a:off x="435128" y="1092157"/>
            <a:ext cx="6763407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rPr lang="en" sz="2400" dirty="0"/>
              <a:t>Now that you’ve watched the video, consider these questions: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Did you believe these storytellers? Why or why not?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What made these stories believable or not believable?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What did you like or dislike about these stories? 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150" y="152400"/>
            <a:ext cx="717570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57"/>
          <p:cNvSpPr txBox="1">
            <a:spLocks noGrp="1"/>
          </p:cNvSpPr>
          <p:nvPr>
            <p:ph type="title"/>
          </p:nvPr>
        </p:nvSpPr>
        <p:spPr>
          <a:xfrm>
            <a:off x="390985" y="251056"/>
            <a:ext cx="5915222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Ichabod and Brom: Ghostfacers</a:t>
            </a:r>
            <a:endParaRPr dirty="0"/>
          </a:p>
        </p:txBody>
      </p:sp>
      <p:sp>
        <p:nvSpPr>
          <p:cNvPr id="681" name="Google Shape;681;p157"/>
          <p:cNvSpPr txBox="1">
            <a:spLocks noGrp="1"/>
          </p:cNvSpPr>
          <p:nvPr>
            <p:ph type="body" idx="1"/>
          </p:nvPr>
        </p:nvSpPr>
        <p:spPr>
          <a:xfrm>
            <a:off x="390985" y="1194133"/>
            <a:ext cx="48075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Why was this strategy used here?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Could you have used it in a different part of the lesson?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How could the lesson change if you used it in a different spot?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How would it change if you used it with a different piece of literature?</a:t>
            </a:r>
            <a:endParaRPr dirty="0"/>
          </a:p>
        </p:txBody>
      </p:sp>
      <p:sp>
        <p:nvSpPr>
          <p:cNvPr id="682" name="Google Shape;682;p157"/>
          <p:cNvSpPr txBox="1"/>
          <p:nvPr/>
        </p:nvSpPr>
        <p:spPr>
          <a:xfrm>
            <a:off x="5417100" y="4766175"/>
            <a:ext cx="3574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https://learn.k20center.ou.edu/lesson/975?rev=5761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683" name="Google Shape;68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100" y="1537866"/>
            <a:ext cx="3574497" cy="237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58"/>
          <p:cNvSpPr txBox="1">
            <a:spLocks noGrp="1"/>
          </p:cNvSpPr>
          <p:nvPr>
            <p:ph type="title"/>
          </p:nvPr>
        </p:nvSpPr>
        <p:spPr>
          <a:xfrm>
            <a:off x="482425" y="263205"/>
            <a:ext cx="260131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Note Catcher</a:t>
            </a:r>
            <a:endParaRPr dirty="0"/>
          </a:p>
        </p:txBody>
      </p:sp>
      <p:sp>
        <p:nvSpPr>
          <p:cNvPr id="689" name="Google Shape;689;p158"/>
          <p:cNvSpPr txBox="1">
            <a:spLocks noGrp="1"/>
          </p:cNvSpPr>
          <p:nvPr>
            <p:ph type="body" idx="1"/>
          </p:nvPr>
        </p:nvSpPr>
        <p:spPr>
          <a:xfrm>
            <a:off x="384679" y="1154287"/>
            <a:ext cx="40386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/>
            <a:r>
              <a:rPr lang="en" dirty="0"/>
              <a:t>Take a moment to reflect on the assessment strategies that we have participated in so far. </a:t>
            </a:r>
          </a:p>
          <a:p>
            <a:pPr marL="342900" indent="-342900"/>
            <a:r>
              <a:rPr lang="en" dirty="0"/>
              <a:t>Answer the following questions:</a:t>
            </a:r>
            <a:endParaRPr dirty="0"/>
          </a:p>
          <a:p>
            <a:pPr lvl="1" indent="-381000">
              <a:spcBef>
                <a:spcPts val="48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How was it used?</a:t>
            </a:r>
            <a:endParaRPr dirty="0"/>
          </a:p>
          <a:p>
            <a:pPr lvl="1" indent="-38100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How can I use it?</a:t>
            </a:r>
            <a:endParaRPr dirty="0"/>
          </a:p>
        </p:txBody>
      </p:sp>
      <p:pic>
        <p:nvPicPr>
          <p:cNvPr id="690" name="Google Shape;690;p158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3620" y="168225"/>
            <a:ext cx="1579125" cy="197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786" y="1816172"/>
            <a:ext cx="2291675" cy="2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2474" y="4107847"/>
            <a:ext cx="3429000" cy="935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59"/>
          <p:cNvSpPr txBox="1">
            <a:spLocks noGrp="1"/>
          </p:cNvSpPr>
          <p:nvPr>
            <p:ph type="title"/>
          </p:nvPr>
        </p:nvSpPr>
        <p:spPr>
          <a:xfrm>
            <a:off x="457200" y="275818"/>
            <a:ext cx="2705363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Why-Lighting</a:t>
            </a:r>
            <a:endParaRPr dirty="0"/>
          </a:p>
        </p:txBody>
      </p:sp>
      <p:sp>
        <p:nvSpPr>
          <p:cNvPr id="698" name="Google Shape;698;p159"/>
          <p:cNvSpPr txBox="1">
            <a:spLocks noGrp="1"/>
          </p:cNvSpPr>
          <p:nvPr>
            <p:ph type="body" idx="1"/>
          </p:nvPr>
        </p:nvSpPr>
        <p:spPr>
          <a:xfrm>
            <a:off x="460353" y="1190969"/>
            <a:ext cx="4038600" cy="31193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dirty="0"/>
              <a:t>In your assigned reading:</a:t>
            </a:r>
            <a:endParaRPr dirty="0"/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Highlight the main ideas that support or disprove the existence of aliens.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In the margins, jot down why the information is important.</a:t>
            </a:r>
            <a:endParaRPr dirty="0"/>
          </a:p>
        </p:txBody>
      </p:sp>
      <p:pic>
        <p:nvPicPr>
          <p:cNvPr id="699" name="Google Shape;69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319" y="815805"/>
            <a:ext cx="3261421" cy="298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2967070" cy="857400"/>
          </a:xfrm>
          <a:prstGeom prst="rect">
            <a:avLst/>
          </a:prstGeom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Why-Lighting</a:t>
            </a:r>
            <a:endParaRPr dirty="0"/>
          </a:p>
        </p:txBody>
      </p:sp>
      <p:sp>
        <p:nvSpPr>
          <p:cNvPr id="705" name="Google Shape;705;p160"/>
          <p:cNvSpPr txBox="1">
            <a:spLocks noGrp="1"/>
          </p:cNvSpPr>
          <p:nvPr>
            <p:ph type="body" idx="1"/>
          </p:nvPr>
        </p:nvSpPr>
        <p:spPr>
          <a:xfrm>
            <a:off x="445866" y="973127"/>
            <a:ext cx="4114800" cy="3513739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With your group:</a:t>
            </a:r>
            <a:endParaRPr sz="2400"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Discuss any information you highlighted that supports the existence of aliens.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400" dirty="0"/>
              <a:t>Discuss any information you highlighted that disproves the existence of aliens.</a:t>
            </a:r>
            <a:endParaRPr sz="2400" dirty="0"/>
          </a:p>
        </p:txBody>
      </p:sp>
      <p:pic>
        <p:nvPicPr>
          <p:cNvPr id="706" name="Google Shape;706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336" y="488828"/>
            <a:ext cx="3453234" cy="3453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61"/>
          <p:cNvSpPr txBox="1">
            <a:spLocks noGrp="1"/>
          </p:cNvSpPr>
          <p:nvPr>
            <p:ph type="title"/>
          </p:nvPr>
        </p:nvSpPr>
        <p:spPr>
          <a:xfrm>
            <a:off x="441434" y="241116"/>
            <a:ext cx="2178794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Alienstock</a:t>
            </a:r>
            <a:endParaRPr dirty="0"/>
          </a:p>
        </p:txBody>
      </p:sp>
      <p:sp>
        <p:nvSpPr>
          <p:cNvPr id="712" name="Google Shape;712;p161"/>
          <p:cNvSpPr txBox="1">
            <a:spLocks noGrp="1"/>
          </p:cNvSpPr>
          <p:nvPr>
            <p:ph type="body" idx="1"/>
          </p:nvPr>
        </p:nvSpPr>
        <p:spPr>
          <a:xfrm>
            <a:off x="180028" y="1191958"/>
            <a:ext cx="5022593" cy="28566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How could you adapt this lesson for your class?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What information can you glean from your students’ responses?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What skills/standards/content would  you use this particular assessment to work toward? </a:t>
            </a:r>
            <a:endParaRPr dirty="0"/>
          </a:p>
        </p:txBody>
      </p:sp>
      <p:sp>
        <p:nvSpPr>
          <p:cNvPr id="713" name="Google Shape;713;p161"/>
          <p:cNvSpPr txBox="1"/>
          <p:nvPr/>
        </p:nvSpPr>
        <p:spPr>
          <a:xfrm>
            <a:off x="327991" y="4693654"/>
            <a:ext cx="3574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 dirty="0">
                <a:solidFill>
                  <a:schemeClr val="hlink"/>
                </a:solidFill>
                <a:hlinkClick r:id="rId3"/>
              </a:rPr>
              <a:t>https://learn.k20center.ou.edu/lesson/397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714" name="Google Shape;714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2860" y="445824"/>
            <a:ext cx="2966700" cy="294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162" descr="William Golding discusses his great novel, origins &amp; meaning.&#10;&#10;Lord of the Flies: https://amzn.to/3o0G5RD" title="Golding's Introduction to Lord of the Flie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9516" r="19216"/>
          <a:stretch/>
        </p:blipFill>
        <p:spPr>
          <a:xfrm>
            <a:off x="5880538" y="655470"/>
            <a:ext cx="2380593" cy="313456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162"/>
          <p:cNvSpPr txBox="1">
            <a:spLocks noGrp="1"/>
          </p:cNvSpPr>
          <p:nvPr>
            <p:ph type="body" idx="1"/>
          </p:nvPr>
        </p:nvSpPr>
        <p:spPr>
          <a:xfrm>
            <a:off x="457200" y="1123656"/>
            <a:ext cx="4729655" cy="3468739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As you watch the video of William Goulding speak, listen carefully for the following information: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General topic of the speech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Main argument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Examples/quotes that support the main argument</a:t>
            </a:r>
            <a:endParaRPr dirty="0"/>
          </a:p>
        </p:txBody>
      </p:sp>
      <p:sp>
        <p:nvSpPr>
          <p:cNvPr id="721" name="Google Shape;721;p162"/>
          <p:cNvSpPr txBox="1">
            <a:spLocks noGrp="1"/>
          </p:cNvSpPr>
          <p:nvPr>
            <p:ph type="title"/>
          </p:nvPr>
        </p:nvSpPr>
        <p:spPr>
          <a:xfrm>
            <a:off x="457200" y="266256"/>
            <a:ext cx="4228312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They Say/I Say Writing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63"/>
          <p:cNvSpPr txBox="1">
            <a:spLocks noGrp="1"/>
          </p:cNvSpPr>
          <p:nvPr>
            <p:ph type="title"/>
          </p:nvPr>
        </p:nvSpPr>
        <p:spPr>
          <a:xfrm>
            <a:off x="463506" y="99142"/>
            <a:ext cx="4840014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They Say/I Say Writing</a:t>
            </a:r>
            <a:endParaRPr dirty="0"/>
          </a:p>
        </p:txBody>
      </p:sp>
      <p:sp>
        <p:nvSpPr>
          <p:cNvPr id="727" name="Google Shape;727;p163"/>
          <p:cNvSpPr txBox="1">
            <a:spLocks noGrp="1"/>
          </p:cNvSpPr>
          <p:nvPr>
            <p:ph type="body" idx="1"/>
          </p:nvPr>
        </p:nvSpPr>
        <p:spPr>
          <a:xfrm>
            <a:off x="463506" y="999208"/>
            <a:ext cx="50205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Write two paragraphs to summarize Golding’s and your views about the novel.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Paragraph 1: Summarize the information you gathered from the video and text.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Paragraph 2: Summarize your views on the topic.</a:t>
            </a:r>
            <a:endParaRPr dirty="0"/>
          </a:p>
        </p:txBody>
      </p:sp>
      <p:pic>
        <p:nvPicPr>
          <p:cNvPr id="728" name="Google Shape;728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0100" y="1317047"/>
            <a:ext cx="3361502" cy="1890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6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4401732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They Say/I Say Writing</a:t>
            </a:r>
            <a:endParaRPr dirty="0"/>
          </a:p>
        </p:txBody>
      </p:sp>
      <p:sp>
        <p:nvSpPr>
          <p:cNvPr id="734" name="Google Shape;734;p164"/>
          <p:cNvSpPr txBox="1">
            <a:spLocks noGrp="1"/>
          </p:cNvSpPr>
          <p:nvPr>
            <p:ph type="body" idx="1"/>
          </p:nvPr>
        </p:nvSpPr>
        <p:spPr>
          <a:xfrm>
            <a:off x="457200" y="1305050"/>
            <a:ext cx="61167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000" dirty="0"/>
              <a:t>Write one paragraph that </a:t>
            </a:r>
            <a:r>
              <a:rPr lang="en" sz="2000" b="1" dirty="0"/>
              <a:t>summarizes</a:t>
            </a:r>
            <a:r>
              <a:rPr lang="en" sz="2000" dirty="0"/>
              <a:t> the information you gathered from the video.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 dirty="0"/>
              <a:t>The general argument made by </a:t>
            </a:r>
            <a:r>
              <a:rPr lang="en" sz="1900" dirty="0">
                <a:highlight>
                  <a:srgbClr val="FFFF00"/>
                </a:highlight>
              </a:rPr>
              <a:t>(author)</a:t>
            </a:r>
            <a:r>
              <a:rPr lang="en" sz="1900" dirty="0"/>
              <a:t> in the work, </a:t>
            </a:r>
            <a:r>
              <a:rPr lang="en" sz="1900" dirty="0">
                <a:highlight>
                  <a:srgbClr val="FFFF00"/>
                </a:highlight>
              </a:rPr>
              <a:t>(title)</a:t>
            </a:r>
            <a:r>
              <a:rPr lang="en" sz="1900" dirty="0"/>
              <a:t>, is that </a:t>
            </a:r>
            <a:r>
              <a:rPr lang="en" sz="1900" dirty="0">
                <a:highlight>
                  <a:srgbClr val="FFFF00"/>
                </a:highlight>
              </a:rPr>
              <a:t>(general topic)</a:t>
            </a:r>
            <a:r>
              <a:rPr lang="en" sz="1900" dirty="0"/>
              <a:t>. More specifically, </a:t>
            </a:r>
            <a:r>
              <a:rPr lang="en" sz="1900" dirty="0">
                <a:highlight>
                  <a:srgbClr val="FFFF00"/>
                </a:highlight>
              </a:rPr>
              <a:t>(author's last name)</a:t>
            </a:r>
            <a:r>
              <a:rPr lang="en" sz="1900" dirty="0"/>
              <a:t> argues that </a:t>
            </a:r>
            <a:r>
              <a:rPr lang="en" sz="1900" dirty="0">
                <a:highlight>
                  <a:srgbClr val="FFFF00"/>
                </a:highlight>
              </a:rPr>
              <a:t>(main argument)</a:t>
            </a:r>
            <a:r>
              <a:rPr lang="en" sz="1900" dirty="0"/>
              <a:t>. She/he writes, “ </a:t>
            </a:r>
            <a:r>
              <a:rPr lang="en" sz="1900" dirty="0">
                <a:highlight>
                  <a:srgbClr val="FFFF00"/>
                </a:highlight>
              </a:rPr>
              <a:t>(provide specific example/quote to support main argument)</a:t>
            </a:r>
            <a:r>
              <a:rPr lang="en" sz="1900" dirty="0"/>
              <a:t>.” In this passage, </a:t>
            </a:r>
            <a:r>
              <a:rPr lang="en" sz="1900" dirty="0">
                <a:highlight>
                  <a:srgbClr val="FFFF00"/>
                </a:highlight>
              </a:rPr>
              <a:t>(author's last name)</a:t>
            </a:r>
            <a:r>
              <a:rPr lang="en" sz="1900" dirty="0"/>
              <a:t> is suggesting that </a:t>
            </a:r>
            <a:r>
              <a:rPr lang="en" sz="1900" dirty="0">
                <a:highlight>
                  <a:srgbClr val="FFFF00"/>
                </a:highlight>
              </a:rPr>
              <a:t>(explain the purpose of the example/quote)</a:t>
            </a:r>
            <a:r>
              <a:rPr lang="en" sz="1900" dirty="0"/>
              <a:t>. In conclusion, </a:t>
            </a:r>
            <a:r>
              <a:rPr lang="en" sz="1900" dirty="0">
                <a:highlight>
                  <a:srgbClr val="FFFF00"/>
                </a:highlight>
              </a:rPr>
              <a:t>(author's last name)</a:t>
            </a:r>
            <a:r>
              <a:rPr lang="en" sz="1900" dirty="0"/>
              <a:t>’s belief is that </a:t>
            </a:r>
            <a:r>
              <a:rPr lang="en" sz="1900" dirty="0">
                <a:highlight>
                  <a:srgbClr val="FFFF00"/>
                </a:highlight>
              </a:rPr>
              <a:t>(restate main argument)</a:t>
            </a:r>
            <a:r>
              <a:rPr lang="en" sz="1900" dirty="0"/>
              <a:t>.</a:t>
            </a:r>
            <a:endParaRPr sz="1900" dirty="0"/>
          </a:p>
        </p:txBody>
      </p:sp>
      <p:pic>
        <p:nvPicPr>
          <p:cNvPr id="735" name="Google Shape;735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6300" y="540950"/>
            <a:ext cx="1904326" cy="33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65"/>
          <p:cNvSpPr txBox="1">
            <a:spLocks noGrp="1"/>
          </p:cNvSpPr>
          <p:nvPr>
            <p:ph type="title"/>
          </p:nvPr>
        </p:nvSpPr>
        <p:spPr>
          <a:xfrm>
            <a:off x="463056" y="124367"/>
            <a:ext cx="4379661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They Say/I Say Writing</a:t>
            </a:r>
            <a:endParaRPr dirty="0"/>
          </a:p>
        </p:txBody>
      </p:sp>
      <p:pic>
        <p:nvPicPr>
          <p:cNvPr id="741" name="Google Shape;741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925" y="269162"/>
            <a:ext cx="2084100" cy="31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65"/>
          <p:cNvSpPr txBox="1">
            <a:spLocks noGrp="1"/>
          </p:cNvSpPr>
          <p:nvPr>
            <p:ph type="body" idx="1"/>
          </p:nvPr>
        </p:nvSpPr>
        <p:spPr>
          <a:xfrm>
            <a:off x="456975" y="1010145"/>
            <a:ext cx="5902835" cy="3549243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/>
              <a:t>Write one paragraph that summarizes your </a:t>
            </a:r>
            <a:r>
              <a:rPr lang="en" sz="2000" b="1" dirty="0"/>
              <a:t>view</a:t>
            </a:r>
            <a:r>
              <a:rPr lang="en" sz="2000" dirty="0"/>
              <a:t> on the topic.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dirty="0"/>
              <a:t>In my view, </a:t>
            </a:r>
            <a:r>
              <a:rPr lang="en" sz="1900" dirty="0">
                <a:highlight>
                  <a:srgbClr val="FFFF00"/>
                </a:highlight>
              </a:rPr>
              <a:t>(author's last name)</a:t>
            </a:r>
            <a:r>
              <a:rPr lang="en" sz="1900" dirty="0"/>
              <a:t> is wrong/right </a:t>
            </a:r>
            <a:r>
              <a:rPr lang="en" sz="1900" dirty="0">
                <a:highlight>
                  <a:srgbClr val="FFFF00"/>
                </a:highlight>
              </a:rPr>
              <a:t>(choose one)</a:t>
            </a:r>
            <a:r>
              <a:rPr lang="en" sz="1900" dirty="0"/>
              <a:t>, because </a:t>
            </a:r>
            <a:r>
              <a:rPr lang="en" sz="1900" dirty="0">
                <a:highlight>
                  <a:srgbClr val="FFFF00"/>
                </a:highlight>
              </a:rPr>
              <a:t>(provide general argument)</a:t>
            </a:r>
            <a:r>
              <a:rPr lang="en" sz="1900" dirty="0"/>
              <a:t>. More specifically, I believe that </a:t>
            </a:r>
            <a:r>
              <a:rPr lang="en" sz="1900" dirty="0">
                <a:highlight>
                  <a:srgbClr val="FFFF00"/>
                </a:highlight>
              </a:rPr>
              <a:t>(give a specific reason/s)</a:t>
            </a:r>
            <a:r>
              <a:rPr lang="en" sz="1900" dirty="0"/>
              <a:t>. For example, </a:t>
            </a:r>
            <a:r>
              <a:rPr lang="en" sz="1900" dirty="0">
                <a:highlight>
                  <a:srgbClr val="FFFF00"/>
                </a:highlight>
              </a:rPr>
              <a:t>(give a textual or real-life example to support your argument)</a:t>
            </a:r>
            <a:r>
              <a:rPr lang="en" sz="1900" dirty="0"/>
              <a:t>. Although </a:t>
            </a:r>
            <a:r>
              <a:rPr lang="en" sz="1900" dirty="0">
                <a:highlight>
                  <a:srgbClr val="FFFF00"/>
                </a:highlight>
              </a:rPr>
              <a:t>(author's last name)</a:t>
            </a:r>
            <a:r>
              <a:rPr lang="en" sz="1900" dirty="0"/>
              <a:t> might object that </a:t>
            </a:r>
            <a:r>
              <a:rPr lang="en" sz="1900" dirty="0">
                <a:highlight>
                  <a:srgbClr val="FFFF00"/>
                </a:highlight>
              </a:rPr>
              <a:t>(explain what the author's counter-argument would be)*</a:t>
            </a:r>
            <a:r>
              <a:rPr lang="en" sz="1900" dirty="0"/>
              <a:t>, I maintain that </a:t>
            </a:r>
            <a:r>
              <a:rPr lang="en" sz="1900" dirty="0">
                <a:highlight>
                  <a:srgbClr val="FFFF00"/>
                </a:highlight>
              </a:rPr>
              <a:t>(provide your reasoning to support your side)</a:t>
            </a:r>
            <a:r>
              <a:rPr lang="en" sz="1900" dirty="0"/>
              <a:t>. Therefore, I conclude that </a:t>
            </a:r>
            <a:r>
              <a:rPr lang="en" sz="1900" dirty="0">
                <a:highlight>
                  <a:srgbClr val="FFFF00"/>
                </a:highlight>
              </a:rPr>
              <a:t>(restate your opinion)</a:t>
            </a:r>
            <a:r>
              <a:rPr lang="en" sz="1900" dirty="0"/>
              <a:t>.</a:t>
            </a:r>
            <a:endParaRPr sz="19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 dirty="0"/>
          </a:p>
        </p:txBody>
      </p:sp>
      <p:sp>
        <p:nvSpPr>
          <p:cNvPr id="743" name="Google Shape;743;p165"/>
          <p:cNvSpPr txBox="1"/>
          <p:nvPr/>
        </p:nvSpPr>
        <p:spPr>
          <a:xfrm>
            <a:off x="6500625" y="3531825"/>
            <a:ext cx="2288700" cy="1477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*Even if you agree with the author, find a point of contention.  Where would the author disagree, even if slightly?  </a:t>
            </a:r>
            <a:endParaRPr sz="15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66"/>
          <p:cNvSpPr txBox="1">
            <a:spLocks noGrp="1"/>
          </p:cNvSpPr>
          <p:nvPr>
            <p:ph type="title"/>
          </p:nvPr>
        </p:nvSpPr>
        <p:spPr>
          <a:xfrm>
            <a:off x="362607" y="263205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Lord of the Flies Unit: Lesson 8 </a:t>
            </a:r>
            <a:r>
              <a:rPr lang="en" i="1" dirty="0"/>
              <a:t>(In the End)</a:t>
            </a:r>
            <a:endParaRPr i="1" dirty="0"/>
          </a:p>
        </p:txBody>
      </p:sp>
      <p:sp>
        <p:nvSpPr>
          <p:cNvPr id="749" name="Google Shape;749;p166"/>
          <p:cNvSpPr txBox="1">
            <a:spLocks noGrp="1"/>
          </p:cNvSpPr>
          <p:nvPr>
            <p:ph type="body" idx="1"/>
          </p:nvPr>
        </p:nvSpPr>
        <p:spPr>
          <a:xfrm>
            <a:off x="277473" y="1120605"/>
            <a:ext cx="5415300" cy="29468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</a:pPr>
            <a:r>
              <a:rPr lang="en" dirty="0"/>
              <a:t>Why was this strategy used here?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</a:pPr>
            <a:r>
              <a:rPr lang="en" dirty="0"/>
              <a:t>Could you have used it in a different part of the lesson?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</a:pPr>
            <a:r>
              <a:rPr lang="en" dirty="0"/>
              <a:t>How would you adapt it if you used it in a different piece of literature?</a:t>
            </a:r>
            <a:endParaRPr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•"/>
            </a:pPr>
            <a:r>
              <a:rPr lang="en" dirty="0"/>
              <a:t>What does this show about student learning? </a:t>
            </a:r>
            <a:endParaRPr dirty="0"/>
          </a:p>
        </p:txBody>
      </p:sp>
      <p:sp>
        <p:nvSpPr>
          <p:cNvPr id="750" name="Google Shape;750;p166"/>
          <p:cNvSpPr txBox="1"/>
          <p:nvPr/>
        </p:nvSpPr>
        <p:spPr>
          <a:xfrm>
            <a:off x="198645" y="4703338"/>
            <a:ext cx="37479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 dirty="0">
                <a:solidFill>
                  <a:schemeClr val="hlink"/>
                </a:solidFill>
                <a:hlinkClick r:id="rId3"/>
              </a:rPr>
              <a:t>https://learn.k20center.oLu.edu/lesson/1662?rev=10024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751" name="Google Shape;751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0865" y="1077514"/>
            <a:ext cx="2770528" cy="274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31"/>
          <p:cNvSpPr txBox="1">
            <a:spLocks noGrp="1"/>
          </p:cNvSpPr>
          <p:nvPr>
            <p:ph type="ctrTitle"/>
          </p:nvPr>
        </p:nvSpPr>
        <p:spPr>
          <a:xfrm>
            <a:off x="646200" y="1528501"/>
            <a:ext cx="7851600" cy="20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"/>
              <a:t>Formative Assessment in the English Language Arts Classroom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67"/>
          <p:cNvSpPr txBox="1">
            <a:spLocks noGrp="1"/>
          </p:cNvSpPr>
          <p:nvPr>
            <p:ph type="title"/>
          </p:nvPr>
        </p:nvSpPr>
        <p:spPr>
          <a:xfrm>
            <a:off x="466659" y="159541"/>
            <a:ext cx="2680517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/>
              <a:t>ABC Graffiti </a:t>
            </a:r>
            <a:endParaRPr dirty="0"/>
          </a:p>
        </p:txBody>
      </p:sp>
      <p:sp>
        <p:nvSpPr>
          <p:cNvPr id="757" name="Google Shape;757;p167"/>
          <p:cNvSpPr txBox="1">
            <a:spLocks noGrp="1"/>
          </p:cNvSpPr>
          <p:nvPr>
            <p:ph type="body" idx="1"/>
          </p:nvPr>
        </p:nvSpPr>
        <p:spPr>
          <a:xfrm>
            <a:off x="304800" y="1108525"/>
            <a:ext cx="5632200" cy="330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" dirty="0"/>
              <a:t>Work in small groups to brainstorm words or phrases that connect to the following question: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" sz="2000" b="1" i="1" dirty="0">
                <a:solidFill>
                  <a:schemeClr val="accent2"/>
                </a:solidFill>
              </a:rPr>
              <a:t>What are different temptations people face?</a:t>
            </a:r>
            <a:endParaRPr sz="2000" b="1" i="1" dirty="0">
              <a:solidFill>
                <a:schemeClr val="accent2"/>
              </a:solidFill>
            </a:endParaRPr>
          </a:p>
          <a:p>
            <a:pPr marL="368300" indent="-342900">
              <a:spcBef>
                <a:spcPts val="1200"/>
              </a:spcBef>
              <a:buSzPts val="2000"/>
            </a:pPr>
            <a:r>
              <a:rPr lang="en" dirty="0"/>
              <a:t>Be prepared to move after time is called. You’ll need only the marker provided to your group.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758" name="Google Shape;758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2499" y="707549"/>
            <a:ext cx="2832916" cy="26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68"/>
          <p:cNvSpPr txBox="1">
            <a:spLocks noGrp="1"/>
          </p:cNvSpPr>
          <p:nvPr>
            <p:ph type="title"/>
          </p:nvPr>
        </p:nvSpPr>
        <p:spPr>
          <a:xfrm>
            <a:off x="186033" y="348217"/>
            <a:ext cx="6596292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2600" dirty="0"/>
              <a:t>What are different temptations people face?</a:t>
            </a:r>
            <a:endParaRPr dirty="0"/>
          </a:p>
        </p:txBody>
      </p:sp>
      <p:grpSp>
        <p:nvGrpSpPr>
          <p:cNvPr id="764" name="Google Shape;764;p168"/>
          <p:cNvGrpSpPr/>
          <p:nvPr/>
        </p:nvGrpSpPr>
        <p:grpSpPr>
          <a:xfrm>
            <a:off x="589280" y="2175659"/>
            <a:ext cx="2529900" cy="833100"/>
            <a:chOff x="589280" y="1489859"/>
            <a:chExt cx="2529900" cy="833100"/>
          </a:xfrm>
        </p:grpSpPr>
        <p:sp>
          <p:nvSpPr>
            <p:cNvPr id="765" name="Google Shape;765;p168"/>
            <p:cNvSpPr/>
            <p:nvPr/>
          </p:nvSpPr>
          <p:spPr>
            <a:xfrm>
              <a:off x="589280" y="1489859"/>
              <a:ext cx="2529900" cy="833100"/>
            </a:xfrm>
            <a:prstGeom prst="chevron">
              <a:avLst>
                <a:gd name="adj" fmla="val 50000"/>
              </a:avLst>
            </a:prstGeom>
            <a:solidFill>
              <a:srgbClr val="DCBA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68"/>
            <p:cNvSpPr txBox="1"/>
            <p:nvPr/>
          </p:nvSpPr>
          <p:spPr>
            <a:xfrm>
              <a:off x="1117600" y="1660197"/>
              <a:ext cx="14733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Round 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7" name="Google Shape;767;p168"/>
          <p:cNvSpPr txBox="1"/>
          <p:nvPr/>
        </p:nvSpPr>
        <p:spPr>
          <a:xfrm>
            <a:off x="632030" y="3127179"/>
            <a:ext cx="24444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your small group, generate words or phrases related to the topic for each letter of the alphabet.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" name="Google Shape;768;p168" title="K20 3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1580" y="1397427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69"/>
          <p:cNvSpPr txBox="1">
            <a:spLocks noGrp="1"/>
          </p:cNvSpPr>
          <p:nvPr>
            <p:ph type="title"/>
          </p:nvPr>
        </p:nvSpPr>
        <p:spPr>
          <a:xfrm>
            <a:off x="450894" y="272017"/>
            <a:ext cx="6403953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2600" dirty="0"/>
              <a:t>What are different temptations people face?</a:t>
            </a:r>
            <a:endParaRPr dirty="0"/>
          </a:p>
        </p:txBody>
      </p:sp>
      <p:grpSp>
        <p:nvGrpSpPr>
          <p:cNvPr id="774" name="Google Shape;774;p169"/>
          <p:cNvGrpSpPr/>
          <p:nvPr/>
        </p:nvGrpSpPr>
        <p:grpSpPr>
          <a:xfrm>
            <a:off x="589280" y="2023259"/>
            <a:ext cx="2529900" cy="833100"/>
            <a:chOff x="589280" y="1489859"/>
            <a:chExt cx="2529900" cy="833100"/>
          </a:xfrm>
        </p:grpSpPr>
        <p:sp>
          <p:nvSpPr>
            <p:cNvPr id="775" name="Google Shape;775;p169"/>
            <p:cNvSpPr/>
            <p:nvPr/>
          </p:nvSpPr>
          <p:spPr>
            <a:xfrm>
              <a:off x="589280" y="1489859"/>
              <a:ext cx="2529900" cy="833100"/>
            </a:xfrm>
            <a:prstGeom prst="chevron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69"/>
            <p:cNvSpPr txBox="1"/>
            <p:nvPr/>
          </p:nvSpPr>
          <p:spPr>
            <a:xfrm>
              <a:off x="1117600" y="1660197"/>
              <a:ext cx="14733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Round </a:t>
              </a:r>
              <a:r>
                <a:rPr lang="en" sz="2600">
                  <a:solidFill>
                    <a:schemeClr val="lt1"/>
                  </a:solidFill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7" name="Google Shape;777;p169"/>
          <p:cNvSpPr txBox="1"/>
          <p:nvPr/>
        </p:nvSpPr>
        <p:spPr>
          <a:xfrm>
            <a:off x="632030" y="3127179"/>
            <a:ext cx="24444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Rotate to the next poster and read through the list. Add words and phrases for the letters that have not already been addressed.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" name="Google Shape;778;p169" title="K20 3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1580" y="1397427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70"/>
          <p:cNvSpPr txBox="1">
            <a:spLocks noGrp="1"/>
          </p:cNvSpPr>
          <p:nvPr>
            <p:ph type="title"/>
          </p:nvPr>
        </p:nvSpPr>
        <p:spPr>
          <a:xfrm>
            <a:off x="271166" y="585027"/>
            <a:ext cx="6312513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2600" dirty="0"/>
              <a:t>What are different temptations people face?</a:t>
            </a:r>
            <a:endParaRPr dirty="0"/>
          </a:p>
        </p:txBody>
      </p:sp>
      <p:grpSp>
        <p:nvGrpSpPr>
          <p:cNvPr id="784" name="Google Shape;784;p170"/>
          <p:cNvGrpSpPr/>
          <p:nvPr/>
        </p:nvGrpSpPr>
        <p:grpSpPr>
          <a:xfrm>
            <a:off x="589280" y="1870859"/>
            <a:ext cx="2529900" cy="833100"/>
            <a:chOff x="589280" y="1489859"/>
            <a:chExt cx="2529900" cy="833100"/>
          </a:xfrm>
        </p:grpSpPr>
        <p:sp>
          <p:nvSpPr>
            <p:cNvPr id="785" name="Google Shape;785;p170"/>
            <p:cNvSpPr/>
            <p:nvPr/>
          </p:nvSpPr>
          <p:spPr>
            <a:xfrm>
              <a:off x="589280" y="1489859"/>
              <a:ext cx="2529900" cy="833100"/>
            </a:xfrm>
            <a:prstGeom prst="chevron">
              <a:avLst>
                <a:gd name="adj" fmla="val 50000"/>
              </a:avLst>
            </a:prstGeom>
            <a:solidFill>
              <a:srgbClr val="991B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70"/>
            <p:cNvSpPr txBox="1"/>
            <p:nvPr/>
          </p:nvSpPr>
          <p:spPr>
            <a:xfrm>
              <a:off x="1117600" y="1660197"/>
              <a:ext cx="14733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Round </a:t>
              </a:r>
              <a:r>
                <a:rPr lang="en" sz="2600">
                  <a:solidFill>
                    <a:schemeClr val="lt1"/>
                  </a:solidFill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7" name="Google Shape;787;p170"/>
          <p:cNvSpPr txBox="1"/>
          <p:nvPr/>
        </p:nvSpPr>
        <p:spPr>
          <a:xfrm>
            <a:off x="632030" y="3127178"/>
            <a:ext cx="2444400" cy="1466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again, rotate to the next poster and read through the list. Add words and phrases for the letters that have not already been addressed.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8" name="Google Shape;788;p170" title="K20 3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1580" y="1397427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71"/>
          <p:cNvSpPr txBox="1">
            <a:spLocks noGrp="1"/>
          </p:cNvSpPr>
          <p:nvPr>
            <p:ph type="title"/>
          </p:nvPr>
        </p:nvSpPr>
        <p:spPr>
          <a:xfrm>
            <a:off x="463506" y="0"/>
            <a:ext cx="5514778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Just Say No! The Lotus Eaters</a:t>
            </a:r>
            <a:endParaRPr dirty="0"/>
          </a:p>
        </p:txBody>
      </p:sp>
      <p:sp>
        <p:nvSpPr>
          <p:cNvPr id="794" name="Google Shape;794;p171"/>
          <p:cNvSpPr txBox="1">
            <a:spLocks noGrp="1"/>
          </p:cNvSpPr>
          <p:nvPr>
            <p:ph type="body" idx="1"/>
          </p:nvPr>
        </p:nvSpPr>
        <p:spPr>
          <a:xfrm>
            <a:off x="416210" y="922287"/>
            <a:ext cx="5415300" cy="38798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How could you adapt this lesson for  your class?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What are some temptations your class might share?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How might you used this in:____ 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What information can you glean from your students’ responses?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" dirty="0"/>
              <a:t>What skills/standards/content might you use this particular assessment to work toward? </a:t>
            </a:r>
            <a:endParaRPr dirty="0"/>
          </a:p>
        </p:txBody>
      </p:sp>
      <p:sp>
        <p:nvSpPr>
          <p:cNvPr id="795" name="Google Shape;795;p171"/>
          <p:cNvSpPr txBox="1"/>
          <p:nvPr/>
        </p:nvSpPr>
        <p:spPr>
          <a:xfrm>
            <a:off x="5417100" y="4766175"/>
            <a:ext cx="3574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C367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https://learn.k20center.ou.edu/lesson/945?rev=8885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796" name="Google Shape;796;p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2808" y="657375"/>
            <a:ext cx="2304924" cy="307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72"/>
          <p:cNvSpPr txBox="1">
            <a:spLocks noGrp="1"/>
          </p:cNvSpPr>
          <p:nvPr>
            <p:ph type="title"/>
          </p:nvPr>
        </p:nvSpPr>
        <p:spPr>
          <a:xfrm>
            <a:off x="457200" y="286600"/>
            <a:ext cx="270221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Note Catcher</a:t>
            </a:r>
            <a:endParaRPr dirty="0"/>
          </a:p>
        </p:txBody>
      </p:sp>
      <p:sp>
        <p:nvSpPr>
          <p:cNvPr id="802" name="Google Shape;802;p172"/>
          <p:cNvSpPr txBox="1">
            <a:spLocks noGrp="1"/>
          </p:cNvSpPr>
          <p:nvPr>
            <p:ph type="body" idx="1"/>
          </p:nvPr>
        </p:nvSpPr>
        <p:spPr>
          <a:xfrm>
            <a:off x="425669" y="1228806"/>
            <a:ext cx="4038600" cy="2763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dirty="0"/>
              <a:t>Take a moment to reflect on the assessment strategies that we have examined and answer the following questions:</a:t>
            </a:r>
            <a:endParaRPr dirty="0"/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How was it used?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How can I use it?</a:t>
            </a:r>
            <a:endParaRPr dirty="0"/>
          </a:p>
        </p:txBody>
      </p:sp>
      <p:pic>
        <p:nvPicPr>
          <p:cNvPr id="803" name="Google Shape;803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913" y="-312850"/>
            <a:ext cx="2428425" cy="20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500" y="1309276"/>
            <a:ext cx="3113275" cy="17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950" y="3042675"/>
            <a:ext cx="2088375" cy="196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3"/>
          <p:cNvSpPr/>
          <p:nvPr/>
        </p:nvSpPr>
        <p:spPr>
          <a:xfrm>
            <a:off x="650513" y="1325574"/>
            <a:ext cx="7131000" cy="3185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D3C59"/>
          </a:solidFill>
          <a:ln w="25400" cap="flat" cmpd="sng">
            <a:solidFill>
              <a:srgbClr val="1D3C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17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/>
              <a:buNone/>
            </a:pPr>
            <a:r>
              <a:rPr lang="en"/>
              <a:t>Formative Assessment Needs a Learning Goal</a:t>
            </a:r>
            <a:endParaRPr/>
          </a:p>
        </p:txBody>
      </p:sp>
      <p:sp>
        <p:nvSpPr>
          <p:cNvPr id="812" name="Google Shape;812;p173"/>
          <p:cNvSpPr txBox="1">
            <a:spLocks noGrp="1"/>
          </p:cNvSpPr>
          <p:nvPr>
            <p:ph type="body" idx="1"/>
          </p:nvPr>
        </p:nvSpPr>
        <p:spPr>
          <a:xfrm>
            <a:off x="1181356" y="1534732"/>
            <a:ext cx="60633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/>
              <a:t>Selecting a FACT [formative assessment classroom technique] without a teaching or learning goal in mind because it seems like a fun activity to use in the classroom is analogous to “activity mania”—selecting...activities that are fun and engaging to students but do not necessarily promote learning or inform teaching.</a:t>
            </a:r>
            <a:endParaRPr/>
          </a:p>
        </p:txBody>
      </p:sp>
      <p:sp>
        <p:nvSpPr>
          <p:cNvPr id="813" name="Google Shape;813;p173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-Page Keeley &amp; Cheryl Rose Tobey</a:t>
            </a:r>
            <a:endParaRPr/>
          </a:p>
        </p:txBody>
      </p:sp>
      <p:sp>
        <p:nvSpPr>
          <p:cNvPr id="814" name="Google Shape;814;p173"/>
          <p:cNvSpPr txBox="1"/>
          <p:nvPr/>
        </p:nvSpPr>
        <p:spPr>
          <a:xfrm>
            <a:off x="628022" y="1106107"/>
            <a:ext cx="80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Arial"/>
              <a:buNone/>
            </a:pPr>
            <a:r>
              <a:rPr lang="en" sz="9600" b="1" i="0" u="none" strike="noStrike" cap="non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“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74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57354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7012" lvl="0" indent="-227012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</a:pPr>
            <a:r>
              <a:rPr lang="en" dirty="0"/>
              <a:t>Select one of the assessment strategies demonstrated today. </a:t>
            </a:r>
          </a:p>
          <a:p>
            <a:pPr marL="227012" lvl="0" indent="-227012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</a:pPr>
            <a:r>
              <a:rPr lang="en" dirty="0"/>
              <a:t>Create a formative assessment for a topic or content you will be teaching next quarter.</a:t>
            </a:r>
            <a:endParaRPr dirty="0"/>
          </a:p>
          <a:p>
            <a:pPr marL="227012" lvl="0" indent="-227012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Things to consider:</a:t>
            </a:r>
            <a:endParaRPr dirty="0"/>
          </a:p>
          <a:p>
            <a:pPr marL="637779" lvl="1" indent="-342900" algn="l" rtl="0">
              <a:spcBef>
                <a:spcPts val="4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§"/>
            </a:pPr>
            <a:r>
              <a:rPr lang="en" dirty="0"/>
              <a:t>What information or skills do you want your students to demonstrate in the assessment?</a:t>
            </a:r>
            <a:endParaRPr dirty="0"/>
          </a:p>
          <a:p>
            <a:pPr marL="625079" lvl="1" indent="-342900" algn="l" rtl="0"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" dirty="0"/>
              <a:t>How will you know if they are successful?</a:t>
            </a:r>
            <a:endParaRPr dirty="0"/>
          </a:p>
          <a:p>
            <a:pPr marL="637779" lvl="1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§"/>
            </a:pPr>
            <a:r>
              <a:rPr lang="en" dirty="0"/>
              <a:t>What are some misconceptions that might arise?</a:t>
            </a:r>
            <a:endParaRPr dirty="0"/>
          </a:p>
          <a:p>
            <a:pPr marL="637779" lvl="1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§"/>
            </a:pPr>
            <a:r>
              <a:rPr lang="en" dirty="0"/>
              <a:t>How might you address these misconceptions?</a:t>
            </a:r>
            <a:endParaRPr dirty="0"/>
          </a:p>
        </p:txBody>
      </p:sp>
      <p:sp>
        <p:nvSpPr>
          <p:cNvPr id="820" name="Google Shape;820;p174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6105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/>
              <a:buNone/>
            </a:pPr>
            <a:r>
              <a:rPr lang="en" dirty="0"/>
              <a:t>Creating Your Own Formative Assessment</a:t>
            </a:r>
            <a:endParaRPr dirty="0"/>
          </a:p>
        </p:txBody>
      </p:sp>
      <p:pic>
        <p:nvPicPr>
          <p:cNvPr id="821" name="Google Shape;821;p174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5633" y="239725"/>
            <a:ext cx="709432" cy="94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575" y="1106271"/>
            <a:ext cx="1029550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0100" y="2281547"/>
            <a:ext cx="1540499" cy="44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6350" y="2553276"/>
            <a:ext cx="1048001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21472" y="3258274"/>
            <a:ext cx="1257749" cy="79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1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5574" y="4052559"/>
            <a:ext cx="1029549" cy="969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7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Trek Eval</a:t>
            </a:r>
            <a:endParaRPr/>
          </a:p>
        </p:txBody>
      </p:sp>
      <p:sp>
        <p:nvSpPr>
          <p:cNvPr id="832" name="Google Shape;832;p175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75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"/>
              <a:t>Essential Question</a:t>
            </a:r>
            <a:endParaRPr/>
          </a:p>
        </p:txBody>
      </p:sp>
      <p:sp>
        <p:nvSpPr>
          <p:cNvPr id="514" name="Google Shape;514;p132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5562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/>
              <a:t>What is formative assessment and what does it look like in the English language arts classroom?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33"/>
          <p:cNvSpPr txBox="1">
            <a:spLocks noGrp="1"/>
          </p:cNvSpPr>
          <p:nvPr>
            <p:ph type="title"/>
          </p:nvPr>
        </p:nvSpPr>
        <p:spPr>
          <a:xfrm>
            <a:off x="530350" y="388462"/>
            <a:ext cx="5867297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" dirty="0"/>
              <a:t>Session Objectives</a:t>
            </a:r>
            <a:endParaRPr dirty="0"/>
          </a:p>
        </p:txBody>
      </p:sp>
      <p:sp>
        <p:nvSpPr>
          <p:cNvPr id="520" name="Google Shape;520;p133"/>
          <p:cNvSpPr txBox="1">
            <a:spLocks noGrp="1"/>
          </p:cNvSpPr>
          <p:nvPr>
            <p:ph type="body" idx="1"/>
          </p:nvPr>
        </p:nvSpPr>
        <p:spPr>
          <a:xfrm>
            <a:off x="501973" y="1579950"/>
            <a:ext cx="7772400" cy="19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80390" indent="-514350">
              <a:lnSpc>
                <a:spcPct val="115000"/>
              </a:lnSpc>
              <a:spcBef>
                <a:spcPts val="0"/>
              </a:spcBef>
              <a:buSzPts val="2560"/>
              <a:buFont typeface="+mj-lt"/>
              <a:buAutoNum type="arabicPeriod"/>
            </a:pPr>
            <a:r>
              <a:rPr lang="en" sz="2560" dirty="0"/>
              <a:t>Explore a variety of strategies that support formative assessment in the English language arts classroom.</a:t>
            </a:r>
            <a:endParaRPr sz="2560" dirty="0"/>
          </a:p>
          <a:p>
            <a:pPr marL="580390" indent="-514350">
              <a:lnSpc>
                <a:spcPct val="115000"/>
              </a:lnSpc>
              <a:spcBef>
                <a:spcPts val="0"/>
              </a:spcBef>
              <a:buSzPts val="2560"/>
              <a:buFont typeface="+mj-lt"/>
              <a:buAutoNum type="arabicPeriod"/>
            </a:pPr>
            <a:r>
              <a:rPr lang="en" sz="2560" dirty="0"/>
              <a:t>Examine metacognitive strategies for supporting students in their efforts to be self-directed learners. </a:t>
            </a:r>
            <a:endParaRPr sz="276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4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INSERT A PHOTO OF THEIR PURPOSES from Anchor Chart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35"/>
          <p:cNvSpPr txBox="1">
            <a:spLocks noGrp="1"/>
          </p:cNvSpPr>
          <p:nvPr>
            <p:ph type="title"/>
          </p:nvPr>
        </p:nvSpPr>
        <p:spPr>
          <a:xfrm>
            <a:off x="457201" y="159051"/>
            <a:ext cx="434813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Magnetic Statements</a:t>
            </a:r>
            <a:endParaRPr dirty="0"/>
          </a:p>
        </p:txBody>
      </p:sp>
      <p:sp>
        <p:nvSpPr>
          <p:cNvPr id="532" name="Google Shape;532;p13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Read each of the statements hanging around the room.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Choose one of the statements that you are </a:t>
            </a:r>
            <a:r>
              <a:rPr lang="en" b="1" i="1" dirty="0"/>
              <a:t>most</a:t>
            </a:r>
            <a:r>
              <a:rPr lang="en" dirty="0"/>
              <a:t> attracted to.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Discuss your reasons with the others gathered around the same statement.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Be prepared to share out.</a:t>
            </a:r>
            <a:endParaRPr dirty="0"/>
          </a:p>
        </p:txBody>
      </p:sp>
      <p:pic>
        <p:nvPicPr>
          <p:cNvPr id="533" name="Google Shape;533;p135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6406" y="1164651"/>
            <a:ext cx="2403019" cy="300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3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When a teacher teaches, no matter how well he or she might design a lesson, what a child learns is unpredictable.  Children do not always learn what we teach.  That is why the most important assessment does not happen at the end of learning - it happens during the learning, when there is still time to do something with the information.</a:t>
            </a:r>
            <a:endParaRPr sz="2900" dirty="0"/>
          </a:p>
        </p:txBody>
      </p:sp>
      <p:sp>
        <p:nvSpPr>
          <p:cNvPr id="539" name="Google Shape;539;p13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2700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r>
              <a:rPr lang="en" dirty="0"/>
              <a:t>	Dylan Wiliam</a:t>
            </a:r>
            <a:endParaRPr dirty="0"/>
          </a:p>
        </p:txBody>
      </p:sp>
      <p:sp>
        <p:nvSpPr>
          <p:cNvPr id="540" name="Google Shape;540;p1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81ECC0E692C48A0B148E61CFECC3A" ma:contentTypeVersion="12" ma:contentTypeDescription="Create a new document." ma:contentTypeScope="" ma:versionID="6032c95b1214d194c89b77317faffa72">
  <xsd:schema xmlns:xsd="http://www.w3.org/2001/XMLSchema" xmlns:xs="http://www.w3.org/2001/XMLSchema" xmlns:p="http://schemas.microsoft.com/office/2006/metadata/properties" xmlns:ns3="966e68ee-ec3c-4f12-bd4f-fedbbec8de0b" xmlns:ns4="d06b737b-b789-4524-96b5-d3d460658ae2" targetNamespace="http://schemas.microsoft.com/office/2006/metadata/properties" ma:root="true" ma:fieldsID="1a9859e18f99c4d8ce53eb7baf51b1eb" ns3:_="" ns4:_="">
    <xsd:import namespace="966e68ee-ec3c-4f12-bd4f-fedbbec8de0b"/>
    <xsd:import namespace="d06b737b-b789-4524-96b5-d3d460658a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68ee-ec3c-4f12-bd4f-fedbbec8d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b737b-b789-4524-96b5-d3d460658a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32498F-6969-49BE-A753-40513A49BC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434AE7-2CC6-44F4-BB7E-5E3AA9684710}">
  <ds:schemaRefs>
    <ds:schemaRef ds:uri="http://purl.org/dc/dcmitype/"/>
    <ds:schemaRef ds:uri="d06b737b-b789-4524-96b5-d3d460658ae2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966e68ee-ec3c-4f12-bd4f-fedbbec8de0b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845BA14-F65C-4E23-8948-D1D0D7B624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e68ee-ec3c-4f12-bd4f-fedbbec8de0b"/>
    <ds:schemaRef ds:uri="d06b737b-b789-4524-96b5-d3d460658a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2876</Words>
  <Application>Microsoft Office PowerPoint</Application>
  <PresentationFormat>On-screen Show (16:9)</PresentationFormat>
  <Paragraphs>238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48</vt:i4>
      </vt:variant>
    </vt:vector>
  </HeadingPairs>
  <TitlesOfParts>
    <vt:vector size="67" baseType="lpstr">
      <vt:lpstr>Lato</vt:lpstr>
      <vt:lpstr>Calibri</vt:lpstr>
      <vt:lpstr>Noto Sans Symbols</vt:lpstr>
      <vt:lpstr>Open Sans</vt:lpstr>
      <vt:lpstr>Arial</vt:lpstr>
      <vt:lpstr>Constantia</vt:lpstr>
      <vt:lpstr>Libre Baskerville</vt:lpstr>
      <vt:lpstr>Raleway</vt:lpstr>
      <vt:lpstr>Wingdings</vt:lpstr>
      <vt:lpstr>Georgia</vt:lpstr>
      <vt:lpstr>Streamline</vt:lpstr>
      <vt:lpstr>LEARN theme</vt:lpstr>
      <vt:lpstr>LEARN theme</vt:lpstr>
      <vt:lpstr>LEARN theme</vt:lpstr>
      <vt:lpstr>LEARN theme</vt:lpstr>
      <vt:lpstr>LEARN theme</vt:lpstr>
      <vt:lpstr>LEARN theme</vt:lpstr>
      <vt:lpstr>LEARN theme</vt:lpstr>
      <vt:lpstr>LEARN theme</vt:lpstr>
      <vt:lpstr>PowerPoint Presentation</vt:lpstr>
      <vt:lpstr>PowerPoint Presentation</vt:lpstr>
      <vt:lpstr>PowerPoint Presentation</vt:lpstr>
      <vt:lpstr>Formative Assessment in the English Language Arts Classroom</vt:lpstr>
      <vt:lpstr>Essential Question</vt:lpstr>
      <vt:lpstr>Session Objectives</vt:lpstr>
      <vt:lpstr>INSERT A PHOTO OF THEIR PURPOSES from Anchor Chart</vt:lpstr>
      <vt:lpstr>Magnetic Statements</vt:lpstr>
      <vt:lpstr>Magnetic Statements</vt:lpstr>
      <vt:lpstr>Magnetic Statements</vt:lpstr>
      <vt:lpstr>Magnetic Statements</vt:lpstr>
      <vt:lpstr>Magnetic Statements</vt:lpstr>
      <vt:lpstr>Magnetic Statements</vt:lpstr>
      <vt:lpstr>Magnetic Statements</vt:lpstr>
      <vt:lpstr>Reflection Questions</vt:lpstr>
      <vt:lpstr>English Language Arts Strands</vt:lpstr>
      <vt:lpstr>K20 LEARN Website</vt:lpstr>
      <vt:lpstr>Caption This </vt:lpstr>
      <vt:lpstr>Caption This </vt:lpstr>
      <vt:lpstr>Caption This </vt:lpstr>
      <vt:lpstr>Caption This </vt:lpstr>
      <vt:lpstr>Caption This </vt:lpstr>
      <vt:lpstr>Caption This </vt:lpstr>
      <vt:lpstr>Caption This </vt:lpstr>
      <vt:lpstr>Totally Different Stories</vt:lpstr>
      <vt:lpstr>How Believable Are They? </vt:lpstr>
      <vt:lpstr>PowerPoint Presentation</vt:lpstr>
      <vt:lpstr>Fist to Five</vt:lpstr>
      <vt:lpstr>How Believable Were They? </vt:lpstr>
      <vt:lpstr>Ichabod and Brom: Ghostfacers</vt:lpstr>
      <vt:lpstr>Note Catcher</vt:lpstr>
      <vt:lpstr>Why-Lighting</vt:lpstr>
      <vt:lpstr>Why-Lighting</vt:lpstr>
      <vt:lpstr>Alienstock</vt:lpstr>
      <vt:lpstr>They Say/I Say Writing</vt:lpstr>
      <vt:lpstr>They Say/I Say Writing</vt:lpstr>
      <vt:lpstr>They Say/I Say Writing</vt:lpstr>
      <vt:lpstr>They Say/I Say Writing</vt:lpstr>
      <vt:lpstr>Lord of the Flies Unit: Lesson 8 (In the End)</vt:lpstr>
      <vt:lpstr>ABC Graffiti </vt:lpstr>
      <vt:lpstr>What are different temptations people face?</vt:lpstr>
      <vt:lpstr>What are different temptations people face?</vt:lpstr>
      <vt:lpstr>What are different temptations people face?</vt:lpstr>
      <vt:lpstr>Just Say No! The Lotus Eaters</vt:lpstr>
      <vt:lpstr>Note Catcher</vt:lpstr>
      <vt:lpstr>Formative Assessment Needs a Learning Goal</vt:lpstr>
      <vt:lpstr>Creating Your Own Formative Assessment</vt:lpstr>
      <vt:lpstr>Trek Eval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profe</dc:creator>
  <cp:lastModifiedBy>McLeod Porter, Delma</cp:lastModifiedBy>
  <cp:revision>4</cp:revision>
  <dcterms:modified xsi:type="dcterms:W3CDTF">2021-10-25T13:44:56Z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0x010100BB981ECC0E692C48A0B148E61CFECC3A</vt:lpwstr>
  </property>
</Properties>
</file>