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7" r:id="rId5"/>
    <p:sldMasterId id="2147483678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A94B14AA-BD0B-4186-B7FD-67DA5E63F98B}">
  <a:tblStyle styleId="{A94B14AA-BD0B-4186-B7FD-67DA5E63F98B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chemeClr val="lt1"/>
          </a:solidFill>
        </a:fill>
      </a:tcStyle>
    </a:wholeTbl>
    <a:band1H>
      <a:tcTxStyle b="off" i="off"/>
      <a:tcStyle>
        <a:fill>
          <a:solidFill>
            <a:srgbClr val="E8E9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E8E9EA"/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50800">
              <a:solidFill>
                <a:schemeClr val="accent2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l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2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f8e3b31e53_0_2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f8e3b31e53_0_2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f8e3b31e53_0_2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4" name="Google Shape;184;gf8e3b31e53_0_2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f8e3b31e53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gf8e3b31e53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gf8e3b31e53_0_2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gf8e3b31e53_0_2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f8e3b31e53_0_2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f8e3b31e53_0_2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f8e3b31e53_0_2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f8e3b31e53_0_2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f8e3b31e53_0_2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9" name="Google Shape;159;gf8e3b31e53_0_2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f8e3b31e53_0_2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f8e3b31e53_0_2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f8e3b31e53_0_2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2" name="Google Shape;172;gf8e3b31e53_0_2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f8e3b31e53_0_2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8" name="Google Shape;178;gf8e3b31e53_0_2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Relationship Id="rId3" Type="http://schemas.openxmlformats.org/officeDocument/2006/relationships/image" Target="../media/image3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ARN Logo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36550" lvl="2" marL="137160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57" name="Google Shape;57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38" scaled="0"/>
        </a:gra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6"/>
          <p:cNvSpPr txBox="1"/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b="0" sz="5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6"/>
          <p:cNvSpPr txBox="1"/>
          <p:nvPr>
            <p:ph idx="1" type="subTitle"/>
          </p:nvPr>
        </p:nvSpPr>
        <p:spPr>
          <a:xfrm>
            <a:off x="644652" y="2400300"/>
            <a:ext cx="7854600" cy="131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rmAutofit/>
          </a:bodyPr>
          <a:lstStyle>
            <a:lvl1pPr lvl="0" marR="34288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pic>
        <p:nvPicPr>
          <p:cNvPr id="62" name="Google Shape;62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dered List">
  <p:cSld name="Ordered Lis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7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indent="-336550" lvl="2" marL="1371600" rtl="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65" name="Google Shape;65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83" scaled="0"/>
        </a:gra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8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b="0" sz="500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8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indent="-228600" lvl="2" marL="13716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indent="-228600" lvl="3" marL="18288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indent="-228600" lvl="4" marL="228600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70" name="Google Shape;70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9"/>
          <p:cNvSpPr txBox="1"/>
          <p:nvPr>
            <p:ph type="title"/>
          </p:nvPr>
        </p:nvSpPr>
        <p:spPr>
          <a:xfrm>
            <a:off x="457200" y="302954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" type="body"/>
          </p:nvPr>
        </p:nvSpPr>
        <p:spPr>
          <a:xfrm>
            <a:off x="457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74" name="Google Shape;74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9"/>
          <p:cNvSpPr txBox="1"/>
          <p:nvPr>
            <p:ph idx="2" type="body"/>
          </p:nvPr>
        </p:nvSpPr>
        <p:spPr>
          <a:xfrm>
            <a:off x="4648200" y="1317938"/>
            <a:ext cx="4038600" cy="34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indent="-34290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indent="-323850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indent="-314325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>
  <p:cSld name="Comparison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0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" type="body"/>
          </p:nvPr>
        </p:nvSpPr>
        <p:spPr>
          <a:xfrm>
            <a:off x="457200" y="1391436"/>
            <a:ext cx="4040100" cy="494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2" type="body"/>
          </p:nvPr>
        </p:nvSpPr>
        <p:spPr>
          <a:xfrm>
            <a:off x="4645027" y="1394820"/>
            <a:ext cx="4041900" cy="491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b="1" sz="1500"/>
            </a:lvl2pPr>
            <a:lvl3pPr indent="-228600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b="1" sz="1350"/>
            </a:lvl3pPr>
            <a:lvl4pPr indent="-2286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4pPr>
            <a:lvl5pPr indent="-2286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b="1"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0" name="Google Shape;80;p20"/>
          <p:cNvSpPr txBox="1"/>
          <p:nvPr>
            <p:ph idx="3" type="body"/>
          </p:nvPr>
        </p:nvSpPr>
        <p:spPr>
          <a:xfrm>
            <a:off x="457200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20"/>
          <p:cNvSpPr txBox="1"/>
          <p:nvPr>
            <p:ph idx="4" type="body"/>
          </p:nvPr>
        </p:nvSpPr>
        <p:spPr>
          <a:xfrm>
            <a:off x="4649788" y="1974760"/>
            <a:ext cx="4040100" cy="27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23850" lvl="1" marL="9144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indent="-314325" lvl="2" marL="1371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indent="-304800" lvl="3" marL="18288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Graphic">
  <p:cSld name="Content with Graphic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1"/>
          <p:cNvSpPr txBox="1"/>
          <p:nvPr>
            <p:ph idx="1" type="body"/>
          </p:nvPr>
        </p:nvSpPr>
        <p:spPr>
          <a:xfrm>
            <a:off x="3581400" y="1330012"/>
            <a:ext cx="51117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indent="-333883" lvl="1" marL="914400" rtl="0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indent="-308610" lvl="2" marL="1371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2" type="body"/>
          </p:nvPr>
        </p:nvSpPr>
        <p:spPr>
          <a:xfrm>
            <a:off x="450850" y="1330012"/>
            <a:ext cx="3124200" cy="32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rmAutofit/>
          </a:bodyPr>
          <a:lstStyle>
            <a:lvl1pPr indent="-3429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indent="-330200" lvl="1" marL="9144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indent="-317500" lvl="2" marL="137160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indent="-311150" lvl="3" marL="1828800" rtl="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indent="-304800" lvl="4" marL="228600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indent="-320039" lvl="5" marL="2743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21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o">
  <p:cSld name="Video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22"/>
          <p:cNvSpPr/>
          <p:nvPr>
            <p:ph idx="2" type="media"/>
          </p:nvPr>
        </p:nvSpPr>
        <p:spPr>
          <a:xfrm>
            <a:off x="457200" y="1343696"/>
            <a:ext cx="6125700" cy="34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1" name="Google Shape;91;p22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">
  <p:cSld name="Table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3" name="Google Shape;93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23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1">
  <p:cSld name="Strategy v1"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24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24"/>
          <p:cNvSpPr txBox="1"/>
          <p:nvPr>
            <p:ph idx="1" type="body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99" name="Google Shape;99;p24"/>
          <p:cNvSpPr/>
          <p:nvPr>
            <p:ph idx="2" type="pic"/>
          </p:nvPr>
        </p:nvSpPr>
        <p:spPr>
          <a:xfrm>
            <a:off x="5911850" y="1663336"/>
            <a:ext cx="1828800" cy="18279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trategy v2">
  <p:cSld name="Strategy v2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2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25"/>
          <p:cNvSpPr txBox="1"/>
          <p:nvPr>
            <p:ph idx="1" type="body"/>
          </p:nvPr>
        </p:nvSpPr>
        <p:spPr>
          <a:xfrm>
            <a:off x="457200" y="1305059"/>
            <a:ext cx="3994500" cy="362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3937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04" name="Google Shape;104;p25"/>
          <p:cNvSpPr/>
          <p:nvPr>
            <p:ph idx="2" type="pic"/>
          </p:nvPr>
        </p:nvSpPr>
        <p:spPr>
          <a:xfrm>
            <a:off x="4692302" y="1305059"/>
            <a:ext cx="3994200" cy="1420800"/>
          </a:xfrm>
          <a:prstGeom prst="rect">
            <a:avLst/>
          </a:prstGeom>
          <a:noFill/>
          <a:ln cap="flat" cmpd="sng" w="9525">
            <a:solidFill>
              <a:srgbClr val="BCD4E9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ull Quote">
  <p:cSld name="Pull Quote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/>
          <p:nvPr/>
        </p:nvSpPr>
        <p:spPr>
          <a:xfrm>
            <a:off x="1721476" y="1313644"/>
            <a:ext cx="5700900" cy="3206700"/>
          </a:xfrm>
          <a:prstGeom prst="snip2DiagRect">
            <a:avLst>
              <a:gd fmla="val 0" name="adj1"/>
              <a:gd fmla="val 16667" name="adj2"/>
            </a:avLst>
          </a:prstGeom>
          <a:solidFill>
            <a:srgbClr val="1C3C5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7" name="Google Shape;107;p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p26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2574750" y="1534732"/>
            <a:ext cx="3994500" cy="237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sp>
        <p:nvSpPr>
          <p:cNvPr id="110" name="Google Shape;110;p26"/>
          <p:cNvSpPr txBox="1"/>
          <p:nvPr>
            <p:ph idx="2" type="body"/>
          </p:nvPr>
        </p:nvSpPr>
        <p:spPr>
          <a:xfrm>
            <a:off x="3017949" y="3943350"/>
            <a:ext cx="3108000" cy="5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00" lIns="91400" spcFirstLastPara="1" rIns="91400" wrap="square" tIns="91400">
            <a:norm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b="1" i="1" sz="1600">
                <a:solidFill>
                  <a:schemeClr val="lt1"/>
                </a:solidFill>
              </a:defRPr>
            </a:lvl1pPr>
            <a:lvl2pPr indent="-325755" lvl="1" marL="9144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84289" lvl="4" marL="22860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indent="-297179" lvl="5" marL="27432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indent="-297179" lvl="6" marL="32004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indent="-314325" lvl="7" marL="36576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indent="-314325" lvl="8" marL="411480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/>
        </p:txBody>
      </p:sp>
      <p:pic>
        <p:nvPicPr>
          <p:cNvPr descr="A picture containing icon&#10;&#10;Description automatically generated" id="111" name="Google Shape;111;p26"/>
          <p:cNvPicPr preferRelativeResize="0"/>
          <p:nvPr/>
        </p:nvPicPr>
        <p:blipFill rotWithShape="1">
          <a:blip r:embed="rId3">
            <a:alphaModFix/>
          </a:blip>
          <a:srcRect b="56089" l="34180" r="32616" t="21570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Only">
  <p:cSld name="1_Title Only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1">
  <p:cSld name="Blank 1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White BG">
  <p:cSld name="Blank White BG">
    <p:bg>
      <p:bgPr>
        <a:solidFill>
          <a:schemeClr val="lt1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No Logo">
  <p:cSld name="Blank No Logo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rtl="0"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indent="-325755" lvl="1" marL="914400" rtl="0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298640" lvl="2" marL="1371600" rtl="0"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indent="-290512" lvl="3" marL="1828800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indent="-290512" lvl="4" marL="2286000" rtl="0"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5pPr>
            <a:lvl6pPr indent="-297179" lvl="5" marL="2743200" rtl="0">
              <a:spcBef>
                <a:spcPts val="270"/>
              </a:spcBef>
              <a:spcAft>
                <a:spcPts val="0"/>
              </a:spcAft>
              <a:buSzPts val="1080"/>
              <a:buChar char="⚫"/>
              <a:defRPr/>
            </a:lvl6pPr>
            <a:lvl7pPr indent="-289560" lvl="6" marL="3200400" rtl="0">
              <a:spcBef>
                <a:spcPts val="240"/>
              </a:spcBef>
              <a:spcAft>
                <a:spcPts val="0"/>
              </a:spcAft>
              <a:buSzPts val="960"/>
              <a:buChar char="⚫"/>
              <a:defRPr/>
            </a:lvl7pPr>
            <a:lvl8pPr indent="-304800" lvl="7" marL="3657600" rtl="0">
              <a:spcBef>
                <a:spcPts val="240"/>
              </a:spcBef>
              <a:spcAft>
                <a:spcPts val="0"/>
              </a:spcAft>
              <a:buSzPts val="1200"/>
              <a:buChar char="•"/>
              <a:defRPr/>
            </a:lvl8pPr>
            <a:lvl9pPr indent="-295275" lvl="8" marL="4114800" rtl="0">
              <a:spcBef>
                <a:spcPts val="210"/>
              </a:spcBef>
              <a:spcAft>
                <a:spcPts val="0"/>
              </a:spcAft>
              <a:buSzPts val="1050"/>
              <a:buChar char="•"/>
              <a:defRPr/>
            </a:lvl9pPr>
          </a:lstStyle>
          <a:p/>
        </p:txBody>
      </p:sp>
      <p:sp>
        <p:nvSpPr>
          <p:cNvPr id="123" name="Google Shape;123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16.xml"/><Relationship Id="rId19" Type="http://schemas.openxmlformats.org/officeDocument/2006/relationships/theme" Target="../theme/theme1.xml"/><Relationship Id="rId6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29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39967" scaled="0"/>
        </a:gra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57200" y="528066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b="0" i="0" sz="3600" u="none" cap="none" strike="noStrik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57200" y="1451610"/>
            <a:ext cx="8229600" cy="32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93700" lvl="0" marL="457200" marR="0" rt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25755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98640" lvl="2" marL="1371600" marR="0" rtl="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b="0" i="0" sz="157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90512" lvl="3" marL="18288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90512" lvl="4" marL="2286000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97179" lvl="5" marL="2743200" marR="0" rtl="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95275" lvl="8" marL="4114800" marR="0" rtl="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b="0" i="0" sz="10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</p:sldLayoutIdLst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1" Type="http://schemas.openxmlformats.org/officeDocument/2006/relationships/image" Target="../media/image8.png"/><Relationship Id="rId10" Type="http://schemas.openxmlformats.org/officeDocument/2006/relationships/image" Target="../media/image7.png"/><Relationship Id="rId13" Type="http://schemas.openxmlformats.org/officeDocument/2006/relationships/image" Target="../media/image9.png"/><Relationship Id="rId1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learn.k20center.ou.edu/strategy/164" TargetMode="External"/><Relationship Id="rId4" Type="http://schemas.openxmlformats.org/officeDocument/2006/relationships/hyperlink" Target="https://learn.k20center.ou.edu/strategy/108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Relationship Id="rId5" Type="http://schemas.openxmlformats.org/officeDocument/2006/relationships/hyperlink" Target="https://learn.k20center.ou.edu/strategy/1663" TargetMode="External"/><Relationship Id="rId6" Type="http://schemas.openxmlformats.org/officeDocument/2006/relationships/hyperlink" Target="https://learn.k20center.ou.edu/strategy/129" TargetMode="External"/><Relationship Id="rId7" Type="http://schemas.openxmlformats.org/officeDocument/2006/relationships/hyperlink" Target="https://learn.k20center.ou.edu/strategy/156" TargetMode="External"/><Relationship Id="rId8" Type="http://schemas.openxmlformats.org/officeDocument/2006/relationships/hyperlink" Target="https://learn.k20center.ou.edu/strategy/180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learn.k20center.ou.edu/lesson/346" TargetMode="External"/><Relationship Id="rId4" Type="http://schemas.openxmlformats.org/officeDocument/2006/relationships/hyperlink" Target="https://learn.k20center.ou.edu/lesson/1666?rev=11519" TargetMode="External"/><Relationship Id="rId5" Type="http://schemas.openxmlformats.org/officeDocument/2006/relationships/hyperlink" Target="https://learn.k20center.ou.edu/lesson/458" TargetMode="External"/><Relationship Id="rId6" Type="http://schemas.openxmlformats.org/officeDocument/2006/relationships/hyperlink" Target="https://learn.k20center.ou.edu/lesson/415" TargetMode="External"/><Relationship Id="rId7" Type="http://schemas.openxmlformats.org/officeDocument/2006/relationships/image" Target="../media/image1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41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187" name="Google Shape;187;p41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{A94B14AA-BD0B-4186-B7FD-67DA5E63F98B}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Science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Google Shape;132;p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5940" y="328613"/>
            <a:ext cx="5532120" cy="448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34"/>
          <p:cNvSpPr txBox="1"/>
          <p:nvPr>
            <p:ph type="title"/>
          </p:nvPr>
        </p:nvSpPr>
        <p:spPr>
          <a:xfrm>
            <a:off x="530352" y="98755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"/>
              <a:t>Essential Question</a:t>
            </a:r>
            <a:endParaRPr/>
          </a:p>
        </p:txBody>
      </p:sp>
      <p:sp>
        <p:nvSpPr>
          <p:cNvPr id="138" name="Google Shape;138;p34"/>
          <p:cNvSpPr txBox="1"/>
          <p:nvPr>
            <p:ph idx="1" type="body"/>
          </p:nvPr>
        </p:nvSpPr>
        <p:spPr>
          <a:xfrm>
            <a:off x="530352" y="2028498"/>
            <a:ext cx="7772400" cy="11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55562" rtl="0" algn="l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"/>
              <a:t>What is formative assessment and what does it look like in the Science Classroom?</a:t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35"/>
          <p:cNvSpPr txBox="1"/>
          <p:nvPr>
            <p:ph idx="1" type="body"/>
          </p:nvPr>
        </p:nvSpPr>
        <p:spPr>
          <a:xfrm>
            <a:off x="457200" y="1309352"/>
            <a:ext cx="8229600" cy="3434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520"/>
              </a:spcBef>
              <a:spcAft>
                <a:spcPts val="0"/>
              </a:spcAft>
              <a:buNone/>
            </a:pPr>
            <a:r>
              <a:rPr lang="en"/>
              <a:t>Insert photo of the collaborative list developed in the first session. </a:t>
            </a:r>
            <a:endParaRPr/>
          </a:p>
        </p:txBody>
      </p:sp>
      <p:sp>
        <p:nvSpPr>
          <p:cNvPr id="144" name="Google Shape;144;p35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PURPOSES OF FORMATIVE ASSESSMENT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36"/>
          <p:cNvSpPr txBox="1"/>
          <p:nvPr>
            <p:ph type="title"/>
          </p:nvPr>
        </p:nvSpPr>
        <p:spPr>
          <a:xfrm>
            <a:off x="457200" y="307250"/>
            <a:ext cx="6382800" cy="857400"/>
          </a:xfrm>
          <a:prstGeom prst="rect">
            <a:avLst/>
          </a:prstGeom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Assessment Strategies</a:t>
            </a:r>
            <a:endParaRPr/>
          </a:p>
        </p:txBody>
      </p:sp>
      <p:sp>
        <p:nvSpPr>
          <p:cNvPr id="150" name="Google Shape;150;p36"/>
          <p:cNvSpPr txBox="1"/>
          <p:nvPr>
            <p:ph idx="1" type="body"/>
          </p:nvPr>
        </p:nvSpPr>
        <p:spPr>
          <a:xfrm>
            <a:off x="457200" y="1164650"/>
            <a:ext cx="5504400" cy="2996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93700" lvl="0" marL="457200" rtl="0" algn="l">
              <a:spcBef>
                <a:spcPts val="52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3"/>
              </a:rPr>
              <a:t>Justified List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4"/>
              </a:rPr>
              <a:t>Using Phenomena to Drive Science Instruction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5"/>
              </a:rPr>
              <a:t>Triangle of Power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6"/>
              </a:rPr>
              <a:t>Sticky Bars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7"/>
              </a:rPr>
              <a:t>Claim, Evidence, Reasoning</a:t>
            </a:r>
            <a:endParaRPr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" u="sng">
                <a:solidFill>
                  <a:schemeClr val="hlink"/>
                </a:solidFill>
                <a:hlinkClick r:id="rId8"/>
              </a:rPr>
              <a:t>I Notice, I Wonder</a:t>
            </a:r>
            <a:endParaRPr/>
          </a:p>
        </p:txBody>
      </p:sp>
      <p:pic>
        <p:nvPicPr>
          <p:cNvPr id="151" name="Google Shape;151;p36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188327" y="124775"/>
            <a:ext cx="794625" cy="8066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36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6111523" y="1036925"/>
            <a:ext cx="948226" cy="7933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36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5830701" y="1931625"/>
            <a:ext cx="1509850" cy="545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36"/>
          <p:cNvPicPr preferRelativeResize="0"/>
          <p:nvPr/>
        </p:nvPicPr>
        <p:blipFill rotWithShape="1">
          <a:blip r:embed="rId12">
            <a:alphaModFix/>
          </a:blip>
          <a:srcRect b="0" l="0" r="0" t="30371"/>
          <a:stretch/>
        </p:blipFill>
        <p:spPr>
          <a:xfrm>
            <a:off x="6132584" y="2578225"/>
            <a:ext cx="1006076" cy="700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p36"/>
          <p:cNvPicPr preferRelativeResize="0"/>
          <p:nvPr/>
        </p:nvPicPr>
        <p:blipFill>
          <a:blip r:embed="rId13">
            <a:alphaModFix/>
          </a:blip>
          <a:stretch>
            <a:fillRect/>
          </a:stretch>
        </p:blipFill>
        <p:spPr>
          <a:xfrm>
            <a:off x="6238292" y="3380130"/>
            <a:ext cx="794626" cy="79462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36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111550" y="4095375"/>
            <a:ext cx="1048125" cy="104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7"/>
          <p:cNvSpPr txBox="1"/>
          <p:nvPr>
            <p:ph idx="1" type="body"/>
          </p:nvPr>
        </p:nvSpPr>
        <p:spPr>
          <a:xfrm>
            <a:off x="457200" y="1309350"/>
            <a:ext cx="5779800" cy="343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20000"/>
          </a:bodyPr>
          <a:lstStyle/>
          <a:p>
            <a:pPr indent="-227012" lvl="0" marL="22701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Font typeface="Arial"/>
              <a:buChar char="•"/>
            </a:pPr>
            <a:r>
              <a:rPr lang="en"/>
              <a:t>Justified List</a:t>
            </a:r>
            <a:endParaRPr/>
          </a:p>
          <a:p>
            <a:pPr indent="-185155" lvl="1" marL="480034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3"/>
              </a:rPr>
              <a:t>Scientific Reason Not Scientific Treason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600"/>
              <a:buChar char="•"/>
            </a:pPr>
            <a:r>
              <a:rPr lang="en">
                <a:solidFill>
                  <a:srgbClr val="1C3C58"/>
                </a:solidFill>
              </a:rPr>
              <a:t>Using Phenomena to Drive Science Instruction &amp; Triangle of Power</a:t>
            </a:r>
            <a:endParaRPr>
              <a:solidFill>
                <a:srgbClr val="1C3C58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4"/>
              </a:rPr>
              <a:t>What is a Wave? Unit: Lesson 2 (Not the Bermuda Triangle)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600"/>
              <a:buChar char="•"/>
            </a:pPr>
            <a:r>
              <a:rPr lang="en">
                <a:solidFill>
                  <a:srgbClr val="1C3C58"/>
                </a:solidFill>
              </a:rPr>
              <a:t>Sticky Bars</a:t>
            </a:r>
            <a:endParaRPr>
              <a:solidFill>
                <a:srgbClr val="1C3C58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5"/>
              </a:rPr>
              <a:t>What’s A GMO?</a:t>
            </a:r>
            <a:endParaRPr i="1">
              <a:solidFill>
                <a:srgbClr val="1C3C58"/>
              </a:solidFill>
            </a:endParaRPr>
          </a:p>
          <a:p>
            <a:pPr indent="-3937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600"/>
              <a:buChar char="•"/>
            </a:pPr>
            <a:r>
              <a:rPr lang="en">
                <a:solidFill>
                  <a:srgbClr val="1C3C58"/>
                </a:solidFill>
              </a:rPr>
              <a:t>Claim, Evidence, Reasoning</a:t>
            </a:r>
            <a:endParaRPr>
              <a:solidFill>
                <a:srgbClr val="1C3C58"/>
              </a:solidFill>
            </a:endParaRPr>
          </a:p>
          <a:p>
            <a:pPr indent="-355600" lvl="1" marL="9144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1C3C58"/>
              </a:buClr>
              <a:buSzPts val="2000"/>
              <a:buChar char="•"/>
            </a:pPr>
            <a:r>
              <a:rPr i="1" lang="en" u="sng">
                <a:solidFill>
                  <a:schemeClr val="hlink"/>
                </a:solidFill>
                <a:hlinkClick r:id="rId6"/>
              </a:rPr>
              <a:t>Feelin’ the Phenomena</a:t>
            </a:r>
            <a:endParaRPr i="1">
              <a:solidFill>
                <a:srgbClr val="1C3C58"/>
              </a:solidFill>
            </a:endParaRPr>
          </a:p>
        </p:txBody>
      </p:sp>
      <p:sp>
        <p:nvSpPr>
          <p:cNvPr id="162" name="Google Shape;162;p37"/>
          <p:cNvSpPr txBox="1"/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78B1"/>
              </a:buClr>
              <a:buSzPts val="3600"/>
              <a:buFont typeface="Calibri"/>
              <a:buNone/>
            </a:pPr>
            <a:r>
              <a:rPr lang="en">
                <a:solidFill>
                  <a:srgbClr val="3978B1"/>
                </a:solidFill>
              </a:rPr>
              <a:t>Lesson Showcases: Summary</a:t>
            </a:r>
            <a:endParaRPr/>
          </a:p>
        </p:txBody>
      </p:sp>
      <p:pic>
        <p:nvPicPr>
          <p:cNvPr id="163" name="Google Shape;163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050950" y="1525700"/>
            <a:ext cx="2719750" cy="2092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8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169" name="Google Shape;169;p38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{A94B14AA-BD0B-4186-B7FD-67DA5E63F98B}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Science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39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175" name="Google Shape;175;p39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{A94B14AA-BD0B-4186-B7FD-67DA5E63F98B}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Science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40"/>
          <p:cNvSpPr txBox="1"/>
          <p:nvPr>
            <p:ph type="title"/>
          </p:nvPr>
        </p:nvSpPr>
        <p:spPr>
          <a:xfrm>
            <a:off x="457200" y="307247"/>
            <a:ext cx="8229600" cy="4011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ct val="100000"/>
              <a:buFont typeface="Calibri"/>
              <a:buNone/>
            </a:pPr>
            <a:r>
              <a:rPr b="1" lang="en" sz="2600"/>
              <a:t>Strategy: </a:t>
            </a:r>
            <a:r>
              <a:rPr b="1" i="1" lang="en" sz="2600"/>
              <a:t>[Which strategy did you choose?]</a:t>
            </a:r>
            <a:endParaRPr b="1" i="1"/>
          </a:p>
        </p:txBody>
      </p:sp>
      <p:graphicFrame>
        <p:nvGraphicFramePr>
          <p:cNvPr id="181" name="Google Shape;181;p40"/>
          <p:cNvGraphicFramePr/>
          <p:nvPr/>
        </p:nvGraphicFramePr>
        <p:xfrm>
          <a:off x="457200" y="70840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{A94B14AA-BD0B-4186-B7FD-67DA5E63F98B}</a:tableStyleId>
              </a:tblPr>
              <a:tblGrid>
                <a:gridCol w="1220875"/>
                <a:gridCol w="4572000"/>
                <a:gridCol w="930600"/>
                <a:gridCol w="1561375"/>
              </a:tblGrid>
              <a:tr h="9856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Lesson Objective: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[insert learning goal here]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Course: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0" i="1" lang="en" sz="1800" u="none" cap="none" strike="noStrike"/>
                        <a:t>[</a:t>
                      </a:r>
                      <a:r>
                        <a:rPr b="0" i="1" lang="en" sz="1800"/>
                        <a:t>Science</a:t>
                      </a:r>
                      <a:r>
                        <a:rPr b="0" i="1" lang="en" sz="1800" u="none" cap="none" strike="noStrike"/>
                        <a:t>]</a:t>
                      </a:r>
                      <a:endParaRPr sz="1400" u="none" cap="none" strike="noStrike"/>
                    </a:p>
                  </a:txBody>
                  <a:tcPr marT="45725" marB="45725" marR="91450" marL="91450" anchor="ctr"/>
                </a:tc>
              </a:tr>
              <a:tr h="16890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Describe what you would present to students.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A: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B: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C: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" sz="1800" u="none" cap="none" strike="noStrike"/>
                        <a:t>Example 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  <a:tr h="1453225">
                <a:tc gridSpan="4"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b="1" lang="en" sz="1800" u="sng" cap="none" strike="noStrike"/>
                        <a:t>Lesson Placement &amp; Reasoning</a:t>
                      </a:r>
                      <a:r>
                        <a:rPr lang="en" sz="1800" u="none" cap="none" strike="noStrike"/>
                        <a:t>: </a:t>
                      </a:r>
                      <a:r>
                        <a:rPr i="1" lang="en" sz="1800" u="none" cap="none" strike="noStrike"/>
                        <a:t>I would put this strategy …</a:t>
                      </a:r>
                      <a:endParaRPr sz="14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i="1" lang="en" sz="1800" u="none" cap="none" strike="noStrike"/>
                        <a:t>I selected this strategy because…</a:t>
                      </a:r>
                      <a:endParaRPr sz="1400" u="none" cap="none" strike="noStrike"/>
                    </a:p>
                  </a:txBody>
                  <a:tcPr marT="45725" marB="45725" marR="91450" marL="91450"/>
                </a:tc>
                <a:tc hMerge="1"/>
                <a:tc hMerge="1"/>
                <a:tc hMerge="1"/>
              </a:tr>
            </a:tbl>
          </a:graphicData>
        </a:graphic>
      </p:graphicFrame>
    </p:spTree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