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 id="2147483698" r:id="rId3"/>
  </p:sldMasterIdLst>
  <p:notesMasterIdLst>
    <p:notesMasterId r:id="rId5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Constantia" panose="02030602050306030303" pitchFamily="18" charset="0"/>
      <p:regular r:id="rId56"/>
      <p:bold r:id="rId57"/>
      <p:italic r:id="rId58"/>
      <p:boldItalic r:id="rId59"/>
    </p:embeddedFont>
    <p:embeddedFont>
      <p:font typeface="Georgia" panose="02040502050405020303" pitchFamily="18" charset="0"/>
      <p:regular r:id="rId60"/>
      <p:bold r:id="rId61"/>
      <p:italic r:id="rId62"/>
      <p:boldItalic r:id="rId63"/>
    </p:embeddedFont>
    <p:embeddedFont>
      <p:font typeface="Lato" panose="020F0502020204030203" pitchFamily="34" charset="0"/>
      <p:regular r:id="rId64"/>
      <p:bold r:id="rId65"/>
      <p:italic r:id="rId66"/>
      <p:boldItalic r:id="rId67"/>
    </p:embeddedFont>
    <p:embeddedFont>
      <p:font typeface="Open Sans" panose="020B0606030504020204" pitchFamily="34"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86">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ey Link" initials="" lastIdx="4" clrIdx="0"/>
  <p:cmAuthor id="1" name="Heather Shaffery"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65" autoAdjust="0"/>
  </p:normalViewPr>
  <p:slideViewPr>
    <p:cSldViewPr snapToGrid="0">
      <p:cViewPr varScale="1">
        <p:scale>
          <a:sx n="100" d="100"/>
          <a:sy n="100" d="100"/>
        </p:scale>
        <p:origin x="462" y="45"/>
      </p:cViewPr>
      <p:guideLst>
        <p:guide orient="horz" pos="1620"/>
        <p:guide pos="2880"/>
        <p:guide orient="horz" pos="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k20center.ou.edu/lesson/3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123311815@N06/32769790322/in/photolist-RVKJYS-THdYHB-a7NjLt-2mbqkXr-wRxw-vRhUVj-qTaLrx-ie4ick-26iM1Fq-hLup5y-rD1fsd-qPzxoL-rxpLxy-2kMriCw-DPDsFz-uX6bGr-t2sjh5-rLu5Bs-odb7zd-ru2Mn3-rSV2un-qPLo3Z-2eVzqpG-rSTFzK-rE9LTw-rsCANE-rJzpbt-ruHvBq-2jt4Jek-rMcgcx-uUax49-ruFeD5-axg2Mm-2kMWDWz-2kMSMbd-2kMrMtf-2kMCAC6-2kMriD3-6BxAua-qYNPcv-9bzswQ-6jtGFq-batsxv-2maAKPw-Rk22kQ-63Jn2G-SJoW3C-qLHMU4-8XGzq1-rcg2B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CUjt36SD3h8&amp;t=29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London_Millennium_Bridge_from_Saint_Paul%27s.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kvpr.org/post/months-after-rough-fire-millions-giant-sequoia-seedlings-take-roo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earner.org/series/minds-of-our-own/2-lessons-from-thin-ai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learn.k20center.ou.edu/lesson/45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Akd7MMRKDwc"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cdc.noaa.gov/billions/mappin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ncdc.noaa.gov/billion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learn.k20center.ou.edu/lesson/41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learn-legacy.k20center.ou.edu/files/scienceresources/HS-LS2-6/HS-LS2-6-AT-Ecosystem-Dynamics-Functioning-and-Resilience-Niangua-Darter.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drive.google.com/file/d/1UMVb3kTX6g2-lL3Cn3MRI0iLXiJRu6nL/view?usp=sharing"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jstor.org/stable/2690146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f1e6c5bc82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f1e6c5bc82_0_4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f1e6c5bc82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f1e6c5bc82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1e6c5bc82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f1e6c5bc82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Have participants choose answers, consider the prompt, and then discuss the prompt in groups to come to a consensus.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highlight>
                  <a:srgbClr val="EAD1DC"/>
                </a:highlight>
              </a:rPr>
              <a:t>Justified List probe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1e6c5bc82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f1e6c5bc82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rPr>
              <a:t>Correct Answers: A, D, G, I</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In contrast to theories, “laws are generalizations, principles, or patterns in the natural world derived from scientific facts;” laws describe a phenomenon or event but do not explain it (Keeley, Uncovering Student Ideas v3, p85). Simplified, laws can be thought of as the “what’s” and theories as the “why’s.”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highlight>
                  <a:srgbClr val="EAD1DC"/>
                </a:highlight>
              </a:rPr>
              <a:t>Justified List probe</a:t>
            </a:r>
            <a:endParaRPr b="1"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1e6c5bc82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f1e6c5bc82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1A9988"/>
                </a:solidFill>
              </a:rPr>
              <a:t>Example of Law vs. Theory</a:t>
            </a:r>
            <a:endParaRPr dirty="0">
              <a:solidFill>
                <a:srgbClr val="1A9988"/>
              </a:solidFill>
            </a:endParaRPr>
          </a:p>
          <a:p>
            <a:pPr marL="0" lvl="0" indent="0" algn="l" rtl="0">
              <a:lnSpc>
                <a:spcPct val="115000"/>
              </a:lnSpc>
              <a:spcBef>
                <a:spcPts val="1200"/>
              </a:spcBef>
              <a:spcAft>
                <a:spcPts val="0"/>
              </a:spcAft>
              <a:buClr>
                <a:schemeClr val="dk1"/>
              </a:buClr>
              <a:buSzPts val="1100"/>
              <a:buFont typeface="Arial"/>
              <a:buNone/>
            </a:pPr>
            <a:r>
              <a:rPr lang="en" dirty="0">
                <a:solidFill>
                  <a:srgbClr val="1A9988"/>
                </a:solidFill>
              </a:rPr>
              <a:t>For most applications, gravity is well approximated by Newton's law of universal gravitation, which describes gravity as a force causing any two bodies to be attracted toward each other, with magnitude proportional to the product of their masses and inversely proportional to the square of the distance between them. (What gravity is.) </a:t>
            </a:r>
            <a:endParaRPr dirty="0">
              <a:solidFill>
                <a:srgbClr val="1A9988"/>
              </a:solidFill>
            </a:endParaRPr>
          </a:p>
          <a:p>
            <a:pPr marL="0" lvl="0" indent="0" algn="l" rtl="0">
              <a:lnSpc>
                <a:spcPct val="115000"/>
              </a:lnSpc>
              <a:spcBef>
                <a:spcPts val="1200"/>
              </a:spcBef>
              <a:spcAft>
                <a:spcPts val="1200"/>
              </a:spcAft>
              <a:buClr>
                <a:schemeClr val="dk1"/>
              </a:buClr>
              <a:buSzPts val="1100"/>
              <a:buFont typeface="Arial"/>
              <a:buNone/>
            </a:pPr>
            <a:r>
              <a:rPr lang="en" dirty="0">
                <a:solidFill>
                  <a:srgbClr val="1A9988"/>
                </a:solidFill>
              </a:rPr>
              <a:t>However, gravity is most accurately described by the general theory of relativity (proposed by Albert Einstein in 1915), which describes gravity not as a force, but as a consequence of masses moving in a curved space and time (4th dimension) continuum caused by the uneven distribution of mass. (Why gravity works the way it does.)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f1e6c5bc82_0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f1e6c5bc82_0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https://learn.k20center.ou.edu/lesson/346</a:t>
            </a:r>
            <a:r>
              <a:rPr lang="en"/>
              <a:t> </a:t>
            </a:r>
            <a:endParaRPr sz="1200">
              <a:solidFill>
                <a:srgbClr val="292929"/>
              </a:solidFill>
              <a:highlight>
                <a:srgbClr val="FFFFFF"/>
              </a:highlight>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1e6c5bc82_0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f1e6c5bc82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f1e6c5bc82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f1e6c5bc82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f1e6c5bc82_0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f1e6c5bc82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Image Source: Valerie (2007, August 20</a:t>
            </a:r>
            <a:r>
              <a:rPr lang="en" b="0" dirty="0">
                <a:solidFill>
                  <a:schemeClr val="dk1"/>
                </a:solidFill>
              </a:rPr>
              <a:t>). </a:t>
            </a:r>
            <a:r>
              <a:rPr lang="en-US" b="0" i="0" dirty="0">
                <a:solidFill>
                  <a:srgbClr val="212124"/>
                </a:solidFill>
                <a:effectLst/>
                <a:latin typeface="Proxima Nova"/>
              </a:rPr>
              <a:t>The old "cut the polar bear in half" trick [Image]. Flickr. https://www.flickr.com/photos/ucumari/1203329752/in/photolist-pYSzn3-2Qko1G-qmJn1/</a:t>
            </a:r>
            <a:endParaRPr lang="en" b="0"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Phenomenon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Solicit some initial explanations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f1e6c5bc82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f1e6c5bc82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Hands-on activity; assure participants that it’s okay if they don’t know/remember anything about waves. They should just try their best.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dirty="0">
                <a:solidFill>
                  <a:schemeClr val="dk1"/>
                </a:solidFill>
              </a:rPr>
              <a:t>Use of models and initial explanations as formative assessment</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Image Source: Reeko Science. (2017, Feb. 15). </a:t>
            </a:r>
            <a:r>
              <a:rPr lang="en-US" b="0" i="0" dirty="0">
                <a:solidFill>
                  <a:srgbClr val="212124"/>
                </a:solidFill>
                <a:effectLst/>
                <a:latin typeface="Proxima Nova"/>
              </a:rPr>
              <a:t>Things aren't always as they appear - light refraction experiment [Image]. Flickr. </a:t>
            </a:r>
            <a:endParaRPr dirty="0">
              <a:solidFill>
                <a:schemeClr val="dk1"/>
              </a:solidFill>
            </a:endParaRPr>
          </a:p>
          <a:p>
            <a:pPr marL="0" lvl="0" indent="0" algn="l" rtl="0">
              <a:spcBef>
                <a:spcPts val="0"/>
              </a:spcBef>
              <a:spcAft>
                <a:spcPts val="0"/>
              </a:spcAft>
              <a:buNone/>
            </a:pPr>
            <a:r>
              <a:rPr lang="en" u="sng" dirty="0">
                <a:solidFill>
                  <a:schemeClr val="hlink"/>
                </a:solidFill>
                <a:hlinkClick r:id="rId3"/>
              </a:rPr>
              <a:t>https://www.flickr.com/photos/123311815@N06/32769790322/in/photolist-RVKJYS-THdYHB-a7NjLt-2mbqkXr-wRxw-vRhUVj-qTaLrx-ie4ick-26iM1Fq-hLup5y-rD1fsd-qPzxoL-rxpLxy-2kMriCw-DPDsFz-uX6bGr-t2sjh5-rLu5Bs-odb7zd-ru2Mn3-rSV2un-qPLo3Z-2eVzqpG-rSTFzK-rE9LTw-rsCANE-rJzpbt-ruHvBq-2jt4Jek-rMcgcx-uUax49-ruFeD5-axg2Mm-2kMWDWz-2kMSMbd-2kMrMtf-2kMCAC6-2kMriD3-6BxAua-qYNPcv-9bzswQ-6jtGFq-batsxv-2maAKPw-Rk22kQ-63Jn2G-SJoW3C-qLHMU4-8XGzq1-rcg2Bh/</a:t>
            </a: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f1e6c5bc82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f1e6c5bc82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rgbClr val="1A9988"/>
                </a:solidFill>
              </a:rPr>
              <a:t>Use of models and initial explanations as formative assessment. Students will likely provide conceptual explanations as they are not expected to be be familiar with the mathematical relationships at this point, but this is discussed here for the participants’ benefit. </a:t>
            </a:r>
            <a:endParaRPr dirty="0">
              <a:solidFill>
                <a:srgbClr val="1A9988"/>
              </a:solidFill>
            </a:endParaRPr>
          </a:p>
          <a:p>
            <a:pPr marL="0" lvl="0" indent="0" algn="l" rtl="0">
              <a:spcBef>
                <a:spcPts val="0"/>
              </a:spcBef>
              <a:spcAft>
                <a:spcPts val="0"/>
              </a:spcAft>
              <a:buClr>
                <a:schemeClr val="dk1"/>
              </a:buClr>
              <a:buSzPts val="1100"/>
              <a:buFont typeface="Arial"/>
              <a:buNone/>
            </a:pPr>
            <a:endParaRPr dirty="0">
              <a:solidFill>
                <a:srgbClr val="1A9988"/>
              </a:solidFill>
            </a:endParaRPr>
          </a:p>
          <a:p>
            <a:pPr marL="0" lvl="0" indent="0" algn="l" rtl="0">
              <a:spcBef>
                <a:spcPts val="0"/>
              </a:spcBef>
              <a:spcAft>
                <a:spcPts val="0"/>
              </a:spcAft>
              <a:buClr>
                <a:schemeClr val="dk1"/>
              </a:buClr>
              <a:buSzPts val="1100"/>
              <a:buFont typeface="Arial"/>
              <a:buNone/>
            </a:pPr>
            <a:r>
              <a:rPr lang="en" dirty="0">
                <a:solidFill>
                  <a:srgbClr val="1A9988"/>
                </a:solidFill>
              </a:rPr>
              <a:t>The actual explanation for this refraction phenomenon has to do with the interaction of waves of electric fields and is too complex for this session. (Full explanation here: </a:t>
            </a:r>
            <a:r>
              <a:rPr lang="en" u="sng" dirty="0">
                <a:solidFill>
                  <a:srgbClr val="1C3678"/>
                </a:solidFill>
                <a:hlinkClick r:id="rId3">
                  <a:extLst>
                    <a:ext uri="{A12FA001-AC4F-418D-AE19-62706E023703}">
                      <ahyp:hlinkClr xmlns:ahyp="http://schemas.microsoft.com/office/drawing/2018/hyperlinkcolor" val="tx"/>
                    </a:ext>
                  </a:extLst>
                </a:hlinkClick>
              </a:rPr>
              <a:t>https://www.youtube.com/watch?v=CUjt36SD3h8&amp;t=29s</a:t>
            </a:r>
            <a:r>
              <a:rPr lang="en" dirty="0">
                <a:solidFill>
                  <a:srgbClr val="1A9988"/>
                </a:solidFill>
              </a:rPr>
              <a:t>) However, participants need to understand the basic mathematical relationship in different media in order to understand the thorough explanation (PS4.3). This would formatively assess students’ understanding that, if frequency is constant regardless of the medium (the number of waves that enter per second does not spontaneously change upon entering a new medium), then the velocity and wavelength have to change to maintain that.</a:t>
            </a:r>
            <a:endParaRPr dirty="0">
              <a:solidFill>
                <a:srgbClr val="1A9988"/>
              </a:solidFill>
            </a:endParaRPr>
          </a:p>
          <a:p>
            <a:pPr marL="0" lvl="0" indent="0" algn="l" rtl="0">
              <a:spcBef>
                <a:spcPts val="0"/>
              </a:spcBef>
              <a:spcAft>
                <a:spcPts val="0"/>
              </a:spcAft>
              <a:buClr>
                <a:schemeClr val="dk1"/>
              </a:buClr>
              <a:buSzPts val="1100"/>
              <a:buFont typeface="Arial"/>
              <a:buNone/>
            </a:pPr>
            <a:endParaRPr dirty="0">
              <a:solidFill>
                <a:srgbClr val="1A9988"/>
              </a:solidFill>
            </a:endParaRPr>
          </a:p>
          <a:p>
            <a:pPr marL="0" lvl="0" indent="0" algn="l" rtl="0">
              <a:spcBef>
                <a:spcPts val="0"/>
              </a:spcBef>
              <a:spcAft>
                <a:spcPts val="0"/>
              </a:spcAft>
              <a:buClr>
                <a:srgbClr val="1A9988"/>
              </a:buClr>
              <a:buSzPts val="1100"/>
              <a:buFont typeface="Arial"/>
              <a:buNone/>
            </a:pPr>
            <a:r>
              <a:rPr lang="en" dirty="0">
                <a:solidFill>
                  <a:srgbClr val="1A9988"/>
                </a:solidFill>
              </a:rPr>
              <a:t>Conceptually, it makes far more sense to assume that light waves would move slower through a new medium rather than suddenly becoming faster than the speed of light through air. (The “speed of light” through air is very close to the speed of light in a vacuum, so it’s generally treated like the speed through a vacuum in calculations at this level.) If the velocity decreases, the wavelength will also have to decrease (directly proportional relationship).</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1e6c5bc82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15" name="Google Shape;215;gf1e6c5bc82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f1e6c5bc82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f1e6c5bc82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rPr>
              <a:t>https://learn.k20center.ou.edu/lesson/1666</a:t>
            </a:r>
            <a:endParaRPr lang="en" sz="1100" dirty="0">
              <a:solidFill>
                <a:srgbClr val="000000"/>
              </a:solidFill>
              <a:latin typeface="Arial"/>
              <a:cs typeface="Arial"/>
              <a:sym typeface="Arial"/>
            </a:endParaRPr>
          </a:p>
          <a:p>
            <a:pPr marL="0" lvl="0" indent="0" algn="l" rtl="0">
              <a:spcBef>
                <a:spcPts val="0"/>
              </a:spcBef>
              <a:spcAft>
                <a:spcPts val="0"/>
              </a:spcAft>
              <a:buNone/>
            </a:pPr>
            <a:endParaRPr lang="en" sz="1100" dirty="0">
              <a:solidFill>
                <a:srgbClr val="000000"/>
              </a:solidFill>
              <a:highlight>
                <a:srgbClr val="FFFFFF"/>
              </a:highlight>
              <a:latin typeface="Arial"/>
              <a:ea typeface="Open Sans"/>
              <a:cs typeface="Arial"/>
              <a:sym typeface="Arial"/>
            </a:endParaRPr>
          </a:p>
          <a:p>
            <a:pPr marL="0" lvl="0" indent="0" algn="l" rtl="0">
              <a:spcBef>
                <a:spcPts val="0"/>
              </a:spcBef>
              <a:spcAft>
                <a:spcPts val="0"/>
              </a:spcAft>
              <a:buNone/>
            </a:pPr>
            <a:r>
              <a:rPr lang="en" sz="1100" dirty="0">
                <a:solidFill>
                  <a:srgbClr val="000000"/>
                </a:solidFill>
                <a:highlight>
                  <a:srgbClr val="FFFFFF"/>
                </a:highlight>
                <a:latin typeface="Arial"/>
                <a:ea typeface="Open Sans"/>
                <a:cs typeface="Arial"/>
                <a:sym typeface="Arial"/>
              </a:rPr>
              <a:t>Image Source: </a:t>
            </a:r>
            <a:r>
              <a:rPr lang="en" sz="1200" dirty="0">
                <a:solidFill>
                  <a:srgbClr val="292929"/>
                </a:solidFill>
                <a:highlight>
                  <a:srgbClr val="FFFFFF"/>
                </a:highlight>
                <a:latin typeface="Open Sans"/>
                <a:ea typeface="Open Sans"/>
                <a:cs typeface="Open Sans"/>
                <a:sym typeface="Open Sans"/>
              </a:rPr>
              <a:t>Kamenícek, J. (2014, March 31). London Millennium Bridge from Saint Paul's [Image]. Wikimedia Commons. </a:t>
            </a:r>
            <a:r>
              <a:rPr lang="en" sz="1200" u="sng" dirty="0">
                <a:solidFill>
                  <a:schemeClr val="hlink"/>
                </a:solidFill>
                <a:highlight>
                  <a:srgbClr val="FFFFFF"/>
                </a:highlight>
                <a:latin typeface="Open Sans"/>
                <a:ea typeface="Open Sans"/>
                <a:cs typeface="Open Sans"/>
                <a:sym typeface="Open Sans"/>
                <a:hlinkClick r:id="rId3"/>
              </a:rPr>
              <a:t>https://commons.wikimedia.org/wiki/File:London_Millennium_Bridge_from_Saint_Paul%27s.jpg</a:t>
            </a:r>
            <a:endParaRPr sz="1200" dirty="0">
              <a:solidFill>
                <a:srgbClr val="292929"/>
              </a:solidFill>
              <a:highlight>
                <a:srgbClr val="FFFFFF"/>
              </a:highlight>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1e6c5bc82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f1e6c5bc82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1A9988"/>
              </a:buClr>
              <a:buSzPts val="1100"/>
              <a:buFont typeface="Arial"/>
              <a:buNone/>
            </a:pPr>
            <a:r>
              <a:rPr lang="en">
                <a:solidFill>
                  <a:srgbClr val="1A9988"/>
                </a:solidFill>
              </a:rPr>
              <a:t>Note: PE - Explain that the standard is the whole top section.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1e6c5bc82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f1e6c5bc82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Ask participants which CCCs the phenomenon and activity touched upon (particularly </a:t>
            </a:r>
            <a:r>
              <a:rPr lang="en" dirty="0">
                <a:solidFill>
                  <a:srgbClr val="1A9988"/>
                </a:solidFill>
              </a:rPr>
              <a:t>patterns; </a:t>
            </a:r>
            <a:r>
              <a:rPr lang="en" dirty="0">
                <a:solidFill>
                  <a:schemeClr val="dk1"/>
                </a:solidFill>
              </a:rPr>
              <a:t>systems and system models; scale, proportion, and quantity)</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f1e6c5bc82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f1e6c5bc82_0_8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Break after taking notes.</a:t>
            </a:r>
            <a:endParaRPr dirty="0">
              <a:solidFill>
                <a:schemeClr val="dk1"/>
              </a:solidFill>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1e6c5bc82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f1e6c5bc82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Sticky bars (use of a phenomenon, probe, instructional strategy together)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Mention that few teachers actually get the right answer the first time.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Image Source: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b="0" u="sng" dirty="0">
                <a:solidFill>
                  <a:srgbClr val="1C3678"/>
                </a:solidFill>
                <a:hlinkClick r:id="rId3">
                  <a:extLst>
                    <a:ext uri="{A12FA001-AC4F-418D-AE19-62706E023703}">
                      <ahyp:hlinkClr xmlns:ahyp="http://schemas.microsoft.com/office/drawing/2018/hyperlinkcolor" val="tx"/>
                    </a:ext>
                  </a:extLst>
                </a:hlinkClick>
              </a:rPr>
              <a:t>Romero, E.D. (2016, May 5). </a:t>
            </a:r>
            <a:r>
              <a:rPr lang="en-US" b="0" i="0" u="sng" dirty="0">
                <a:solidFill>
                  <a:srgbClr val="222222"/>
                </a:solidFill>
                <a:effectLst/>
                <a:latin typeface="Lato" panose="020F0502020204030203" pitchFamily="34" charset="0"/>
              </a:rPr>
              <a:t>Months after the rough fire millions of giant sequoia seedlings take root. NPR for Central California.</a:t>
            </a:r>
          </a:p>
          <a:p>
            <a:pPr marL="0" lvl="0" indent="0" algn="l" rtl="0">
              <a:spcBef>
                <a:spcPts val="0"/>
              </a:spcBef>
              <a:spcAft>
                <a:spcPts val="0"/>
              </a:spcAft>
              <a:buClr>
                <a:schemeClr val="dk1"/>
              </a:buClr>
              <a:buSzPts val="1100"/>
              <a:buFont typeface="Arial"/>
              <a:buNone/>
            </a:pPr>
            <a:r>
              <a:rPr lang="en" u="sng" dirty="0">
                <a:solidFill>
                  <a:srgbClr val="1C3678"/>
                </a:solidFill>
                <a:hlinkClick r:id="rId3">
                  <a:extLst>
                    <a:ext uri="{A12FA001-AC4F-418D-AE19-62706E023703}">
                      <ahyp:hlinkClr xmlns:ahyp="http://schemas.microsoft.com/office/drawing/2018/hyperlinkcolor" val="tx"/>
                    </a:ext>
                  </a:extLst>
                </a:hlinkClick>
              </a:rPr>
              <a:t>https://www.kvpr.org/post/months-after-rough-fire-millions-giant-sequoia-seedlings-take-root</a:t>
            </a:r>
            <a:r>
              <a:rPr lang="en" dirty="0">
                <a:solidFill>
                  <a:schemeClr val="dk1"/>
                </a:solidFill>
              </a:rPr>
              <a:t>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f1e6c5bc82_0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f1e6c5bc82_0_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Video Source: Annenberg Learner. (n.d.). Lessons from thin air. Retrieved October 14, 2021, from </a:t>
            </a:r>
            <a:r>
              <a:rPr lang="en-US" dirty="0">
                <a:hlinkClick r:id="rId3"/>
              </a:rPr>
              <a:t>https://www.learner.org/series/minds-of-our-own/2-lessons-from-thin-air/</a:t>
            </a:r>
            <a:endParaRPr lang="en-US"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This video has the answer.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Talk about the connection to FA. Teaching science is about uncovering student pre-conceptions and using them to build new knowledge.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Probes are a valuable tool in science.</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1e6c5bc82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f1e6c5bc82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https://learn.k20center.ou.edu/lesson/458</a:t>
            </a:r>
            <a:r>
              <a:rPr lang="en" dirty="0"/>
              <a:t> </a:t>
            </a:r>
            <a:endParaRPr dirty="0"/>
          </a:p>
          <a:p>
            <a:pPr marL="457200" lvl="0" indent="-304800" algn="l" rtl="0">
              <a:lnSpc>
                <a:spcPct val="115000"/>
              </a:lnSpc>
              <a:spcBef>
                <a:spcPts val="0"/>
              </a:spcBef>
              <a:spcAft>
                <a:spcPts val="0"/>
              </a:spcAft>
              <a:buClr>
                <a:srgbClr val="292929"/>
              </a:buClr>
              <a:buSzPts val="1200"/>
              <a:buFont typeface="Open Sans"/>
              <a:buChar char="●"/>
            </a:pPr>
            <a:endParaRPr sz="1200" dirty="0">
              <a:solidFill>
                <a:srgbClr val="292929"/>
              </a:solidFill>
              <a:highlight>
                <a:srgbClr val="FFFFFF"/>
              </a:highlight>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f1e6c5bc82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f1e6c5bc82_0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this standard, the FA tells us what students know about the inputs required</a:t>
            </a:r>
            <a:endParaRPr>
              <a:solidFill>
                <a:schemeClr val="dk1"/>
              </a:solidFill>
            </a:endParaRPr>
          </a:p>
          <a:p>
            <a:pPr marL="0" lvl="0" indent="0" algn="l" rtl="0">
              <a:spcBef>
                <a:spcPts val="0"/>
              </a:spcBef>
              <a:spcAft>
                <a:spcPts val="0"/>
              </a:spcAft>
              <a:buNone/>
            </a:pPr>
            <a:endParaRPr>
              <a:solidFill>
                <a:srgbClr val="1A9988"/>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1e6c5bc82_0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f1e6c5bc82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f1e6c5bc82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f1e6c5bc82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Before-During-After (B-D-A) formative assessment strategy with probe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Ask where in the lesson you could use this probe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1e6c5bc82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f1e6c5bc82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f1e6c5bc82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f1e6c5bc82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rgbClr val="1A9988"/>
                </a:solidFill>
              </a:rPr>
              <a:t>Image 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Long, C. B. (2018). Tray of lemonade [Image].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Unsplash</a:t>
            </a:r>
            <a:r>
              <a:rPr lang="en-US" sz="1800" dirty="0">
                <a:effectLst/>
                <a:latin typeface="Calibri" panose="020F0502020204030204" pitchFamily="34" charset="0"/>
                <a:ea typeface="Calibri" panose="020F0502020204030204" pitchFamily="34" charset="0"/>
                <a:cs typeface="Times New Roman" panose="02020603050405020304" pitchFamily="18" charset="0"/>
              </a:rPr>
              <a:t>. https://unsplash.com/photos/_PaXoN4_2s0</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Before-During-After (B-D-A) formative assessment strategy with probe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Ask where in the lesson you could use this probe</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f1e6c5bc82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f1e6c5bc82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200"/>
              </a:spcBef>
              <a:spcAft>
                <a:spcPts val="0"/>
              </a:spcAft>
              <a:buClr>
                <a:schemeClr val="dk1"/>
              </a:buClr>
              <a:buSzPts val="1100"/>
              <a:buFont typeface="Arial"/>
              <a:buNone/>
              <a:tabLst/>
              <a:defRPr/>
            </a:pPr>
            <a:r>
              <a:rPr lang="en" dirty="0">
                <a:solidFill>
                  <a:schemeClr val="dk1"/>
                </a:solidFill>
              </a:rPr>
              <a:t>Video Source: </a:t>
            </a:r>
            <a:r>
              <a:rPr lang="en-US" dirty="0"/>
              <a:t>It’s Okay To Be Smart. (2015, January 19). There’s no such thing as cold [Video]. YouTube. </a:t>
            </a:r>
            <a:r>
              <a:rPr lang="en-US" dirty="0">
                <a:hlinkClick r:id="rId3"/>
              </a:rPr>
              <a:t>https://www.youtube.com/watch</a:t>
            </a:r>
            <a:r>
              <a:rPr lang="en-US" dirty="0">
                <a:hlinkClick r:id="rId4"/>
              </a:rPr>
              <a:t>?v=Akd7MMRKDwc</a:t>
            </a:r>
            <a:endParaRPr lang="en-US" dirty="0"/>
          </a:p>
          <a:p>
            <a:pPr marL="0" lvl="0" indent="0" algn="l" rtl="0">
              <a:spcBef>
                <a:spcPts val="1200"/>
              </a:spcBef>
              <a:spcAft>
                <a:spcPts val="0"/>
              </a:spcAft>
              <a:buClr>
                <a:schemeClr val="dk1"/>
              </a:buClr>
              <a:buSzPts val="1100"/>
              <a:buFont typeface="Arial"/>
              <a:buNone/>
            </a:pPr>
            <a:r>
              <a:rPr lang="en" dirty="0">
                <a:solidFill>
                  <a:schemeClr val="dk1"/>
                </a:solidFill>
              </a:rPr>
              <a:t>(0:38-1:58)</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B-D-A strategy allows us to see student understanding of the process of atomic motion/average kinetic energy in thermal energy transfer, which is central to conceptual understanding of the DCI.</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f1e6c5bc82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f1e6c5bc82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f1e6c5bc82_0_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f1e6c5bc82_0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Bottom line, these are not summative assessments.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1e6c5bc82_0_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f1e6c5bc82_0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1A9988"/>
              </a:buClr>
              <a:buFont typeface="Arial"/>
              <a:buNone/>
            </a:pPr>
            <a:r>
              <a:rPr lang="en">
                <a:solidFill>
                  <a:schemeClr val="dk1"/>
                </a:solidFill>
              </a:rPr>
              <a:t>Initial explanation likely includes evidence from personal experience only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f1e6c5bc8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f1e6c5bc8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Example of data as a phenomenon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Have participants visit </a:t>
            </a:r>
            <a:r>
              <a:rPr lang="en" u="sng" dirty="0">
                <a:solidFill>
                  <a:srgbClr val="1C3678"/>
                </a:solidFill>
                <a:hlinkClick r:id="rId3">
                  <a:extLst>
                    <a:ext uri="{A12FA001-AC4F-418D-AE19-62706E023703}">
                      <ahyp:hlinkClr xmlns:ahyp="http://schemas.microsoft.com/office/drawing/2018/hyperlinkcolor" val="tx"/>
                    </a:ext>
                  </a:extLst>
                </a:hlinkClick>
              </a:rPr>
              <a:t>https://www.ncdc.noaa.gov/billions/mapping</a:t>
            </a:r>
            <a:r>
              <a:rPr lang="en" dirty="0">
                <a:solidFill>
                  <a:schemeClr val="dk1"/>
                </a:solidFill>
              </a:rPr>
              <a:t> to collect their own evidence.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easiest way to explore the data is the Mapping tab, but the Time Series and Events tabs also provide straightforward data.</a:t>
            </a:r>
            <a:endParaRPr dirty="0">
              <a:solidFill>
                <a:schemeClr val="dk1"/>
              </a:solidFill>
            </a:endParaRPr>
          </a:p>
          <a:p>
            <a:pPr marL="0" lvl="0" indent="0" algn="l" rtl="0">
              <a:spcBef>
                <a:spcPts val="120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1200"/>
              </a:spcBef>
              <a:spcAft>
                <a:spcPts val="0"/>
              </a:spcAft>
              <a:buClr>
                <a:schemeClr val="dk1"/>
              </a:buClr>
              <a:buSzPts val="1100"/>
              <a:buFont typeface="Arial"/>
              <a:buNone/>
              <a:tabLst/>
              <a:defRPr/>
            </a:pPr>
            <a:r>
              <a:rPr lang="en-US" dirty="0"/>
              <a:t>Source: NOAA National Centers for Environmental Education. (2021). Billion-dollar weather and climate disasters. </a:t>
            </a:r>
            <a:r>
              <a:rPr lang="en-US" dirty="0">
                <a:hlinkClick r:id="rId4"/>
              </a:rPr>
              <a:t>https://www.ncdc.noaa.gov/billions/</a:t>
            </a:r>
            <a:endParaRPr lang="en-US" dirty="0"/>
          </a:p>
          <a:p>
            <a:pPr marL="0" lvl="0" indent="0" algn="l" rtl="0">
              <a:spcBef>
                <a:spcPts val="12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f1e6c5bc82_0_1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f1e6c5bc82_0_1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1A9988"/>
              </a:buClr>
              <a:buFont typeface="Arial"/>
              <a:buNone/>
            </a:pPr>
            <a:r>
              <a:rPr lang="en">
                <a:solidFill>
                  <a:srgbClr val="1A9988"/>
                </a:solidFill>
              </a:rPr>
              <a:t>An initial explanation, like we’ve seen in previous FAs is valuable for seeing the ideas, misconceptions, and ways of thinking about material, but it also provides a scaffold for the learning to come. CER allows students to continuously revise their thinking and strengthen their explanations as they learn more about the concept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f1e6c5bc82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f1e6c5bc82_0_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https://learn.k20center.ou.edu/lesson/415</a:t>
            </a:r>
            <a:r>
              <a:rPr lang="en" dirty="0"/>
              <a:t> </a:t>
            </a:r>
            <a:endParaRPr dirty="0"/>
          </a:p>
          <a:p>
            <a:pPr marL="457200" lvl="0" indent="-304800" algn="l" rtl="0">
              <a:lnSpc>
                <a:spcPct val="115000"/>
              </a:lnSpc>
              <a:spcBef>
                <a:spcPts val="0"/>
              </a:spcBef>
              <a:spcAft>
                <a:spcPts val="0"/>
              </a:spcAft>
              <a:buClr>
                <a:srgbClr val="292929"/>
              </a:buClr>
              <a:buSzPts val="1200"/>
              <a:buFont typeface="Open Sans"/>
              <a:buChar char="●"/>
            </a:pPr>
            <a:endParaRPr sz="1200" dirty="0">
              <a:solidFill>
                <a:srgbClr val="292929"/>
              </a:solidFill>
              <a:highlight>
                <a:srgbClr val="FFFFFF"/>
              </a:highlight>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f1e6c5bc82_0_1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f1e6c5bc82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f1e6c5bc82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f1e6c5bc82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1e6c5bc82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f1e6c5bc82_0_4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1e6c5bc82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1e6c5bc82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Activity: using student data to assess in a holistic way; assessment task created for assessment as learning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Developed with and vetted by rural OK teachers. Assessments use a central phenomenon and several focused “tasks” that address all three dimensions of a given standard. Give teachers some time to look over the task and several student work examples (4-5 per group is ideal).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River Darter Assessment Task </a:t>
            </a:r>
            <a:r>
              <a:rPr lang="en" u="sng">
                <a:solidFill>
                  <a:srgbClr val="1C3678"/>
                </a:solidFill>
                <a:hlinkClick r:id="rId3">
                  <a:extLst>
                    <a:ext uri="{A12FA001-AC4F-418D-AE19-62706E023703}">
                      <ahyp:hlinkClr xmlns:ahyp="http://schemas.microsoft.com/office/drawing/2018/hyperlinkcolor" val="tx"/>
                    </a:ext>
                  </a:extLst>
                </a:hlinkClick>
              </a:rPr>
              <a:t>https://learn-legacy.k20center.ou.edu/files/scienceresources/HS-LS2-6/HS-LS2-6-AT-Ecosystem-Dynamics-Functioning-and-Resilience-Niangua-Darter.pdf</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Example student data here (12 examples): </a:t>
            </a:r>
            <a:r>
              <a:rPr lang="en" u="sng">
                <a:solidFill>
                  <a:srgbClr val="1C3678"/>
                </a:solidFill>
                <a:hlinkClick r:id="rId4">
                  <a:extLst>
                    <a:ext uri="{A12FA001-AC4F-418D-AE19-62706E023703}">
                      <ahyp:hlinkClr xmlns:ahyp="http://schemas.microsoft.com/office/drawing/2018/hyperlinkcolor" val="tx"/>
                    </a:ext>
                  </a:extLst>
                </a:hlinkClick>
              </a:rPr>
              <a:t>https://drive.google.com/file/d/1UMVb3kTX6g2-lL3Cn3MRI0iLXiJRu6nL/view?usp=sharing</a:t>
            </a:r>
            <a:r>
              <a:rPr lang="en">
                <a:solidFill>
                  <a:schemeClr val="dk1"/>
                </a:solidFill>
              </a:rPr>
              <a:t> (Heather has the pdf if it isn’t accessible by the link)</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f1e6c5bc82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f1e6c5bc82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f1e6c5bc82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f1e6c5bc82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f1e6c5bc82_0_10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f1e6c5bc82_0_1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f1e6c5bc82_0_1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f1e6c5bc82_0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Common questions teachers ask.</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1e6c5bc82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gf1e6c5bc82_0_10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Break after taking notes </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f1e6c5bc82_0_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f1e6c5bc82_0_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f1e6c5bc82_0_1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f1e6c5bc82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f1e6c5bc82_0_4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1" name="Google Shape;231;gf1e6c5bc82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f1e6c5bc82_0_4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7" name="Google Shape;237;gf1e6c5bc82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1e6c5bc82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f1e6c5bc82_0_5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f1e6c5bc82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f1e6c5bc82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f1e6c5bc82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f1e6c5bc82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rgbClr val="595959"/>
                </a:solidFill>
                <a:latin typeface="Lato"/>
                <a:ea typeface="Lato"/>
                <a:cs typeface="Lato"/>
                <a:sym typeface="Lato"/>
              </a:rPr>
              <a:t>Source: </a:t>
            </a:r>
            <a:r>
              <a:rPr lang="en-US" sz="2000" b="0" i="0" dirty="0">
                <a:solidFill>
                  <a:srgbClr val="000000"/>
                </a:solidFill>
                <a:effectLst/>
                <a:latin typeface="Segoe UI" panose="020B0502040204020203" pitchFamily="34" charset="0"/>
              </a:rPr>
              <a:t>Keeley, P. (2019). GUEST Editorial: Formative Assessment in the Science Classroom: What It Is and What It Is Not. Science and Children, 56(9), 8–11. </a:t>
            </a:r>
            <a:r>
              <a:rPr lang="en-US" sz="2000" b="0" i="0" u="none" strike="noStrike" dirty="0">
                <a:solidFill>
                  <a:srgbClr val="6264A7"/>
                </a:solidFill>
                <a:effectLst/>
                <a:latin typeface="Segoe UI" panose="020B0502040204020203" pitchFamily="34" charset="0"/>
                <a:hlinkClick r:id="rId3" tooltip="https://www.jstor.org/stable/26901465"/>
              </a:rPr>
              <a:t>https://www.jstor.org/stable/26901465</a:t>
            </a:r>
            <a:endParaRPr lang="en" sz="12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lang="en" sz="12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dirty="0">
                <a:solidFill>
                  <a:srgbClr val="595959"/>
                </a:solidFill>
                <a:latin typeface="Lato"/>
                <a:ea typeface="Lato"/>
                <a:cs typeface="Lato"/>
                <a:sym typeface="Lato"/>
              </a:rPr>
              <a:t>All of the Formative assessments that we have seen could be probes, but the way we are featuring them today is: </a:t>
            </a:r>
            <a:endParaRPr sz="12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dirty="0">
                <a:solidFill>
                  <a:srgbClr val="595959"/>
                </a:solidFill>
                <a:latin typeface="Lato"/>
                <a:ea typeface="Lato"/>
                <a:cs typeface="Lato"/>
                <a:sym typeface="Lato"/>
              </a:rPr>
              <a:t>Assessment AS learning.</a:t>
            </a:r>
            <a:r>
              <a:rPr lang="en" sz="2000" dirty="0">
                <a:solidFill>
                  <a:srgbClr val="595959"/>
                </a:solidFill>
                <a:latin typeface="Lato"/>
                <a:ea typeface="Lato"/>
                <a:cs typeface="Lato"/>
                <a:sym typeface="Lato"/>
              </a:rPr>
              <a:t> </a:t>
            </a:r>
            <a:endParaRPr sz="20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2000" dirty="0">
              <a:solidFill>
                <a:srgbClr val="595959"/>
              </a:solidFill>
              <a:latin typeface="Lato"/>
              <a:ea typeface="Lato"/>
              <a:cs typeface="Lato"/>
              <a:sym typeface="Lato"/>
            </a:endParaRPr>
          </a:p>
          <a:p>
            <a:pPr marL="0" lvl="0" indent="0" algn="l" rtl="0">
              <a:spcBef>
                <a:spcPts val="0"/>
              </a:spcBef>
              <a:spcAft>
                <a:spcPts val="0"/>
              </a:spcAft>
              <a:buClr>
                <a:srgbClr val="1A9988"/>
              </a:buClr>
              <a:buSzPts val="1100"/>
              <a:buFont typeface="Arial"/>
              <a:buNone/>
            </a:pPr>
            <a:r>
              <a:rPr lang="en" dirty="0">
                <a:solidFill>
                  <a:srgbClr val="1A9988"/>
                </a:solidFill>
              </a:rPr>
              <a:t>Science is about surfacing thinking.</a:t>
            </a:r>
            <a:endParaRPr sz="20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2000" dirty="0">
                <a:solidFill>
                  <a:srgbClr val="595959"/>
                </a:solidFill>
                <a:latin typeface="Lato"/>
                <a:ea typeface="Lato"/>
                <a:cs typeface="Lato"/>
                <a:sym typeface="Lato"/>
              </a:rPr>
              <a:t>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 name="Google Shape;74;p16"/>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8"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75" name="Google Shape;75;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109"/>
        <p:cNvGrpSpPr/>
        <p:nvPr/>
      </p:nvGrpSpPr>
      <p:grpSpPr>
        <a:xfrm>
          <a:off x="0" y="0"/>
          <a:ext cx="0" cy="0"/>
          <a:chOff x="0" y="0"/>
          <a:chExt cx="0" cy="0"/>
        </a:xfrm>
      </p:grpSpPr>
      <p:sp>
        <p:nvSpPr>
          <p:cNvPr id="110" name="Google Shape;110;p26"/>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8"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112" name="Google Shape;112;p2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113"/>
        <p:cNvGrpSpPr/>
        <p:nvPr/>
      </p:nvGrpSpPr>
      <p:grpSpPr>
        <a:xfrm>
          <a:off x="0" y="0"/>
          <a:ext cx="0" cy="0"/>
          <a:chOff x="0" y="0"/>
          <a:chExt cx="0" cy="0"/>
        </a:xfrm>
      </p:grpSpPr>
      <p:sp>
        <p:nvSpPr>
          <p:cNvPr id="114" name="Google Shape;114;p27"/>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Calibri"/>
              <a:buAutoNum type="arabicPeriod"/>
              <a:defRPr sz="2600"/>
            </a:lvl1pPr>
            <a:lvl2pPr marL="914400" lvl="1" indent="-355600" algn="l" rtl="0">
              <a:lnSpc>
                <a:spcPct val="100000"/>
              </a:lnSpc>
              <a:spcBef>
                <a:spcPts val="400"/>
              </a:spcBef>
              <a:spcAft>
                <a:spcPts val="0"/>
              </a:spcAft>
              <a:buClr>
                <a:schemeClr val="accent4"/>
              </a:buClr>
              <a:buSzPts val="2000"/>
              <a:buFont typeface="Calibri"/>
              <a:buAutoNum type="alphaLcParenR"/>
              <a:defRPr sz="2000"/>
            </a:lvl2pPr>
            <a:lvl3pPr marL="1371600" lvl="2" indent="-336550" algn="l" rtl="0">
              <a:lnSpc>
                <a:spcPct val="100000"/>
              </a:lnSpc>
              <a:spcBef>
                <a:spcPts val="340"/>
              </a:spcBef>
              <a:spcAft>
                <a:spcPts val="0"/>
              </a:spcAft>
              <a:buClr>
                <a:schemeClr val="accent4"/>
              </a:buClr>
              <a:buSzPts val="1700"/>
              <a:buFont typeface="Calibri"/>
              <a:buAutoNum type="romanLcPeriod"/>
              <a:defRPr sz="1700"/>
            </a:lvl3pPr>
            <a:lvl4pPr marL="1828800" lvl="3" indent="-323850" algn="l" rtl="0">
              <a:lnSpc>
                <a:spcPct val="100000"/>
              </a:lnSpc>
              <a:spcBef>
                <a:spcPts val="300"/>
              </a:spcBef>
              <a:spcAft>
                <a:spcPts val="0"/>
              </a:spcAft>
              <a:buSzPts val="1500"/>
              <a:buFont typeface="Calibri"/>
              <a:buAutoNum type="arabicPeriod"/>
              <a:defRPr/>
            </a:lvl4pPr>
            <a:lvl5pPr marL="2286000" lvl="4" indent="-314325" algn="l" rtl="0">
              <a:lnSpc>
                <a:spcPct val="100000"/>
              </a:lnSpc>
              <a:spcBef>
                <a:spcPts val="270"/>
              </a:spcBef>
              <a:spcAft>
                <a:spcPts val="0"/>
              </a:spcAft>
              <a:buSzPts val="1350"/>
              <a:buFont typeface="Calibri"/>
              <a:buAutoNum type="arabicPeriod"/>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15" name="Google Shape;115;p2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16" name="Google Shape;116;p2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117"/>
        <p:cNvGrpSpPr/>
        <p:nvPr/>
      </p:nvGrpSpPr>
      <p:grpSpPr>
        <a:xfrm>
          <a:off x="0" y="0"/>
          <a:ext cx="0" cy="0"/>
          <a:chOff x="0" y="0"/>
          <a:chExt cx="0" cy="0"/>
        </a:xfrm>
      </p:grpSpPr>
      <p:sp>
        <p:nvSpPr>
          <p:cNvPr id="118" name="Google Shape;118;p28"/>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p28"/>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20" name="Google Shape;120;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9"/>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24" name="Google Shape;124;p2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25" name="Google Shape;125;p29"/>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6"/>
        <p:cNvGrpSpPr/>
        <p:nvPr/>
      </p:nvGrpSpPr>
      <p:grpSpPr>
        <a:xfrm>
          <a:off x="0" y="0"/>
          <a:ext cx="0" cy="0"/>
          <a:chOff x="0" y="0"/>
          <a:chExt cx="0" cy="0"/>
        </a:xfrm>
      </p:grpSpPr>
      <p:sp>
        <p:nvSpPr>
          <p:cNvPr id="127" name="Google Shape;127;p3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p30"/>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29" name="Google Shape;129;p30"/>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30" name="Google Shape;130;p30"/>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31" name="Google Shape;131;p3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2" name="Google Shape;132;p30"/>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133"/>
        <p:cNvGrpSpPr/>
        <p:nvPr/>
      </p:nvGrpSpPr>
      <p:grpSpPr>
        <a:xfrm>
          <a:off x="0" y="0"/>
          <a:ext cx="0" cy="0"/>
          <a:chOff x="0" y="0"/>
          <a:chExt cx="0" cy="0"/>
        </a:xfrm>
      </p:grpSpPr>
      <p:sp>
        <p:nvSpPr>
          <p:cNvPr id="134" name="Google Shape;134;p31"/>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lnSpc>
                <a:spcPct val="100000"/>
              </a:lnSpc>
              <a:spcBef>
                <a:spcPts val="420"/>
              </a:spcBef>
              <a:spcAft>
                <a:spcPts val="0"/>
              </a:spcAft>
              <a:buSzPts val="2100"/>
              <a:buNone/>
              <a:defRPr sz="2100"/>
            </a:lvl1pPr>
            <a:lvl2pPr marL="914400" lvl="1" indent="-333883" algn="l" rtl="0">
              <a:lnSpc>
                <a:spcPct val="100000"/>
              </a:lnSpc>
              <a:spcBef>
                <a:spcPts val="390"/>
              </a:spcBef>
              <a:spcAft>
                <a:spcPts val="0"/>
              </a:spcAft>
              <a:buSzPts val="1658"/>
              <a:buChar char="⚫"/>
              <a:defRPr sz="1950"/>
            </a:lvl2pPr>
            <a:lvl3pPr marL="1371600" lvl="2" indent="-308610" algn="l" rtl="0">
              <a:lnSpc>
                <a:spcPct val="100000"/>
              </a:lnSpc>
              <a:spcBef>
                <a:spcPts val="360"/>
              </a:spcBef>
              <a:spcAft>
                <a:spcPts val="0"/>
              </a:spcAft>
              <a:buSzPts val="1260"/>
              <a:buChar char="⚫"/>
              <a:defRPr sz="1800"/>
            </a:lvl3pPr>
            <a:lvl4pPr marL="1828800" lvl="3" indent="-290512" algn="l" rtl="0">
              <a:lnSpc>
                <a:spcPct val="100000"/>
              </a:lnSpc>
              <a:spcBef>
                <a:spcPts val="300"/>
              </a:spcBef>
              <a:spcAft>
                <a:spcPts val="0"/>
              </a:spcAft>
              <a:buSzPts val="975"/>
              <a:buChar char="⚫"/>
              <a:defRPr sz="150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35" name="Google Shape;135;p31"/>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30200" algn="l" rtl="0">
              <a:lnSpc>
                <a:spcPct val="100000"/>
              </a:lnSpc>
              <a:spcBef>
                <a:spcPts val="320"/>
              </a:spcBef>
              <a:spcAft>
                <a:spcPts val="0"/>
              </a:spcAft>
              <a:buSzPts val="1600"/>
              <a:buFont typeface="Arial"/>
              <a:buChar char="•"/>
              <a:defRPr sz="1600"/>
            </a:lvl2pPr>
            <a:lvl3pPr marL="1371600" lvl="2" indent="-317500" algn="l" rtl="0">
              <a:lnSpc>
                <a:spcPct val="100000"/>
              </a:lnSpc>
              <a:spcBef>
                <a:spcPts val="280"/>
              </a:spcBef>
              <a:spcAft>
                <a:spcPts val="0"/>
              </a:spcAft>
              <a:buSzPts val="1400"/>
              <a:buFont typeface="Arial"/>
              <a:buChar char="•"/>
              <a:defRPr sz="1400"/>
            </a:lvl3pPr>
            <a:lvl4pPr marL="1828800" lvl="3" indent="-311150" algn="l" rtl="0">
              <a:lnSpc>
                <a:spcPct val="100000"/>
              </a:lnSpc>
              <a:spcBef>
                <a:spcPts val="260"/>
              </a:spcBef>
              <a:spcAft>
                <a:spcPts val="0"/>
              </a:spcAft>
              <a:buSzPts val="1300"/>
              <a:buFont typeface="Arial"/>
              <a:buChar char="•"/>
              <a:defRPr sz="13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36" name="Google Shape;136;p3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7" name="Google Shape;137;p3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38"/>
        <p:cNvGrpSpPr/>
        <p:nvPr/>
      </p:nvGrpSpPr>
      <p:grpSpPr>
        <a:xfrm>
          <a:off x="0" y="0"/>
          <a:ext cx="0" cy="0"/>
          <a:chOff x="0" y="0"/>
          <a:chExt cx="0" cy="0"/>
        </a:xfrm>
      </p:grpSpPr>
      <p:pic>
        <p:nvPicPr>
          <p:cNvPr id="139" name="Google Shape;139;p3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40" name="Google Shape;140;p32"/>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141" name="Google Shape;141;p3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42"/>
        <p:cNvGrpSpPr/>
        <p:nvPr/>
      </p:nvGrpSpPr>
      <p:grpSpPr>
        <a:xfrm>
          <a:off x="0" y="0"/>
          <a:ext cx="0" cy="0"/>
          <a:chOff x="0" y="0"/>
          <a:chExt cx="0" cy="0"/>
        </a:xfrm>
      </p:grpSpPr>
      <p:pic>
        <p:nvPicPr>
          <p:cNvPr id="143" name="Google Shape;143;p3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44" name="Google Shape;144;p3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5"/>
        <p:cNvGrpSpPr/>
        <p:nvPr/>
      </p:nvGrpSpPr>
      <p:grpSpPr>
        <a:xfrm>
          <a:off x="0" y="0"/>
          <a:ext cx="0" cy="0"/>
          <a:chOff x="0" y="0"/>
          <a:chExt cx="0" cy="0"/>
        </a:xfrm>
      </p:grpSpPr>
      <p:pic>
        <p:nvPicPr>
          <p:cNvPr id="146" name="Google Shape;146;p3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47" name="Google Shape;147;p3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48"/>
        <p:cNvGrpSpPr/>
        <p:nvPr/>
      </p:nvGrpSpPr>
      <p:grpSpPr>
        <a:xfrm>
          <a:off x="0" y="0"/>
          <a:ext cx="0" cy="0"/>
          <a:chOff x="0" y="0"/>
          <a:chExt cx="0" cy="0"/>
        </a:xfrm>
      </p:grpSpPr>
      <p:pic>
        <p:nvPicPr>
          <p:cNvPr id="149" name="Google Shape;149;p3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79" name="Google Shape;79;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
        <p:cNvGrpSpPr/>
        <p:nvPr/>
      </p:nvGrpSpPr>
      <p:grpSpPr>
        <a:xfrm>
          <a:off x="0" y="0"/>
          <a:ext cx="0" cy="0"/>
          <a:chOff x="0" y="0"/>
          <a:chExt cx="0" cy="0"/>
        </a:xfrm>
      </p:grpSpPr>
      <p:pic>
        <p:nvPicPr>
          <p:cNvPr id="154" name="Google Shape;154;p37"/>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155"/>
        <p:cNvGrpSpPr/>
        <p:nvPr/>
      </p:nvGrpSpPr>
      <p:grpSpPr>
        <a:xfrm>
          <a:off x="0" y="0"/>
          <a:ext cx="0" cy="0"/>
          <a:chOff x="0" y="0"/>
          <a:chExt cx="0" cy="0"/>
        </a:xfrm>
      </p:grpSpPr>
      <p:sp>
        <p:nvSpPr>
          <p:cNvPr id="156" name="Google Shape;156;p38"/>
          <p:cNvSpPr txBox="1">
            <a:spLocks noGrp="1"/>
          </p:cNvSpPr>
          <p:nvPr>
            <p:ph type="ctrTitle"/>
          </p:nvPr>
        </p:nvSpPr>
        <p:spPr>
          <a:xfrm>
            <a:off x="533400" y="1028700"/>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p38"/>
          <p:cNvSpPr txBox="1">
            <a:spLocks noGrp="1"/>
          </p:cNvSpPr>
          <p:nvPr>
            <p:ph type="subTitle" idx="1"/>
          </p:nvPr>
        </p:nvSpPr>
        <p:spPr>
          <a:xfrm>
            <a:off x="533400" y="2421402"/>
            <a:ext cx="7854600" cy="1314300"/>
          </a:xfrm>
          <a:prstGeom prst="rect">
            <a:avLst/>
          </a:prstGeom>
          <a:noFill/>
          <a:ln>
            <a:noFill/>
          </a:ln>
        </p:spPr>
        <p:txBody>
          <a:bodyPr spcFirstLastPara="1" wrap="square" lIns="0" tIns="45700" rIns="18275" bIns="45700" anchor="t" anchorCtr="0">
            <a:noAutofit/>
          </a:bodyPr>
          <a:lstStyle>
            <a:lvl1pPr marR="34287"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158" name="Google Shape;158;p3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39"/>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lvl1pPr lvl="0" algn="l" rtl="0">
              <a:lnSpc>
                <a:spcPct val="100000"/>
              </a:lnSpc>
              <a:spcBef>
                <a:spcPts val="0"/>
              </a:spcBef>
              <a:spcAft>
                <a:spcPts val="0"/>
              </a:spcAft>
              <a:buClr>
                <a:schemeClr val="accent4"/>
              </a:buClr>
              <a:buSzPts val="3600"/>
              <a:buFont typeface="Calibri"/>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p39"/>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25755" algn="l" rtl="0">
              <a:lnSpc>
                <a:spcPct val="100000"/>
              </a:lnSpc>
              <a:spcBef>
                <a:spcPts val="360"/>
              </a:spcBef>
              <a:spcAft>
                <a:spcPts val="0"/>
              </a:spcAft>
              <a:buSzPts val="1530"/>
              <a:buChar char="⚫"/>
              <a:defRPr/>
            </a:lvl2pPr>
            <a:lvl3pPr marL="1371600" lvl="2" indent="-308610" algn="l" rtl="0">
              <a:lnSpc>
                <a:spcPct val="100000"/>
              </a:lnSpc>
              <a:spcBef>
                <a:spcPts val="360"/>
              </a:spcBef>
              <a:spcAft>
                <a:spcPts val="0"/>
              </a:spcAft>
              <a:buSzPts val="1260"/>
              <a:buChar char="⚫"/>
              <a:defRPr/>
            </a:lvl3pPr>
            <a:lvl4pPr marL="1828800" lvl="3" indent="-302894" algn="l" rtl="0">
              <a:lnSpc>
                <a:spcPct val="100000"/>
              </a:lnSpc>
              <a:spcBef>
                <a:spcPts val="360"/>
              </a:spcBef>
              <a:spcAft>
                <a:spcPts val="0"/>
              </a:spcAft>
              <a:buSzPts val="1170"/>
              <a:buChar char="⚫"/>
              <a:defRPr/>
            </a:lvl4pPr>
            <a:lvl5pPr marL="2286000" lvl="4" indent="-302895" algn="l" rtl="0">
              <a:lnSpc>
                <a:spcPct val="100000"/>
              </a:lnSpc>
              <a:spcBef>
                <a:spcPts val="360"/>
              </a:spcBef>
              <a:spcAft>
                <a:spcPts val="0"/>
              </a:spcAft>
              <a:buSzPts val="1170"/>
              <a:buChar char="⚫"/>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62" name="Google Shape;162;p3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163"/>
        <p:cNvGrpSpPr/>
        <p:nvPr/>
      </p:nvGrpSpPr>
      <p:grpSpPr>
        <a:xfrm>
          <a:off x="0" y="0"/>
          <a:ext cx="0" cy="0"/>
          <a:chOff x="0" y="0"/>
          <a:chExt cx="0" cy="0"/>
        </a:xfrm>
      </p:grpSpPr>
      <p:pic>
        <p:nvPicPr>
          <p:cNvPr id="164" name="Google Shape;164;p4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lvl1pPr lvl="0" algn="l" rtl="0">
              <a:lnSpc>
                <a:spcPct val="100000"/>
              </a:lnSpc>
              <a:spcBef>
                <a:spcPts val="0"/>
              </a:spcBef>
              <a:spcAft>
                <a:spcPts val="0"/>
              </a:spcAft>
              <a:buClr>
                <a:schemeClr val="accent4"/>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p41"/>
          <p:cNvSpPr txBox="1">
            <a:spLocks noGrp="1"/>
          </p:cNvSpPr>
          <p:nvPr>
            <p:ph type="body" idx="1"/>
          </p:nvPr>
        </p:nvSpPr>
        <p:spPr>
          <a:xfrm>
            <a:off x="457200" y="1440064"/>
            <a:ext cx="4038600" cy="33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SzPts val="2400"/>
              <a:buChar char="•"/>
              <a:defRPr sz="2400"/>
            </a:lvl1pPr>
            <a:lvl2pPr marL="914400" lvl="1" indent="-325755" algn="l" rtl="0">
              <a:lnSpc>
                <a:spcPct val="100000"/>
              </a:lnSpc>
              <a:spcBef>
                <a:spcPts val="360"/>
              </a:spcBef>
              <a:spcAft>
                <a:spcPts val="0"/>
              </a:spcAft>
              <a:buSzPts val="1530"/>
              <a:buChar char="⚫"/>
              <a:defRPr sz="1800"/>
            </a:lvl2pPr>
            <a:lvl3pPr marL="1371600" lvl="2" indent="-295275" algn="l" rtl="0">
              <a:lnSpc>
                <a:spcPct val="100000"/>
              </a:lnSpc>
              <a:spcBef>
                <a:spcPts val="300"/>
              </a:spcBef>
              <a:spcAft>
                <a:spcPts val="0"/>
              </a:spcAft>
              <a:buSzPts val="1050"/>
              <a:buChar char="⚫"/>
              <a:defRPr sz="1500"/>
            </a:lvl3pPr>
            <a:lvl4pPr marL="1828800" lvl="3" indent="-284289" algn="l" rtl="0">
              <a:lnSpc>
                <a:spcPct val="100000"/>
              </a:lnSpc>
              <a:spcBef>
                <a:spcPts val="270"/>
              </a:spcBef>
              <a:spcAft>
                <a:spcPts val="0"/>
              </a:spcAft>
              <a:buSzPts val="877"/>
              <a:buChar char="⚫"/>
              <a:defRPr sz="135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68" name="Google Shape;168;p41"/>
          <p:cNvSpPr txBox="1">
            <a:spLocks noGrp="1"/>
          </p:cNvSpPr>
          <p:nvPr>
            <p:ph type="body" idx="2"/>
          </p:nvPr>
        </p:nvSpPr>
        <p:spPr>
          <a:xfrm>
            <a:off x="4648200" y="1440064"/>
            <a:ext cx="4038600" cy="3326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SzPts val="2400"/>
              <a:buChar char="•"/>
              <a:defRPr sz="2400"/>
            </a:lvl1pPr>
            <a:lvl2pPr marL="914400" lvl="1" indent="-325755" algn="l" rtl="0">
              <a:lnSpc>
                <a:spcPct val="100000"/>
              </a:lnSpc>
              <a:spcBef>
                <a:spcPts val="360"/>
              </a:spcBef>
              <a:spcAft>
                <a:spcPts val="0"/>
              </a:spcAft>
              <a:buSzPts val="1530"/>
              <a:buChar char="⚫"/>
              <a:defRPr sz="1800"/>
            </a:lvl2pPr>
            <a:lvl3pPr marL="1371600" lvl="2" indent="-295275" algn="l" rtl="0">
              <a:lnSpc>
                <a:spcPct val="100000"/>
              </a:lnSpc>
              <a:spcBef>
                <a:spcPts val="300"/>
              </a:spcBef>
              <a:spcAft>
                <a:spcPts val="0"/>
              </a:spcAft>
              <a:buSzPts val="1050"/>
              <a:buChar char="⚫"/>
              <a:defRPr sz="1500"/>
            </a:lvl3pPr>
            <a:lvl4pPr marL="1828800" lvl="3" indent="-284289" algn="l" rtl="0">
              <a:lnSpc>
                <a:spcPct val="100000"/>
              </a:lnSpc>
              <a:spcBef>
                <a:spcPts val="270"/>
              </a:spcBef>
              <a:spcAft>
                <a:spcPts val="0"/>
              </a:spcAft>
              <a:buSzPts val="877"/>
              <a:buChar char="⚫"/>
              <a:defRPr sz="135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69" name="Google Shape;169;p4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170"/>
        <p:cNvGrpSpPr/>
        <p:nvPr/>
      </p:nvGrpSpPr>
      <p:grpSpPr>
        <a:xfrm>
          <a:off x="0" y="0"/>
          <a:ext cx="0" cy="0"/>
          <a:chOff x="0" y="0"/>
          <a:chExt cx="0" cy="0"/>
        </a:xfrm>
      </p:grpSpPr>
      <p:sp>
        <p:nvSpPr>
          <p:cNvPr id="171" name="Google Shape;171;p42"/>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p42"/>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Autofit/>
          </a:bodyPr>
          <a:lstStyle>
            <a:lvl1pPr marL="457200" lvl="0" indent="-228600" algn="l" rtl="0">
              <a:lnSpc>
                <a:spcPct val="100000"/>
              </a:lnSpc>
              <a:spcBef>
                <a:spcPts val="520"/>
              </a:spcBef>
              <a:spcAft>
                <a:spcPts val="0"/>
              </a:spcAft>
              <a:buSzPts val="2600"/>
              <a:buNone/>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73" name="Google Shape;173;p4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74"/>
        <p:cNvGrpSpPr/>
        <p:nvPr/>
      </p:nvGrpSpPr>
      <p:grpSpPr>
        <a:xfrm>
          <a:off x="0" y="0"/>
          <a:ext cx="0" cy="0"/>
          <a:chOff x="0" y="0"/>
          <a:chExt cx="0" cy="0"/>
        </a:xfrm>
      </p:grpSpPr>
      <p:pic>
        <p:nvPicPr>
          <p:cNvPr id="175" name="Google Shape;175;p4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p44"/>
          <p:cNvSpPr txBox="1">
            <a:spLocks noGrp="1"/>
          </p:cNvSpPr>
          <p:nvPr>
            <p:ph type="title"/>
          </p:nvPr>
        </p:nvSpPr>
        <p:spPr>
          <a:xfrm>
            <a:off x="457200" y="528066"/>
            <a:ext cx="8305800" cy="857400"/>
          </a:xfrm>
          <a:prstGeom prst="rect">
            <a:avLst/>
          </a:prstGeom>
          <a:noFill/>
          <a:ln>
            <a:noFill/>
          </a:ln>
        </p:spPr>
        <p:txBody>
          <a:bodyPr spcFirstLastPara="1" wrap="square" lIns="0" tIns="45700" rIns="0" bIns="0" anchor="b" anchorCtr="0">
            <a:noAutofit/>
          </a:bodyPr>
          <a:lstStyle>
            <a:lvl1pPr lvl="0" algn="l" rtl="0">
              <a:lnSpc>
                <a:spcPct val="100000"/>
              </a:lnSpc>
              <a:spcBef>
                <a:spcPts val="0"/>
              </a:spcBef>
              <a:spcAft>
                <a:spcPts val="0"/>
              </a:spcAft>
              <a:buClr>
                <a:schemeClr val="accent4"/>
              </a:buClr>
              <a:buSzPts val="3600"/>
              <a:buFont typeface="Calibri"/>
              <a:buNone/>
              <a:defRPr sz="3600" b="0">
                <a:solidFill>
                  <a:schemeClr val="accent4"/>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78" name="Google Shape;178;p4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179"/>
        <p:cNvGrpSpPr/>
        <p:nvPr/>
      </p:nvGrpSpPr>
      <p:grpSpPr>
        <a:xfrm>
          <a:off x="0" y="0"/>
          <a:ext cx="0" cy="0"/>
          <a:chOff x="0" y="0"/>
          <a:chExt cx="0" cy="0"/>
        </a:xfrm>
      </p:grpSpPr>
      <p:sp>
        <p:nvSpPr>
          <p:cNvPr id="180" name="Google Shape;180;p45"/>
          <p:cNvSpPr txBox="1">
            <a:spLocks noGrp="1"/>
          </p:cNvSpPr>
          <p:nvPr>
            <p:ph type="title"/>
          </p:nvPr>
        </p:nvSpPr>
        <p:spPr>
          <a:xfrm>
            <a:off x="457200" y="205978"/>
            <a:ext cx="8229600" cy="857400"/>
          </a:xfrm>
          <a:prstGeom prst="rect">
            <a:avLst/>
          </a:prstGeom>
          <a:noFill/>
          <a:ln>
            <a:noFill/>
          </a:ln>
        </p:spPr>
        <p:txBody>
          <a:bodyPr spcFirstLastPara="1" wrap="square" lIns="91400" tIns="91400" rIns="91400" bIns="91400" anchor="ctr" anchorCtr="0">
            <a:noAutofit/>
          </a:bodyPr>
          <a:lstStyle>
            <a:lvl1pPr lvl="0" algn="l" rtl="0">
              <a:lnSpc>
                <a:spcPct val="100000"/>
              </a:lnSpc>
              <a:spcBef>
                <a:spcPts val="0"/>
              </a:spcBef>
              <a:spcAft>
                <a:spcPts val="0"/>
              </a:spcAft>
              <a:buClr>
                <a:srgbClr val="991B1E"/>
              </a:buClr>
              <a:buSzPts val="3600"/>
              <a:buFont typeface="Georgia"/>
              <a:buNone/>
              <a:defRPr sz="3600" b="0">
                <a:solidFill>
                  <a:srgbClr val="991B1E"/>
                </a:solidFill>
                <a:latin typeface="Calibri"/>
                <a:ea typeface="Calibri"/>
                <a:cs typeface="Calibri"/>
                <a:sym typeface="Calibri"/>
              </a:defRPr>
            </a:lvl1pPr>
            <a:lvl2pPr lvl="1"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rtl="0">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endParaRPr/>
          </a:p>
        </p:txBody>
      </p:sp>
      <p:sp>
        <p:nvSpPr>
          <p:cNvPr id="181" name="Google Shape;181;p45"/>
          <p:cNvSpPr txBox="1">
            <a:spLocks noGrp="1"/>
          </p:cNvSpPr>
          <p:nvPr>
            <p:ph type="body" idx="1"/>
          </p:nvPr>
        </p:nvSpPr>
        <p:spPr>
          <a:xfrm>
            <a:off x="457200" y="1200150"/>
            <a:ext cx="3994500" cy="3725700"/>
          </a:xfrm>
          <a:prstGeom prst="rect">
            <a:avLst/>
          </a:prstGeom>
          <a:noFill/>
          <a:ln>
            <a:noFill/>
          </a:ln>
        </p:spPr>
        <p:txBody>
          <a:bodyPr spcFirstLastPara="1" wrap="square" lIns="91400" tIns="91400" rIns="91400" bIns="91400" anchor="t" anchorCtr="0">
            <a:no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onstantia"/>
              <a:buChar char="•"/>
              <a:defRPr sz="1350"/>
            </a:lvl8pPr>
            <a:lvl9pPr marL="4114800" lvl="8" indent="-314325" algn="l" rtl="0">
              <a:lnSpc>
                <a:spcPct val="100000"/>
              </a:lnSpc>
              <a:spcBef>
                <a:spcPts val="270"/>
              </a:spcBef>
              <a:spcAft>
                <a:spcPts val="0"/>
              </a:spcAft>
              <a:buSzPts val="1350"/>
              <a:buFont typeface="Constantia"/>
              <a:buChar char="•"/>
              <a:defRPr sz="1350"/>
            </a:lvl9pPr>
          </a:lstStyle>
          <a:p>
            <a:endParaRPr/>
          </a:p>
        </p:txBody>
      </p:sp>
      <p:sp>
        <p:nvSpPr>
          <p:cNvPr id="182" name="Google Shape;182;p45"/>
          <p:cNvSpPr txBox="1">
            <a:spLocks noGrp="1"/>
          </p:cNvSpPr>
          <p:nvPr>
            <p:ph type="body" idx="2"/>
          </p:nvPr>
        </p:nvSpPr>
        <p:spPr>
          <a:xfrm>
            <a:off x="4692274" y="1200150"/>
            <a:ext cx="3994500" cy="3725700"/>
          </a:xfrm>
          <a:prstGeom prst="rect">
            <a:avLst/>
          </a:prstGeom>
          <a:noFill/>
          <a:ln>
            <a:noFill/>
          </a:ln>
        </p:spPr>
        <p:txBody>
          <a:bodyPr spcFirstLastPara="1" wrap="square" lIns="91400" tIns="91400" rIns="91400" bIns="91400" anchor="t" anchorCtr="0">
            <a:no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onstantia"/>
              <a:buChar char="•"/>
              <a:defRPr sz="1350"/>
            </a:lvl8pPr>
            <a:lvl9pPr marL="4114800" lvl="8" indent="-314325" algn="l" rtl="0">
              <a:lnSpc>
                <a:spcPct val="100000"/>
              </a:lnSpc>
              <a:spcBef>
                <a:spcPts val="270"/>
              </a:spcBef>
              <a:spcAft>
                <a:spcPts val="0"/>
              </a:spcAft>
              <a:buSzPts val="1350"/>
              <a:buFont typeface="Constantia"/>
              <a:buChar char="•"/>
              <a:defRPr sz="1350"/>
            </a:lvl9pPr>
          </a:lstStyle>
          <a:p>
            <a:endParaRPr/>
          </a:p>
        </p:txBody>
      </p:sp>
      <p:pic>
        <p:nvPicPr>
          <p:cNvPr id="183" name="Google Shape;183;p4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4"/>
        <p:cNvGrpSpPr/>
        <p:nvPr/>
      </p:nvGrpSpPr>
      <p:grpSpPr>
        <a:xfrm>
          <a:off x="0" y="0"/>
          <a:ext cx="0" cy="0"/>
          <a:chOff x="0" y="0"/>
          <a:chExt cx="0" cy="0"/>
        </a:xfrm>
      </p:grpSpPr>
      <p:sp>
        <p:nvSpPr>
          <p:cNvPr id="185" name="Google Shape;185;p46"/>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p46"/>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87" name="Google Shape;187;p46"/>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88" name="Google Shape;188;p46"/>
          <p:cNvSpPr txBox="1">
            <a:spLocks noGrp="1"/>
          </p:cNvSpPr>
          <p:nvPr>
            <p:ph type="body" idx="3"/>
          </p:nvPr>
        </p:nvSpPr>
        <p:spPr>
          <a:xfrm>
            <a:off x="457200" y="1885950"/>
            <a:ext cx="4040100" cy="2884200"/>
          </a:xfrm>
          <a:prstGeom prst="rect">
            <a:avLst/>
          </a:prstGeom>
          <a:noFill/>
          <a:ln>
            <a:noFill/>
          </a:ln>
        </p:spPr>
        <p:txBody>
          <a:bodyPr spcFirstLastPara="1" wrap="square" lIns="91425" tIns="0" rIns="91425" bIns="45700" anchor="t" anchorCtr="0">
            <a:noAutofit/>
          </a:bodyPr>
          <a:lstStyle>
            <a:lvl1pPr marL="457200" lvl="0" indent="-342900" algn="l" rtl="0">
              <a:lnSpc>
                <a:spcPct val="100000"/>
              </a:lnSpc>
              <a:spcBef>
                <a:spcPts val="360"/>
              </a:spcBef>
              <a:spcAft>
                <a:spcPts val="0"/>
              </a:spcAft>
              <a:buSzPts val="1800"/>
              <a:buChar char="•"/>
              <a:defRPr sz="1800"/>
            </a:lvl1pPr>
            <a:lvl2pPr marL="914400" lvl="1" indent="-309562" algn="l" rtl="0">
              <a:lnSpc>
                <a:spcPct val="100000"/>
              </a:lnSpc>
              <a:spcBef>
                <a:spcPts val="300"/>
              </a:spcBef>
              <a:spcAft>
                <a:spcPts val="0"/>
              </a:spcAft>
              <a:buSzPts val="1275"/>
              <a:buChar char="⚫"/>
              <a:defRPr sz="1500"/>
            </a:lvl2pPr>
            <a:lvl3pPr marL="1371600" lvl="2" indent="-288607" algn="l" rtl="0">
              <a:lnSpc>
                <a:spcPct val="100000"/>
              </a:lnSpc>
              <a:spcBef>
                <a:spcPts val="270"/>
              </a:spcBef>
              <a:spcAft>
                <a:spcPts val="0"/>
              </a:spcAft>
              <a:buSzPts val="945"/>
              <a:buChar char="⚫"/>
              <a:defRPr sz="1350"/>
            </a:lvl3pPr>
            <a:lvl4pPr marL="1828800" lvl="3" indent="-278130" algn="l" rtl="0">
              <a:lnSpc>
                <a:spcPct val="100000"/>
              </a:lnSpc>
              <a:spcBef>
                <a:spcPts val="240"/>
              </a:spcBef>
              <a:spcAft>
                <a:spcPts val="0"/>
              </a:spcAft>
              <a:buSzPts val="780"/>
              <a:buChar char="⚫"/>
              <a:defRPr sz="1200"/>
            </a:lvl4pPr>
            <a:lvl5pPr marL="2286000" lvl="4" indent="-278129" algn="l" rtl="0">
              <a:lnSpc>
                <a:spcPct val="100000"/>
              </a:lnSpc>
              <a:spcBef>
                <a:spcPts val="240"/>
              </a:spcBef>
              <a:spcAft>
                <a:spcPts val="0"/>
              </a:spcAft>
              <a:buSzPts val="780"/>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89" name="Google Shape;189;p46"/>
          <p:cNvSpPr txBox="1">
            <a:spLocks noGrp="1"/>
          </p:cNvSpPr>
          <p:nvPr>
            <p:ph type="body" idx="4"/>
          </p:nvPr>
        </p:nvSpPr>
        <p:spPr>
          <a:xfrm>
            <a:off x="4645027" y="1885950"/>
            <a:ext cx="4041900" cy="2884200"/>
          </a:xfrm>
          <a:prstGeom prst="rect">
            <a:avLst/>
          </a:prstGeom>
          <a:noFill/>
          <a:ln>
            <a:noFill/>
          </a:ln>
        </p:spPr>
        <p:txBody>
          <a:bodyPr spcFirstLastPara="1" wrap="square" lIns="91425" tIns="0" rIns="91425" bIns="45700" anchor="t" anchorCtr="0">
            <a:noAutofit/>
          </a:bodyPr>
          <a:lstStyle>
            <a:lvl1pPr marL="457200" lvl="0" indent="-342900" algn="l" rtl="0">
              <a:lnSpc>
                <a:spcPct val="100000"/>
              </a:lnSpc>
              <a:spcBef>
                <a:spcPts val="360"/>
              </a:spcBef>
              <a:spcAft>
                <a:spcPts val="0"/>
              </a:spcAft>
              <a:buSzPts val="1800"/>
              <a:buChar char="•"/>
              <a:defRPr sz="1800"/>
            </a:lvl1pPr>
            <a:lvl2pPr marL="914400" lvl="1" indent="-309562" algn="l" rtl="0">
              <a:lnSpc>
                <a:spcPct val="100000"/>
              </a:lnSpc>
              <a:spcBef>
                <a:spcPts val="300"/>
              </a:spcBef>
              <a:spcAft>
                <a:spcPts val="0"/>
              </a:spcAft>
              <a:buSzPts val="1275"/>
              <a:buChar char="⚫"/>
              <a:defRPr sz="1500"/>
            </a:lvl2pPr>
            <a:lvl3pPr marL="1371600" lvl="2" indent="-288607" algn="l" rtl="0">
              <a:lnSpc>
                <a:spcPct val="100000"/>
              </a:lnSpc>
              <a:spcBef>
                <a:spcPts val="270"/>
              </a:spcBef>
              <a:spcAft>
                <a:spcPts val="0"/>
              </a:spcAft>
              <a:buSzPts val="945"/>
              <a:buChar char="⚫"/>
              <a:defRPr sz="1350"/>
            </a:lvl3pPr>
            <a:lvl4pPr marL="1828800" lvl="3" indent="-278130" algn="l" rtl="0">
              <a:lnSpc>
                <a:spcPct val="100000"/>
              </a:lnSpc>
              <a:spcBef>
                <a:spcPts val="240"/>
              </a:spcBef>
              <a:spcAft>
                <a:spcPts val="0"/>
              </a:spcAft>
              <a:buSzPts val="780"/>
              <a:buChar char="⚫"/>
              <a:defRPr sz="1200"/>
            </a:lvl4pPr>
            <a:lvl5pPr marL="2286000" lvl="4" indent="-278129" algn="l" rtl="0">
              <a:lnSpc>
                <a:spcPct val="100000"/>
              </a:lnSpc>
              <a:spcBef>
                <a:spcPts val="240"/>
              </a:spcBef>
              <a:spcAft>
                <a:spcPts val="0"/>
              </a:spcAft>
              <a:buSzPts val="780"/>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90" name="Google Shape;190;p4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3"/>
        <p:cNvGrpSpPr/>
        <p:nvPr/>
      </p:nvGrpSpPr>
      <p:grpSpPr>
        <a:xfrm>
          <a:off x="0" y="0"/>
          <a:ext cx="0" cy="0"/>
          <a:chOff x="0" y="0"/>
          <a:chExt cx="0" cy="0"/>
        </a:xfrm>
      </p:grpSpPr>
      <p:pic>
        <p:nvPicPr>
          <p:cNvPr id="84" name="Google Shape;84;p19"/>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91"/>
        <p:cNvGrpSpPr/>
        <p:nvPr/>
      </p:nvGrpSpPr>
      <p:grpSpPr>
        <a:xfrm>
          <a:off x="0" y="0"/>
          <a:ext cx="0" cy="0"/>
          <a:chOff x="0" y="0"/>
          <a:chExt cx="0" cy="0"/>
        </a:xfrm>
      </p:grpSpPr>
      <p:sp>
        <p:nvSpPr>
          <p:cNvPr id="192" name="Google Shape;192;p47"/>
          <p:cNvSpPr txBox="1">
            <a:spLocks noGrp="1"/>
          </p:cNvSpPr>
          <p:nvPr>
            <p:ph type="body" idx="1"/>
          </p:nvPr>
        </p:nvSpPr>
        <p:spPr>
          <a:xfrm>
            <a:off x="3575050" y="1428750"/>
            <a:ext cx="5111700" cy="3257700"/>
          </a:xfrm>
          <a:prstGeom prst="rect">
            <a:avLst/>
          </a:prstGeom>
          <a:noFill/>
          <a:ln>
            <a:noFill/>
          </a:ln>
        </p:spPr>
        <p:txBody>
          <a:bodyPr spcFirstLastPara="1" wrap="square" lIns="91425" tIns="0" rIns="91425" bIns="45700" anchor="t" anchorCtr="0">
            <a:noAutofit/>
          </a:bodyPr>
          <a:lstStyle>
            <a:lvl1pPr marL="457200" lvl="0" indent="-228600" algn="l" rtl="0">
              <a:lnSpc>
                <a:spcPct val="100000"/>
              </a:lnSpc>
              <a:spcBef>
                <a:spcPts val="420"/>
              </a:spcBef>
              <a:spcAft>
                <a:spcPts val="0"/>
              </a:spcAft>
              <a:buSzPts val="2100"/>
              <a:buNone/>
              <a:defRPr sz="2100"/>
            </a:lvl1pPr>
            <a:lvl2pPr marL="914400" lvl="1" indent="-333883" algn="l" rtl="0">
              <a:lnSpc>
                <a:spcPct val="100000"/>
              </a:lnSpc>
              <a:spcBef>
                <a:spcPts val="390"/>
              </a:spcBef>
              <a:spcAft>
                <a:spcPts val="0"/>
              </a:spcAft>
              <a:buSzPts val="1658"/>
              <a:buChar char="⚫"/>
              <a:defRPr sz="1950"/>
            </a:lvl2pPr>
            <a:lvl3pPr marL="1371600" lvl="2" indent="-308610" algn="l" rtl="0">
              <a:lnSpc>
                <a:spcPct val="100000"/>
              </a:lnSpc>
              <a:spcBef>
                <a:spcPts val="360"/>
              </a:spcBef>
              <a:spcAft>
                <a:spcPts val="0"/>
              </a:spcAft>
              <a:buSzPts val="1260"/>
              <a:buChar char="⚫"/>
              <a:defRPr sz="1800"/>
            </a:lvl3pPr>
            <a:lvl4pPr marL="1828800" lvl="3" indent="-290512" algn="l" rtl="0">
              <a:lnSpc>
                <a:spcPct val="100000"/>
              </a:lnSpc>
              <a:spcBef>
                <a:spcPts val="300"/>
              </a:spcBef>
              <a:spcAft>
                <a:spcPts val="0"/>
              </a:spcAft>
              <a:buSzPts val="975"/>
              <a:buChar char="⚫"/>
              <a:defRPr sz="150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193" name="Google Shape;193;p47"/>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47"/>
          <p:cNvSpPr txBox="1">
            <a:spLocks noGrp="1"/>
          </p:cNvSpPr>
          <p:nvPr>
            <p:ph type="body" idx="2"/>
          </p:nvPr>
        </p:nvSpPr>
        <p:spPr>
          <a:xfrm>
            <a:off x="457200" y="1428750"/>
            <a:ext cx="3124200" cy="3257700"/>
          </a:xfrm>
          <a:prstGeom prst="rect">
            <a:avLst/>
          </a:prstGeom>
          <a:noFill/>
          <a:ln>
            <a:noFill/>
          </a:ln>
        </p:spPr>
        <p:txBody>
          <a:bodyPr spcFirstLastPara="1" wrap="square" lIns="91425" tIns="0" rIns="91425" bIns="45700" anchor="t" anchorCtr="0">
            <a:noAutofit/>
          </a:bodyPr>
          <a:lstStyle>
            <a:lvl1pPr marL="457200" lvl="0" indent="-342900" algn="l" rtl="0">
              <a:lnSpc>
                <a:spcPct val="100000"/>
              </a:lnSpc>
              <a:spcBef>
                <a:spcPts val="360"/>
              </a:spcBef>
              <a:spcAft>
                <a:spcPts val="0"/>
              </a:spcAft>
              <a:buSzPts val="1800"/>
              <a:buChar char="•"/>
              <a:defRPr sz="1800"/>
            </a:lvl1pPr>
            <a:lvl2pPr marL="914400" lvl="1" indent="-309562" algn="l" rtl="0">
              <a:lnSpc>
                <a:spcPct val="100000"/>
              </a:lnSpc>
              <a:spcBef>
                <a:spcPts val="300"/>
              </a:spcBef>
              <a:spcAft>
                <a:spcPts val="0"/>
              </a:spcAft>
              <a:buSzPts val="1275"/>
              <a:buChar char="⚫"/>
              <a:defRPr sz="1500"/>
            </a:lvl2pPr>
            <a:lvl3pPr marL="1371600" lvl="2" indent="-288607" algn="l" rtl="0">
              <a:lnSpc>
                <a:spcPct val="100000"/>
              </a:lnSpc>
              <a:spcBef>
                <a:spcPts val="270"/>
              </a:spcBef>
              <a:spcAft>
                <a:spcPts val="0"/>
              </a:spcAft>
              <a:buSzPts val="945"/>
              <a:buChar char="⚫"/>
              <a:defRPr sz="1350"/>
            </a:lvl3pPr>
            <a:lvl4pPr marL="1828800" lvl="3" indent="-278130" algn="l" rtl="0">
              <a:lnSpc>
                <a:spcPct val="100000"/>
              </a:lnSpc>
              <a:spcBef>
                <a:spcPts val="240"/>
              </a:spcBef>
              <a:spcAft>
                <a:spcPts val="0"/>
              </a:spcAft>
              <a:buSzPts val="780"/>
              <a:buChar char="⚫"/>
              <a:defRPr sz="1200"/>
            </a:lvl4pPr>
            <a:lvl5pPr marL="2286000" lvl="4" indent="-278129" algn="l" rtl="0">
              <a:lnSpc>
                <a:spcPct val="100000"/>
              </a:lnSpc>
              <a:spcBef>
                <a:spcPts val="240"/>
              </a:spcBef>
              <a:spcAft>
                <a:spcPts val="0"/>
              </a:spcAft>
              <a:buSzPts val="780"/>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195" name="Google Shape;195;p4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196"/>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blue">
  <p:cSld name="Title and body blue">
    <p:spTree>
      <p:nvGrpSpPr>
        <p:cNvPr id="1" name="Shape 197"/>
        <p:cNvGrpSpPr/>
        <p:nvPr/>
      </p:nvGrpSpPr>
      <p:grpSpPr>
        <a:xfrm>
          <a:off x="0" y="0"/>
          <a:ext cx="0" cy="0"/>
          <a:chOff x="0" y="0"/>
          <a:chExt cx="0" cy="0"/>
        </a:xfrm>
      </p:grpSpPr>
      <p:sp>
        <p:nvSpPr>
          <p:cNvPr id="198" name="Google Shape;198;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1A2836"/>
              </a:buClr>
              <a:buSzPts val="3600"/>
              <a:buFont typeface="Calibri"/>
              <a:buNone/>
              <a:defRPr>
                <a:solidFill>
                  <a:schemeClr val="accent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rtl="0">
              <a:lnSpc>
                <a:spcPct val="100000"/>
              </a:lnSpc>
              <a:spcBef>
                <a:spcPts val="0"/>
              </a:spcBef>
              <a:spcAft>
                <a:spcPts val="0"/>
              </a:spcAft>
              <a:buSzPts val="2600"/>
              <a:buChar char="•"/>
              <a:defRPr/>
            </a:lvl1pPr>
            <a:lvl2pPr marL="914400" lvl="1" indent="-325755" algn="l" rtl="0">
              <a:lnSpc>
                <a:spcPct val="100000"/>
              </a:lnSpc>
              <a:spcBef>
                <a:spcPts val="0"/>
              </a:spcBef>
              <a:spcAft>
                <a:spcPts val="0"/>
              </a:spcAft>
              <a:buSzPts val="1530"/>
              <a:buChar char="⚫"/>
              <a:defRPr/>
            </a:lvl2pPr>
            <a:lvl3pPr marL="1371600" lvl="2" indent="-298640" algn="l" rtl="0">
              <a:lnSpc>
                <a:spcPct val="100000"/>
              </a:lnSpc>
              <a:spcBef>
                <a:spcPts val="0"/>
              </a:spcBef>
              <a:spcAft>
                <a:spcPts val="0"/>
              </a:spcAft>
              <a:buSzPts val="1103"/>
              <a:buChar char="⚫"/>
              <a:defRPr/>
            </a:lvl3pPr>
            <a:lvl4pPr marL="1828800" lvl="3" indent="-290512" algn="l" rtl="0">
              <a:lnSpc>
                <a:spcPct val="100000"/>
              </a:lnSpc>
              <a:spcBef>
                <a:spcPts val="0"/>
              </a:spcBef>
              <a:spcAft>
                <a:spcPts val="0"/>
              </a:spcAft>
              <a:buSzPts val="975"/>
              <a:buChar char="⚫"/>
              <a:defRPr/>
            </a:lvl4pPr>
            <a:lvl5pPr marL="2286000" lvl="4" indent="-290512" algn="l" rtl="0">
              <a:lnSpc>
                <a:spcPct val="100000"/>
              </a:lnSpc>
              <a:spcBef>
                <a:spcPts val="0"/>
              </a:spcBef>
              <a:spcAft>
                <a:spcPts val="0"/>
              </a:spcAft>
              <a:buSzPts val="975"/>
              <a:buChar char="⚫"/>
              <a:defRPr/>
            </a:lvl5pPr>
            <a:lvl6pPr marL="2743200" lvl="5" indent="-297179" algn="l" rtl="0">
              <a:lnSpc>
                <a:spcPct val="100000"/>
              </a:lnSpc>
              <a:spcBef>
                <a:spcPts val="0"/>
              </a:spcBef>
              <a:spcAft>
                <a:spcPts val="0"/>
              </a:spcAft>
              <a:buSzPts val="1080"/>
              <a:buChar char="⚫"/>
              <a:defRPr/>
            </a:lvl6pPr>
            <a:lvl7pPr marL="3200400" lvl="6" indent="-289560" algn="l" rtl="0">
              <a:lnSpc>
                <a:spcPct val="100000"/>
              </a:lnSpc>
              <a:spcBef>
                <a:spcPts val="0"/>
              </a:spcBef>
              <a:spcAft>
                <a:spcPts val="0"/>
              </a:spcAft>
              <a:buSzPts val="960"/>
              <a:buChar char="⚫"/>
              <a:defRPr/>
            </a:lvl7pPr>
            <a:lvl8pPr marL="3657600" lvl="7" indent="-304800" algn="l" rtl="0">
              <a:lnSpc>
                <a:spcPct val="100000"/>
              </a:lnSpc>
              <a:spcBef>
                <a:spcPts val="0"/>
              </a:spcBef>
              <a:spcAft>
                <a:spcPts val="0"/>
              </a:spcAft>
              <a:buSzPts val="1200"/>
              <a:buFont typeface="Constantia"/>
              <a:buChar char="•"/>
              <a:defRPr/>
            </a:lvl8pPr>
            <a:lvl9pPr marL="4114800" lvl="8" indent="-295275" algn="l" rtl="0">
              <a:lnSpc>
                <a:spcPct val="100000"/>
              </a:lnSpc>
              <a:spcBef>
                <a:spcPts val="0"/>
              </a:spcBef>
              <a:spcAft>
                <a:spcPts val="0"/>
              </a:spcAft>
              <a:buSzPts val="1050"/>
              <a:buFont typeface="Constantia"/>
              <a:buChar char="•"/>
              <a:defRPr/>
            </a:lvl9pPr>
          </a:lstStyle>
          <a:p>
            <a:endParaRPr/>
          </a:p>
        </p:txBody>
      </p:sp>
      <p:pic>
        <p:nvPicPr>
          <p:cNvPr id="200" name="Google Shape;200;p4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red">
  <p:cSld name="Title and body red">
    <p:bg>
      <p:bgPr>
        <a:solidFill>
          <a:schemeClr val="lt1"/>
        </a:solidFill>
        <a:effectLst/>
      </p:bgPr>
    </p:bg>
    <p:spTree>
      <p:nvGrpSpPr>
        <p:cNvPr id="1" name="Shape 201"/>
        <p:cNvGrpSpPr/>
        <p:nvPr/>
      </p:nvGrpSpPr>
      <p:grpSpPr>
        <a:xfrm>
          <a:off x="0" y="0"/>
          <a:ext cx="0" cy="0"/>
          <a:chOff x="0" y="0"/>
          <a:chExt cx="0" cy="0"/>
        </a:xfrm>
      </p:grpSpPr>
      <p:sp>
        <p:nvSpPr>
          <p:cNvPr id="202" name="Google Shape;202;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971D20"/>
              </a:buClr>
              <a:buSzPts val="3600"/>
              <a:buFont typeface="Calibri"/>
              <a:buNone/>
              <a:defRPr>
                <a:solidFill>
                  <a:srgbClr val="971D2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rtl="0">
              <a:lnSpc>
                <a:spcPct val="100000"/>
              </a:lnSpc>
              <a:spcBef>
                <a:spcPts val="0"/>
              </a:spcBef>
              <a:spcAft>
                <a:spcPts val="0"/>
              </a:spcAft>
              <a:buSzPts val="2600"/>
              <a:buChar char="•"/>
              <a:defRPr/>
            </a:lvl1pPr>
            <a:lvl2pPr marL="914400" lvl="1" indent="-325755" algn="l" rtl="0">
              <a:lnSpc>
                <a:spcPct val="100000"/>
              </a:lnSpc>
              <a:spcBef>
                <a:spcPts val="0"/>
              </a:spcBef>
              <a:spcAft>
                <a:spcPts val="0"/>
              </a:spcAft>
              <a:buSzPts val="1530"/>
              <a:buChar char="⚫"/>
              <a:defRPr/>
            </a:lvl2pPr>
            <a:lvl3pPr marL="1371600" lvl="2" indent="-298640" algn="l" rtl="0">
              <a:lnSpc>
                <a:spcPct val="100000"/>
              </a:lnSpc>
              <a:spcBef>
                <a:spcPts val="0"/>
              </a:spcBef>
              <a:spcAft>
                <a:spcPts val="0"/>
              </a:spcAft>
              <a:buSzPts val="1103"/>
              <a:buChar char="⚫"/>
              <a:defRPr/>
            </a:lvl3pPr>
            <a:lvl4pPr marL="1828800" lvl="3" indent="-290512" algn="l" rtl="0">
              <a:lnSpc>
                <a:spcPct val="100000"/>
              </a:lnSpc>
              <a:spcBef>
                <a:spcPts val="0"/>
              </a:spcBef>
              <a:spcAft>
                <a:spcPts val="0"/>
              </a:spcAft>
              <a:buSzPts val="975"/>
              <a:buChar char="⚫"/>
              <a:defRPr/>
            </a:lvl4pPr>
            <a:lvl5pPr marL="2286000" lvl="4" indent="-290512" algn="l" rtl="0">
              <a:lnSpc>
                <a:spcPct val="100000"/>
              </a:lnSpc>
              <a:spcBef>
                <a:spcPts val="0"/>
              </a:spcBef>
              <a:spcAft>
                <a:spcPts val="0"/>
              </a:spcAft>
              <a:buSzPts val="975"/>
              <a:buChar char="⚫"/>
              <a:defRPr/>
            </a:lvl5pPr>
            <a:lvl6pPr marL="2743200" lvl="5" indent="-297179" algn="l" rtl="0">
              <a:lnSpc>
                <a:spcPct val="100000"/>
              </a:lnSpc>
              <a:spcBef>
                <a:spcPts val="0"/>
              </a:spcBef>
              <a:spcAft>
                <a:spcPts val="0"/>
              </a:spcAft>
              <a:buSzPts val="1080"/>
              <a:buChar char="⚫"/>
              <a:defRPr/>
            </a:lvl6pPr>
            <a:lvl7pPr marL="3200400" lvl="6" indent="-289560" algn="l" rtl="0">
              <a:lnSpc>
                <a:spcPct val="100000"/>
              </a:lnSpc>
              <a:spcBef>
                <a:spcPts val="0"/>
              </a:spcBef>
              <a:spcAft>
                <a:spcPts val="0"/>
              </a:spcAft>
              <a:buSzPts val="960"/>
              <a:buChar char="⚫"/>
              <a:defRPr/>
            </a:lvl7pPr>
            <a:lvl8pPr marL="3657600" lvl="7" indent="-304800" algn="l" rtl="0">
              <a:lnSpc>
                <a:spcPct val="100000"/>
              </a:lnSpc>
              <a:spcBef>
                <a:spcPts val="0"/>
              </a:spcBef>
              <a:spcAft>
                <a:spcPts val="0"/>
              </a:spcAft>
              <a:buSzPts val="1200"/>
              <a:buFont typeface="Constantia"/>
              <a:buChar char="•"/>
              <a:defRPr/>
            </a:lvl8pPr>
            <a:lvl9pPr marL="4114800" lvl="8" indent="-295275" algn="l" rtl="0">
              <a:lnSpc>
                <a:spcPct val="100000"/>
              </a:lnSpc>
              <a:spcBef>
                <a:spcPts val="0"/>
              </a:spcBef>
              <a:spcAft>
                <a:spcPts val="0"/>
              </a:spcAft>
              <a:buSzPts val="1050"/>
              <a:buFont typeface="Constantia"/>
              <a:buChar char="•"/>
              <a:defRPr/>
            </a:lvl9pPr>
          </a:lstStyle>
          <a:p>
            <a:endParaRPr/>
          </a:p>
        </p:txBody>
      </p:sp>
      <p:pic>
        <p:nvPicPr>
          <p:cNvPr id="204" name="Google Shape;204;p5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yellow">
  <p:cSld name="Title and body yellow">
    <p:spTree>
      <p:nvGrpSpPr>
        <p:cNvPr id="1" name="Shape 205"/>
        <p:cNvGrpSpPr/>
        <p:nvPr/>
      </p:nvGrpSpPr>
      <p:grpSpPr>
        <a:xfrm>
          <a:off x="0" y="0"/>
          <a:ext cx="0" cy="0"/>
          <a:chOff x="0" y="0"/>
          <a:chExt cx="0" cy="0"/>
        </a:xfrm>
      </p:grpSpPr>
      <p:sp>
        <p:nvSpPr>
          <p:cNvPr id="206" name="Google Shape;206;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9A8219"/>
              </a:buClr>
              <a:buSzPts val="3600"/>
              <a:buFont typeface="Calibri"/>
              <a:buNone/>
              <a:defRPr>
                <a:solidFill>
                  <a:schemeClr val="accent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7" name="Google Shape;207;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93700" algn="l" rtl="0">
              <a:lnSpc>
                <a:spcPct val="100000"/>
              </a:lnSpc>
              <a:spcBef>
                <a:spcPts val="0"/>
              </a:spcBef>
              <a:spcAft>
                <a:spcPts val="0"/>
              </a:spcAft>
              <a:buSzPts val="2600"/>
              <a:buChar char="•"/>
              <a:defRPr/>
            </a:lvl1pPr>
            <a:lvl2pPr marL="914400" lvl="1" indent="-325755" algn="l" rtl="0">
              <a:lnSpc>
                <a:spcPct val="100000"/>
              </a:lnSpc>
              <a:spcBef>
                <a:spcPts val="0"/>
              </a:spcBef>
              <a:spcAft>
                <a:spcPts val="0"/>
              </a:spcAft>
              <a:buSzPts val="1530"/>
              <a:buChar char="⚫"/>
              <a:defRPr/>
            </a:lvl2pPr>
            <a:lvl3pPr marL="1371600" lvl="2" indent="-298640" algn="l" rtl="0">
              <a:lnSpc>
                <a:spcPct val="100000"/>
              </a:lnSpc>
              <a:spcBef>
                <a:spcPts val="0"/>
              </a:spcBef>
              <a:spcAft>
                <a:spcPts val="0"/>
              </a:spcAft>
              <a:buSzPts val="1103"/>
              <a:buChar char="⚫"/>
              <a:defRPr/>
            </a:lvl3pPr>
            <a:lvl4pPr marL="1828800" lvl="3" indent="-290512" algn="l" rtl="0">
              <a:lnSpc>
                <a:spcPct val="100000"/>
              </a:lnSpc>
              <a:spcBef>
                <a:spcPts val="0"/>
              </a:spcBef>
              <a:spcAft>
                <a:spcPts val="0"/>
              </a:spcAft>
              <a:buSzPts val="975"/>
              <a:buChar char="⚫"/>
              <a:defRPr/>
            </a:lvl4pPr>
            <a:lvl5pPr marL="2286000" lvl="4" indent="-290512" algn="l" rtl="0">
              <a:lnSpc>
                <a:spcPct val="100000"/>
              </a:lnSpc>
              <a:spcBef>
                <a:spcPts val="0"/>
              </a:spcBef>
              <a:spcAft>
                <a:spcPts val="0"/>
              </a:spcAft>
              <a:buSzPts val="975"/>
              <a:buChar char="⚫"/>
              <a:defRPr/>
            </a:lvl5pPr>
            <a:lvl6pPr marL="2743200" lvl="5" indent="-297179" algn="l" rtl="0">
              <a:lnSpc>
                <a:spcPct val="100000"/>
              </a:lnSpc>
              <a:spcBef>
                <a:spcPts val="0"/>
              </a:spcBef>
              <a:spcAft>
                <a:spcPts val="0"/>
              </a:spcAft>
              <a:buSzPts val="1080"/>
              <a:buChar char="⚫"/>
              <a:defRPr/>
            </a:lvl6pPr>
            <a:lvl7pPr marL="3200400" lvl="6" indent="-289560" algn="l" rtl="0">
              <a:lnSpc>
                <a:spcPct val="100000"/>
              </a:lnSpc>
              <a:spcBef>
                <a:spcPts val="0"/>
              </a:spcBef>
              <a:spcAft>
                <a:spcPts val="0"/>
              </a:spcAft>
              <a:buSzPts val="960"/>
              <a:buChar char="⚫"/>
              <a:defRPr/>
            </a:lvl7pPr>
            <a:lvl8pPr marL="3657600" lvl="7" indent="-304800" algn="l" rtl="0">
              <a:lnSpc>
                <a:spcPct val="100000"/>
              </a:lnSpc>
              <a:spcBef>
                <a:spcPts val="0"/>
              </a:spcBef>
              <a:spcAft>
                <a:spcPts val="0"/>
              </a:spcAft>
              <a:buSzPts val="1200"/>
              <a:buFont typeface="Constantia"/>
              <a:buChar char="•"/>
              <a:defRPr/>
            </a:lvl8pPr>
            <a:lvl9pPr marL="4114800" lvl="8" indent="-295275" algn="l" rtl="0">
              <a:lnSpc>
                <a:spcPct val="100000"/>
              </a:lnSpc>
              <a:spcBef>
                <a:spcPts val="0"/>
              </a:spcBef>
              <a:spcAft>
                <a:spcPts val="0"/>
              </a:spcAft>
              <a:buSzPts val="1050"/>
              <a:buFont typeface="Constantia"/>
              <a:buChar char="•"/>
              <a:defRPr/>
            </a:lvl9pPr>
          </a:lstStyle>
          <a:p>
            <a:endParaRPr/>
          </a:p>
        </p:txBody>
      </p:sp>
      <p:pic>
        <p:nvPicPr>
          <p:cNvPr id="208" name="Google Shape;208;p5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5"/>
        <p:cNvGrpSpPr/>
        <p:nvPr/>
      </p:nvGrpSpPr>
      <p:grpSpPr>
        <a:xfrm>
          <a:off x="0" y="0"/>
          <a:ext cx="0" cy="0"/>
          <a:chOff x="0" y="0"/>
          <a:chExt cx="0" cy="0"/>
        </a:xfrm>
      </p:grpSpPr>
      <p:sp>
        <p:nvSpPr>
          <p:cNvPr id="86" name="Google Shape;86;p20"/>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55600" algn="l" rtl="0">
              <a:lnSpc>
                <a:spcPct val="100000"/>
              </a:lnSpc>
              <a:spcBef>
                <a:spcPts val="400"/>
              </a:spcBef>
              <a:spcAft>
                <a:spcPts val="0"/>
              </a:spcAft>
              <a:buSzPts val="2000"/>
              <a:buFont typeface="Arial"/>
              <a:buChar char="•"/>
              <a:defRPr sz="2000"/>
            </a:lvl2pPr>
            <a:lvl3pPr marL="1371600" lvl="2" indent="-336550" algn="l" rtl="0">
              <a:lnSpc>
                <a:spcPct val="100000"/>
              </a:lnSpc>
              <a:spcBef>
                <a:spcPts val="340"/>
              </a:spcBef>
              <a:spcAft>
                <a:spcPts val="0"/>
              </a:spcAft>
              <a:buSzPts val="1700"/>
              <a:buFont typeface="Arial"/>
              <a:buChar char="•"/>
              <a:defRPr sz="1700"/>
            </a:lvl3pPr>
            <a:lvl4pPr marL="1828800" lvl="3" indent="-323850" algn="l" rtl="0">
              <a:lnSpc>
                <a:spcPct val="100000"/>
              </a:lnSpc>
              <a:spcBef>
                <a:spcPts val="300"/>
              </a:spcBef>
              <a:spcAft>
                <a:spcPts val="0"/>
              </a:spcAft>
              <a:buSzPts val="1500"/>
              <a:buFont typeface="Arial"/>
              <a:buChar char="•"/>
              <a:defRPr/>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87" name="Google Shape;87;p2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8" name="Google Shape;88;p2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8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90"/>
        <p:cNvGrpSpPr/>
        <p:nvPr/>
      </p:nvGrpSpPr>
      <p:grpSpPr>
        <a:xfrm>
          <a:off x="0" y="0"/>
          <a:ext cx="0" cy="0"/>
          <a:chOff x="0" y="0"/>
          <a:chExt cx="0" cy="0"/>
        </a:xfrm>
      </p:grpSpPr>
      <p:pic>
        <p:nvPicPr>
          <p:cNvPr id="91" name="Google Shape;91;p2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92" name="Google Shape;92;p2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2"/>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94" name="Google Shape;94;p22"/>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95"/>
        <p:cNvGrpSpPr/>
        <p:nvPr/>
      </p:nvGrpSpPr>
      <p:grpSpPr>
        <a:xfrm>
          <a:off x="0" y="0"/>
          <a:ext cx="0" cy="0"/>
          <a:chOff x="0" y="0"/>
          <a:chExt cx="0" cy="0"/>
        </a:xfrm>
      </p:grpSpPr>
      <p:pic>
        <p:nvPicPr>
          <p:cNvPr id="96" name="Google Shape;96;p2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97"/>
        <p:cNvGrpSpPr/>
        <p:nvPr/>
      </p:nvGrpSpPr>
      <p:grpSpPr>
        <a:xfrm>
          <a:off x="0" y="0"/>
          <a:ext cx="0" cy="0"/>
          <a:chOff x="0" y="0"/>
          <a:chExt cx="0" cy="0"/>
        </a:xfrm>
      </p:grpSpPr>
      <p:sp>
        <p:nvSpPr>
          <p:cNvPr id="98" name="Google Shape;98;p24"/>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9" name="Google Shape;99;p2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0" name="Google Shape;100;p2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p24"/>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520"/>
              </a:spcBef>
              <a:spcAft>
                <a:spcPts val="0"/>
              </a:spcAft>
              <a:buSzPts val="2600"/>
              <a:buNone/>
              <a:defRPr b="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02" name="Google Shape;102;p24"/>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320"/>
              </a:spcBef>
              <a:spcAft>
                <a:spcPts val="0"/>
              </a:spcAft>
              <a:buSzPts val="1600"/>
              <a:buNone/>
              <a:defRPr sz="1600" b="1" i="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pic>
        <p:nvPicPr>
          <p:cNvPr id="103" name="Google Shape;103;p24" descr="A picture containing icon&#10;&#10;Description automatically generated"/>
          <p:cNvPicPr preferRelativeResize="0"/>
          <p:nvPr/>
        </p:nvPicPr>
        <p:blipFill rotWithShape="1">
          <a:blip r:embed="rId3">
            <a:alphaModFix/>
          </a:blip>
          <a:srcRect l="34180" t="21570" r="32616" b="56089"/>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04"/>
        <p:cNvGrpSpPr/>
        <p:nvPr/>
      </p:nvGrpSpPr>
      <p:grpSpPr>
        <a:xfrm>
          <a:off x="0" y="0"/>
          <a:ext cx="0" cy="0"/>
          <a:chOff x="0" y="0"/>
          <a:chExt cx="0" cy="0"/>
        </a:xfrm>
      </p:grpSpPr>
      <p:pic>
        <p:nvPicPr>
          <p:cNvPr id="105" name="Google Shape;105;p2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6" name="Google Shape;106;p2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p25"/>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08" name="Google Shape;108;p25"/>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39967" scaled="0"/>
        </a:gra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5"/>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8"/>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150"/>
        <p:cNvGrpSpPr/>
        <p:nvPr/>
      </p:nvGrpSpPr>
      <p:grpSpPr>
        <a:xfrm>
          <a:off x="0" y="0"/>
          <a:ext cx="0" cy="0"/>
          <a:chOff x="0" y="0"/>
          <a:chExt cx="0" cy="0"/>
        </a:xfrm>
      </p:grpSpPr>
      <p:sp>
        <p:nvSpPr>
          <p:cNvPr id="151" name="Google Shape;151;p36"/>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 name="Google Shape;152;p36"/>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dk2"/>
              </a:buClr>
              <a:buSzPts val="1050"/>
              <a:buFont typeface="Constantia"/>
              <a:buChar char="•"/>
              <a:defRPr sz="1050"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learn.k20center.ou.edu/lesson/346" TargetMode="External"/><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k20center.ou.edu/lesson/1666"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learner.org/series/minds-of-our-own/2-lessons-from-thin-air/"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k20center.ou.edu/lesson/458"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video" Target="https://www.youtube.com/embed/Akd7MMRKDwc?feature=oembed" TargetMode="Externa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k20center.ou.edu/lesson/415" TargetMode="External"/><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6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Justified List</a:t>
            </a:r>
            <a:endParaRPr/>
          </a:p>
        </p:txBody>
      </p:sp>
      <p:pic>
        <p:nvPicPr>
          <p:cNvPr id="264" name="Google Shape;264;p61"/>
          <p:cNvPicPr preferRelativeResize="0"/>
          <p:nvPr/>
        </p:nvPicPr>
        <p:blipFill>
          <a:blip r:embed="rId3">
            <a:alphaModFix/>
          </a:blip>
          <a:stretch>
            <a:fillRect/>
          </a:stretch>
        </p:blipFill>
        <p:spPr>
          <a:xfrm>
            <a:off x="5587237" y="1295400"/>
            <a:ext cx="2514600" cy="2552700"/>
          </a:xfrm>
          <a:prstGeom prst="rect">
            <a:avLst/>
          </a:prstGeom>
          <a:noFill/>
          <a:ln>
            <a:noFill/>
          </a:ln>
        </p:spPr>
      </p:pic>
      <p:sp>
        <p:nvSpPr>
          <p:cNvPr id="265" name="Google Shape;265;p61"/>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Autofit/>
          </a:bodyPr>
          <a:lstStyle/>
          <a:p>
            <a:pPr marL="577850" lvl="0" indent="-514350" algn="l" rtl="0">
              <a:spcBef>
                <a:spcPts val="520"/>
              </a:spcBef>
              <a:spcAft>
                <a:spcPts val="0"/>
              </a:spcAft>
              <a:buSzPts val="2600"/>
              <a:buFont typeface="+mj-lt"/>
              <a:buAutoNum type="arabicPeriod"/>
            </a:pPr>
            <a:r>
              <a:rPr lang="en" dirty="0"/>
              <a:t>Examine a list of statements.</a:t>
            </a:r>
            <a:endParaRPr dirty="0"/>
          </a:p>
          <a:p>
            <a:pPr marL="577850" lvl="0" indent="-514350" algn="l" rtl="0">
              <a:spcBef>
                <a:spcPts val="0"/>
              </a:spcBef>
              <a:spcAft>
                <a:spcPts val="0"/>
              </a:spcAft>
              <a:buSzPts val="2600"/>
              <a:buFont typeface="+mj-lt"/>
              <a:buAutoNum type="arabicPeriod"/>
            </a:pPr>
            <a:r>
              <a:rPr lang="en" dirty="0"/>
              <a:t>Check off the ones that apply.</a:t>
            </a:r>
            <a:endParaRPr dirty="0"/>
          </a:p>
          <a:p>
            <a:pPr marL="577850" lvl="0" indent="-514350" algn="l" rtl="0">
              <a:spcBef>
                <a:spcPts val="0"/>
              </a:spcBef>
              <a:spcAft>
                <a:spcPts val="0"/>
              </a:spcAft>
              <a:buSzPts val="2600"/>
              <a:buFont typeface="+mj-lt"/>
              <a:buAutoNum type="arabicPeriod"/>
            </a:pPr>
            <a:r>
              <a:rPr lang="en" dirty="0"/>
              <a:t>Provide a justification for your selections at the end of the activity. Describe what a theory in science means to you.</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62"/>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fontScale="77500" lnSpcReduction="20000"/>
          </a:bodyPr>
          <a:lstStyle/>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Theories include observations.</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Theories are “hunches” scientists have.</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Theories can include personal beliefs or opinions.</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Theories have been tested many times.</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Theories are incomplete, temporary ideas. </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A theory never changes.</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Theories are inferred explanations, strongly supported by evidence.</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A scientific law has been proven and a theory has not. </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Theories are used to make predictions.</a:t>
            </a:r>
            <a:endParaRPr sz="2400"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latin typeface="Calibri" panose="020F0502020204030204" pitchFamily="34" charset="0"/>
                <a:ea typeface="Lato"/>
                <a:cs typeface="Calibri" panose="020F0502020204030204" pitchFamily="34" charset="0"/>
                <a:sym typeface="Lato"/>
              </a:rPr>
              <a:t>Laws are more important to science than theories.</a:t>
            </a:r>
          </a:p>
          <a:p>
            <a:pPr marL="105252" indent="0">
              <a:lnSpc>
                <a:spcPct val="115000"/>
              </a:lnSpc>
              <a:spcBef>
                <a:spcPts val="0"/>
              </a:spcBef>
              <a:buSzPct val="100000"/>
              <a:buNone/>
            </a:pPr>
            <a:endParaRPr lang="en-US" sz="1900" dirty="0">
              <a:solidFill>
                <a:srgbClr val="595959"/>
              </a:solidFill>
              <a:latin typeface="Calibri" panose="020F0502020204030204" pitchFamily="34" charset="0"/>
              <a:ea typeface="Lato"/>
              <a:cs typeface="Calibri" panose="020F0502020204030204" pitchFamily="34" charset="0"/>
              <a:sym typeface="Lato"/>
            </a:endParaRPr>
          </a:p>
          <a:p>
            <a:pPr marL="105252" indent="0">
              <a:lnSpc>
                <a:spcPct val="115000"/>
              </a:lnSpc>
              <a:spcBef>
                <a:spcPts val="0"/>
              </a:spcBef>
              <a:buSzPct val="100000"/>
              <a:buNone/>
            </a:pPr>
            <a:r>
              <a:rPr lang="en-US" sz="1900" dirty="0">
                <a:solidFill>
                  <a:srgbClr val="595959"/>
                </a:solidFill>
                <a:latin typeface="Calibri" panose="020F0502020204030204" pitchFamily="34" charset="0"/>
                <a:ea typeface="Lato"/>
                <a:cs typeface="Calibri" panose="020F0502020204030204" pitchFamily="34" charset="0"/>
                <a:sym typeface="Lato"/>
              </a:rPr>
              <a:t>Examine the statements you selected. Describe what a theory in science means to you.</a:t>
            </a:r>
            <a:endParaRPr lang="en-US" sz="1900" dirty="0">
              <a:latin typeface="Calibri" panose="020F0502020204030204" pitchFamily="34" charset="0"/>
              <a:cs typeface="Calibri" panose="020F0502020204030204" pitchFamily="34" charset="0"/>
            </a:endParaRPr>
          </a:p>
          <a:p>
            <a:pPr marL="105252" lvl="0" indent="0" algn="l" rtl="0">
              <a:lnSpc>
                <a:spcPct val="115000"/>
              </a:lnSpc>
              <a:spcBef>
                <a:spcPts val="0"/>
              </a:spcBef>
              <a:spcAft>
                <a:spcPts val="0"/>
              </a:spcAft>
              <a:buSzPct val="100000"/>
              <a:buNone/>
            </a:pPr>
            <a:endParaRPr dirty="0"/>
          </a:p>
        </p:txBody>
      </p:sp>
      <p:sp>
        <p:nvSpPr>
          <p:cNvPr id="271" name="Google Shape;271;p6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Is it a Theory?</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6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Is it a Theory?</a:t>
            </a:r>
            <a:endParaRPr/>
          </a:p>
        </p:txBody>
      </p:sp>
      <p:sp>
        <p:nvSpPr>
          <p:cNvPr id="6" name="Google Shape;270;p62">
            <a:extLst>
              <a:ext uri="{FF2B5EF4-FFF2-40B4-BE49-F238E27FC236}">
                <a16:creationId xmlns:a16="http://schemas.microsoft.com/office/drawing/2014/main" id="{0AE887CA-17A6-43C6-9507-B55C34A085EB}"/>
              </a:ext>
            </a:extLst>
          </p:cNvPr>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fontScale="77500" lnSpcReduction="20000"/>
          </a:bodyPr>
          <a:lstStyle/>
          <a:p>
            <a:pPr marL="457200" lvl="0" indent="-351948" algn="l" rtl="0">
              <a:lnSpc>
                <a:spcPct val="115000"/>
              </a:lnSpc>
              <a:spcBef>
                <a:spcPts val="0"/>
              </a:spcBef>
              <a:spcAft>
                <a:spcPts val="0"/>
              </a:spcAft>
              <a:buSzPct val="100000"/>
              <a:buFont typeface="Lato"/>
              <a:buAutoNum type="alphaUcPeriod"/>
            </a:pPr>
            <a:r>
              <a:rPr lang="en" sz="2400" b="1" dirty="0">
                <a:latin typeface="Calibri" panose="020F0502020204030204" pitchFamily="34" charset="0"/>
                <a:ea typeface="Lato"/>
                <a:cs typeface="Calibri" panose="020F0502020204030204" pitchFamily="34" charset="0"/>
                <a:sym typeface="Lato"/>
              </a:rPr>
              <a:t>Theories include observations.</a:t>
            </a:r>
            <a:endParaRPr sz="2400" b="1"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solidFill>
                  <a:schemeClr val="tx1">
                    <a:lumMod val="50000"/>
                    <a:lumOff val="50000"/>
                  </a:schemeClr>
                </a:solidFill>
                <a:latin typeface="Calibri" panose="020F0502020204030204" pitchFamily="34" charset="0"/>
                <a:ea typeface="Lato"/>
                <a:cs typeface="Calibri" panose="020F0502020204030204" pitchFamily="34" charset="0"/>
                <a:sym typeface="Lato"/>
              </a:rPr>
              <a:t>Theories are “hunches” scientists have.</a:t>
            </a:r>
            <a:endParaRPr sz="2400" dirty="0">
              <a:solidFill>
                <a:schemeClr val="tx1">
                  <a:lumMod val="50000"/>
                  <a:lumOff val="50000"/>
                </a:schemeClr>
              </a:solidFill>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solidFill>
                  <a:schemeClr val="tx1">
                    <a:lumMod val="50000"/>
                    <a:lumOff val="50000"/>
                  </a:schemeClr>
                </a:solidFill>
                <a:latin typeface="Calibri" panose="020F0502020204030204" pitchFamily="34" charset="0"/>
                <a:ea typeface="Lato"/>
                <a:cs typeface="Calibri" panose="020F0502020204030204" pitchFamily="34" charset="0"/>
                <a:sym typeface="Lato"/>
              </a:rPr>
              <a:t>Theories can include personal beliefs or opinions.</a:t>
            </a:r>
            <a:endParaRPr sz="2400" dirty="0">
              <a:solidFill>
                <a:schemeClr val="tx1">
                  <a:lumMod val="50000"/>
                  <a:lumOff val="50000"/>
                </a:schemeClr>
              </a:solidFill>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b="1" dirty="0">
                <a:latin typeface="Calibri" panose="020F0502020204030204" pitchFamily="34" charset="0"/>
                <a:ea typeface="Lato"/>
                <a:cs typeface="Calibri" panose="020F0502020204030204" pitchFamily="34" charset="0"/>
                <a:sym typeface="Lato"/>
              </a:rPr>
              <a:t>Theories have been tested many times.</a:t>
            </a:r>
            <a:endParaRPr sz="2400" b="1"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solidFill>
                  <a:schemeClr val="tx1">
                    <a:lumMod val="50000"/>
                    <a:lumOff val="50000"/>
                  </a:schemeClr>
                </a:solidFill>
                <a:latin typeface="Calibri" panose="020F0502020204030204" pitchFamily="34" charset="0"/>
                <a:ea typeface="Lato"/>
                <a:cs typeface="Calibri" panose="020F0502020204030204" pitchFamily="34" charset="0"/>
                <a:sym typeface="Lato"/>
              </a:rPr>
              <a:t>Theories are incomplete, temporary ideas. </a:t>
            </a:r>
            <a:endParaRPr sz="2400" dirty="0">
              <a:solidFill>
                <a:schemeClr val="tx1">
                  <a:lumMod val="50000"/>
                  <a:lumOff val="50000"/>
                </a:schemeClr>
              </a:solidFill>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solidFill>
                  <a:schemeClr val="tx1">
                    <a:lumMod val="50000"/>
                    <a:lumOff val="50000"/>
                  </a:schemeClr>
                </a:solidFill>
                <a:latin typeface="Calibri" panose="020F0502020204030204" pitchFamily="34" charset="0"/>
                <a:ea typeface="Lato"/>
                <a:cs typeface="Calibri" panose="020F0502020204030204" pitchFamily="34" charset="0"/>
                <a:sym typeface="Lato"/>
              </a:rPr>
              <a:t>A theory never changes.</a:t>
            </a:r>
            <a:endParaRPr sz="2400" dirty="0">
              <a:solidFill>
                <a:schemeClr val="tx1">
                  <a:lumMod val="50000"/>
                  <a:lumOff val="50000"/>
                </a:schemeClr>
              </a:solidFill>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b="1" dirty="0">
                <a:latin typeface="Calibri" panose="020F0502020204030204" pitchFamily="34" charset="0"/>
                <a:ea typeface="Lato"/>
                <a:cs typeface="Calibri" panose="020F0502020204030204" pitchFamily="34" charset="0"/>
                <a:sym typeface="Lato"/>
              </a:rPr>
              <a:t>Theories are inferred explanations, strongly supported by evidence.</a:t>
            </a:r>
            <a:endParaRPr sz="2400" b="1"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solidFill>
                  <a:schemeClr val="tx1">
                    <a:lumMod val="50000"/>
                    <a:lumOff val="50000"/>
                  </a:schemeClr>
                </a:solidFill>
                <a:latin typeface="Calibri" panose="020F0502020204030204" pitchFamily="34" charset="0"/>
                <a:ea typeface="Lato"/>
                <a:cs typeface="Calibri" panose="020F0502020204030204" pitchFamily="34" charset="0"/>
                <a:sym typeface="Lato"/>
              </a:rPr>
              <a:t>A scientific law has been proven and a theory has not. </a:t>
            </a:r>
            <a:endParaRPr sz="2400" dirty="0">
              <a:solidFill>
                <a:schemeClr val="tx1">
                  <a:lumMod val="50000"/>
                  <a:lumOff val="50000"/>
                </a:schemeClr>
              </a:solidFill>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b="1" dirty="0">
                <a:latin typeface="Calibri" panose="020F0502020204030204" pitchFamily="34" charset="0"/>
                <a:ea typeface="Lato"/>
                <a:cs typeface="Calibri" panose="020F0502020204030204" pitchFamily="34" charset="0"/>
                <a:sym typeface="Lato"/>
              </a:rPr>
              <a:t>Theories are used to make predictions.</a:t>
            </a:r>
            <a:endParaRPr sz="2400" b="1" dirty="0">
              <a:latin typeface="Calibri" panose="020F0502020204030204" pitchFamily="34" charset="0"/>
              <a:ea typeface="Lato"/>
              <a:cs typeface="Calibri" panose="020F0502020204030204" pitchFamily="34" charset="0"/>
              <a:sym typeface="Lato"/>
            </a:endParaRPr>
          </a:p>
          <a:p>
            <a:pPr marL="457200" lvl="0" indent="-351948" algn="l" rtl="0">
              <a:lnSpc>
                <a:spcPct val="115000"/>
              </a:lnSpc>
              <a:spcBef>
                <a:spcPts val="0"/>
              </a:spcBef>
              <a:spcAft>
                <a:spcPts val="0"/>
              </a:spcAft>
              <a:buSzPct val="100000"/>
              <a:buFont typeface="Lato"/>
              <a:buAutoNum type="alphaUcPeriod"/>
            </a:pPr>
            <a:r>
              <a:rPr lang="en" sz="2400" dirty="0">
                <a:solidFill>
                  <a:schemeClr val="tx1">
                    <a:lumMod val="50000"/>
                    <a:lumOff val="50000"/>
                  </a:schemeClr>
                </a:solidFill>
                <a:latin typeface="Calibri" panose="020F0502020204030204" pitchFamily="34" charset="0"/>
                <a:ea typeface="Lato"/>
                <a:cs typeface="Calibri" panose="020F0502020204030204" pitchFamily="34" charset="0"/>
                <a:sym typeface="Lato"/>
              </a:rPr>
              <a:t>Laws are more important to science than theories.</a:t>
            </a:r>
          </a:p>
          <a:p>
            <a:pPr marL="105252" indent="0">
              <a:lnSpc>
                <a:spcPct val="115000"/>
              </a:lnSpc>
              <a:spcBef>
                <a:spcPts val="0"/>
              </a:spcBef>
              <a:buSzPct val="100000"/>
              <a:buNone/>
            </a:pPr>
            <a:endParaRPr lang="en-US" sz="1900" dirty="0">
              <a:solidFill>
                <a:srgbClr val="595959"/>
              </a:solidFill>
              <a:latin typeface="Calibri" panose="020F0502020204030204" pitchFamily="34" charset="0"/>
              <a:ea typeface="Lato"/>
              <a:cs typeface="Calibri" panose="020F0502020204030204" pitchFamily="34" charset="0"/>
              <a:sym typeface="Lato"/>
            </a:endParaRPr>
          </a:p>
          <a:p>
            <a:pPr marL="105252" indent="0">
              <a:lnSpc>
                <a:spcPct val="115000"/>
              </a:lnSpc>
              <a:spcBef>
                <a:spcPts val="0"/>
              </a:spcBef>
              <a:buSzPct val="100000"/>
              <a:buNone/>
            </a:pPr>
            <a:r>
              <a:rPr lang="en-US" sz="1900" dirty="0">
                <a:solidFill>
                  <a:srgbClr val="595959"/>
                </a:solidFill>
                <a:latin typeface="Calibri" panose="020F0502020204030204" pitchFamily="34" charset="0"/>
                <a:ea typeface="Lato"/>
                <a:cs typeface="Calibri" panose="020F0502020204030204" pitchFamily="34" charset="0"/>
                <a:sym typeface="Lato"/>
              </a:rPr>
              <a:t>Examine the statements you selected. Describe what a theory in science means to you.</a:t>
            </a:r>
            <a:endParaRPr lang="en-US" sz="1900" dirty="0">
              <a:latin typeface="Calibri" panose="020F0502020204030204" pitchFamily="34" charset="0"/>
              <a:cs typeface="Calibri" panose="020F0502020204030204" pitchFamily="34" charset="0"/>
            </a:endParaRPr>
          </a:p>
          <a:p>
            <a:pPr marL="105252" lvl="0" indent="0" algn="l" rtl="0">
              <a:lnSpc>
                <a:spcPct val="115000"/>
              </a:lnSpc>
              <a:spcBef>
                <a:spcPts val="0"/>
              </a:spcBef>
              <a:spcAft>
                <a:spcPts val="0"/>
              </a:spcAft>
              <a:buSzPct val="1000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64"/>
          <p:cNvSpPr txBox="1">
            <a:spLocks noGrp="1"/>
          </p:cNvSpPr>
          <p:nvPr>
            <p:ph type="title" idx="4294967295"/>
          </p:nvPr>
        </p:nvSpPr>
        <p:spPr>
          <a:xfrm>
            <a:off x="457200" y="302836"/>
            <a:ext cx="8229600" cy="85725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What is Science?</a:t>
            </a:r>
            <a:endParaRPr dirty="0"/>
          </a:p>
        </p:txBody>
      </p:sp>
      <p:sp>
        <p:nvSpPr>
          <p:cNvPr id="283" name="Google Shape;283;p64"/>
          <p:cNvSpPr txBox="1">
            <a:spLocks noGrp="1"/>
          </p:cNvSpPr>
          <p:nvPr>
            <p:ph type="body" idx="4294967295"/>
          </p:nvPr>
        </p:nvSpPr>
        <p:spPr>
          <a:xfrm>
            <a:off x="457200" y="3943682"/>
            <a:ext cx="3984038" cy="1093787"/>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 sz="2000" b="1" dirty="0"/>
              <a:t>Theory of Relativity </a:t>
            </a:r>
            <a:br>
              <a:rPr lang="en" sz="2000" b="1" dirty="0"/>
            </a:br>
            <a:r>
              <a:rPr lang="en" sz="1600" dirty="0"/>
              <a:t>The faster your travel, the slower time goes.</a:t>
            </a:r>
            <a:endParaRPr sz="1600" dirty="0"/>
          </a:p>
        </p:txBody>
      </p:sp>
      <p:pic>
        <p:nvPicPr>
          <p:cNvPr id="284" name="Google Shape;284;p64" descr="ttps://americorpsalums.files.wordpress.com/2010/08/kid-swinging.jpg"/>
          <p:cNvPicPr preferRelativeResize="0">
            <a:picLocks noChangeAspect="1"/>
          </p:cNvPicPr>
          <p:nvPr/>
        </p:nvPicPr>
        <p:blipFill rotWithShape="1">
          <a:blip r:embed="rId3">
            <a:alphaModFix/>
          </a:blip>
          <a:srcRect/>
          <a:stretch/>
        </p:blipFill>
        <p:spPr>
          <a:xfrm>
            <a:off x="457200" y="1391200"/>
            <a:ext cx="3700631" cy="2460687"/>
          </a:xfrm>
          <a:prstGeom prst="rect">
            <a:avLst/>
          </a:prstGeom>
          <a:noFill/>
          <a:ln w="28575" cap="flat" cmpd="sng">
            <a:noFill/>
            <a:prstDash val="solid"/>
            <a:round/>
            <a:headEnd type="none" w="sm" len="sm"/>
            <a:tailEnd type="none" w="sm" len="sm"/>
          </a:ln>
        </p:spPr>
      </p:pic>
      <p:grpSp>
        <p:nvGrpSpPr>
          <p:cNvPr id="285" name="Google Shape;285;p64"/>
          <p:cNvGrpSpPr/>
          <p:nvPr/>
        </p:nvGrpSpPr>
        <p:grpSpPr>
          <a:xfrm>
            <a:off x="6276975" y="1231299"/>
            <a:ext cx="2110262" cy="1161350"/>
            <a:chOff x="6198788" y="1155750"/>
            <a:chExt cx="2110262" cy="1161350"/>
          </a:xfrm>
        </p:grpSpPr>
        <p:pic>
          <p:nvPicPr>
            <p:cNvPr id="286" name="Google Shape;286;p64"/>
            <p:cNvPicPr preferRelativeResize="0"/>
            <p:nvPr/>
          </p:nvPicPr>
          <p:blipFill rotWithShape="1">
            <a:blip r:embed="rId4">
              <a:alphaModFix/>
            </a:blip>
            <a:srcRect t="16336" b="20075"/>
            <a:stretch/>
          </p:blipFill>
          <p:spPr>
            <a:xfrm>
              <a:off x="6198788" y="1595795"/>
              <a:ext cx="2110262" cy="721305"/>
            </a:xfrm>
            <a:prstGeom prst="rect">
              <a:avLst/>
            </a:prstGeom>
            <a:noFill/>
            <a:ln>
              <a:noFill/>
            </a:ln>
          </p:spPr>
        </p:pic>
        <p:sp>
          <p:nvSpPr>
            <p:cNvPr id="287" name="Google Shape;287;p64"/>
            <p:cNvSpPr txBox="1"/>
            <p:nvPr/>
          </p:nvSpPr>
          <p:spPr>
            <a:xfrm>
              <a:off x="6307475" y="1155750"/>
              <a:ext cx="19458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Calibri" panose="020F0502020204030204" pitchFamily="34" charset="0"/>
                  <a:ea typeface="Lato"/>
                  <a:cs typeface="Calibri" panose="020F0502020204030204" pitchFamily="34" charset="0"/>
                  <a:sym typeface="Lato"/>
                </a:rPr>
                <a:t>Law of Gravity</a:t>
              </a:r>
              <a:endParaRPr sz="2000" b="1" dirty="0">
                <a:latin typeface="Calibri" panose="020F0502020204030204" pitchFamily="34" charset="0"/>
                <a:ea typeface="Lato"/>
                <a:cs typeface="Calibri" panose="020F0502020204030204" pitchFamily="34" charset="0"/>
                <a:sym typeface="Lato"/>
              </a:endParaRPr>
            </a:p>
          </p:txBody>
        </p:sp>
      </p:grpSp>
      <p:pic>
        <p:nvPicPr>
          <p:cNvPr id="288" name="Google Shape;288;p64"/>
          <p:cNvPicPr preferRelativeResize="0"/>
          <p:nvPr/>
        </p:nvPicPr>
        <p:blipFill>
          <a:blip r:embed="rId5">
            <a:alphaModFix/>
          </a:blip>
          <a:stretch>
            <a:fillRect/>
          </a:stretch>
        </p:blipFill>
        <p:spPr>
          <a:xfrm>
            <a:off x="5719712" y="2756601"/>
            <a:ext cx="3066200" cy="115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5"/>
          <p:cNvSpPr txBox="1">
            <a:spLocks noGrp="1"/>
          </p:cNvSpPr>
          <p:nvPr>
            <p:ph type="title"/>
          </p:nvPr>
        </p:nvSpPr>
        <p:spPr>
          <a:xfrm>
            <a:off x="457200" y="347091"/>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dirty="0"/>
              <a:t>Scientific Reason, Not Scientific Treason</a:t>
            </a:r>
            <a:endParaRPr i="1" dirty="0"/>
          </a:p>
        </p:txBody>
      </p:sp>
      <p:sp>
        <p:nvSpPr>
          <p:cNvPr id="294" name="Google Shape;294;p65"/>
          <p:cNvSpPr txBox="1"/>
          <p:nvPr/>
        </p:nvSpPr>
        <p:spPr>
          <a:xfrm>
            <a:off x="5569500" y="3837488"/>
            <a:ext cx="357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dirty="0">
                <a:solidFill>
                  <a:schemeClr val="hlink"/>
                </a:solidFill>
                <a:latin typeface="Calibri" panose="020F0502020204030204" pitchFamily="34" charset="0"/>
                <a:cs typeface="Calibri" panose="020F0502020204030204" pitchFamily="34" charset="0"/>
                <a:hlinkClick r:id="rId3"/>
              </a:rPr>
              <a:t>https://learn.k20center.ou.edu/lesson/346</a:t>
            </a:r>
            <a:r>
              <a:rPr lang="en" sz="1100" dirty="0">
                <a:solidFill>
                  <a:schemeClr val="dk1"/>
                </a:solidFill>
                <a:latin typeface="Calibri" panose="020F0502020204030204" pitchFamily="34" charset="0"/>
                <a:cs typeface="Calibri" panose="020F0502020204030204" pitchFamily="34" charset="0"/>
              </a:rPr>
              <a:t> </a:t>
            </a:r>
            <a:endParaRPr sz="1100" dirty="0">
              <a:solidFill>
                <a:schemeClr val="dk1"/>
              </a:solidFill>
              <a:latin typeface="Calibri" panose="020F0502020204030204" pitchFamily="34" charset="0"/>
              <a:cs typeface="Calibri" panose="020F0502020204030204" pitchFamily="34" charset="0"/>
            </a:endParaRPr>
          </a:p>
        </p:txBody>
      </p:sp>
      <p:sp>
        <p:nvSpPr>
          <p:cNvPr id="295" name="Google Shape;295;p65"/>
          <p:cNvSpPr txBox="1">
            <a:spLocks noGrp="1"/>
          </p:cNvSpPr>
          <p:nvPr>
            <p:ph type="body" idx="2"/>
          </p:nvPr>
        </p:nvSpPr>
        <p:spPr>
          <a:xfrm>
            <a:off x="457200" y="1428750"/>
            <a:ext cx="3807300" cy="3257700"/>
          </a:xfrm>
          <a:prstGeom prst="rect">
            <a:avLst/>
          </a:prstGeom>
        </p:spPr>
        <p:txBody>
          <a:bodyPr spcFirstLastPara="1" wrap="square" lIns="91425" tIns="0" rIns="91425" bIns="45700" anchor="t" anchorCtr="0">
            <a:noAutofit/>
          </a:bodyPr>
          <a:lstStyle/>
          <a:p>
            <a:pPr marL="457200" lvl="0" indent="-393700" algn="l" rtl="0">
              <a:lnSpc>
                <a:spcPct val="115000"/>
              </a:lnSpc>
              <a:spcBef>
                <a:spcPts val="0"/>
              </a:spcBef>
              <a:spcAft>
                <a:spcPts val="0"/>
              </a:spcAft>
              <a:buSzPts val="2600"/>
              <a:buChar char="•"/>
            </a:pPr>
            <a:r>
              <a:rPr lang="en" sz="2600" dirty="0"/>
              <a:t>What formative assessments were used in this activity?</a:t>
            </a:r>
            <a:endParaRPr sz="2600" dirty="0"/>
          </a:p>
          <a:p>
            <a:pPr marL="457200" lvl="0" indent="-393700" algn="l" rtl="0">
              <a:lnSpc>
                <a:spcPct val="115000"/>
              </a:lnSpc>
              <a:spcBef>
                <a:spcPts val="0"/>
              </a:spcBef>
              <a:spcAft>
                <a:spcPts val="0"/>
              </a:spcAft>
              <a:buSzPts val="2600"/>
              <a:buChar char="•"/>
            </a:pPr>
            <a:r>
              <a:rPr lang="en" sz="2600" dirty="0"/>
              <a:t>How was the phenomenon used for formative assessment?</a:t>
            </a:r>
            <a:endParaRPr dirty="0"/>
          </a:p>
        </p:txBody>
      </p:sp>
      <p:pic>
        <p:nvPicPr>
          <p:cNvPr id="296" name="Google Shape;296;p65"/>
          <p:cNvPicPr preferRelativeResize="0"/>
          <p:nvPr/>
        </p:nvPicPr>
        <p:blipFill>
          <a:blip r:embed="rId4">
            <a:alphaModFix/>
          </a:blip>
          <a:stretch>
            <a:fillRect/>
          </a:stretch>
        </p:blipFill>
        <p:spPr>
          <a:xfrm>
            <a:off x="5664775" y="1620127"/>
            <a:ext cx="3022025" cy="2263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66"/>
          <p:cNvSpPr txBox="1">
            <a:spLocks noGrp="1"/>
          </p:cNvSpPr>
          <p:nvPr>
            <p:ph type="body" idx="1"/>
          </p:nvPr>
        </p:nvSpPr>
        <p:spPr>
          <a:xfrm>
            <a:off x="457200" y="1309352"/>
            <a:ext cx="7496175"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dirty="0"/>
              <a:t>Dimension 1: Scientific and engineering processes</a:t>
            </a:r>
            <a:endParaRPr dirty="0"/>
          </a:p>
          <a:p>
            <a:pPr marL="457200" lvl="0" indent="-393700" algn="l" rtl="0">
              <a:spcBef>
                <a:spcPts val="0"/>
              </a:spcBef>
              <a:spcAft>
                <a:spcPts val="0"/>
              </a:spcAft>
              <a:buSzPts val="2600"/>
              <a:buChar char="•"/>
            </a:pPr>
            <a:r>
              <a:rPr lang="en" dirty="0"/>
              <a:t>Dimension 2: Cross-cutting concepts</a:t>
            </a:r>
            <a:endParaRPr dirty="0"/>
          </a:p>
          <a:p>
            <a:pPr marL="457200" lvl="0" indent="-393700" algn="l" rtl="0">
              <a:spcBef>
                <a:spcPts val="0"/>
              </a:spcBef>
              <a:spcAft>
                <a:spcPts val="0"/>
              </a:spcAft>
              <a:buSzPts val="2600"/>
              <a:buChar char="•"/>
            </a:pPr>
            <a:r>
              <a:rPr lang="en" dirty="0"/>
              <a:t>Dimension 3: Disciplinary core ideas</a:t>
            </a:r>
            <a:endParaRPr dirty="0"/>
          </a:p>
          <a:p>
            <a:pPr marL="914400" lvl="1" indent="-355600" algn="l" rtl="0">
              <a:spcBef>
                <a:spcPts val="0"/>
              </a:spcBef>
              <a:spcAft>
                <a:spcPts val="0"/>
              </a:spcAft>
              <a:buSzPts val="2000"/>
              <a:buChar char="•"/>
            </a:pPr>
            <a:r>
              <a:rPr lang="en" dirty="0"/>
              <a:t>Life sciences</a:t>
            </a:r>
            <a:endParaRPr dirty="0"/>
          </a:p>
          <a:p>
            <a:pPr marL="914400" lvl="1" indent="-355600" algn="l" rtl="0">
              <a:spcBef>
                <a:spcPts val="0"/>
              </a:spcBef>
              <a:spcAft>
                <a:spcPts val="0"/>
              </a:spcAft>
              <a:buSzPts val="2000"/>
              <a:buChar char="•"/>
            </a:pPr>
            <a:r>
              <a:rPr lang="en" dirty="0"/>
              <a:t>Earth and space sciences</a:t>
            </a:r>
            <a:endParaRPr dirty="0"/>
          </a:p>
          <a:p>
            <a:pPr marL="914400" lvl="1" indent="-355600" algn="l" rtl="0">
              <a:spcBef>
                <a:spcPts val="0"/>
              </a:spcBef>
              <a:spcAft>
                <a:spcPts val="0"/>
              </a:spcAft>
              <a:buSzPts val="2000"/>
              <a:buChar char="•"/>
            </a:pPr>
            <a:r>
              <a:rPr lang="en" dirty="0"/>
              <a:t>Physical sciences</a:t>
            </a:r>
            <a:endParaRPr dirty="0"/>
          </a:p>
        </p:txBody>
      </p:sp>
      <p:sp>
        <p:nvSpPr>
          <p:cNvPr id="302" name="Google Shape;302;p6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Dimensions of Science Learning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6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Phenomena</a:t>
            </a:r>
            <a:endParaRPr/>
          </a:p>
        </p:txBody>
      </p:sp>
      <p:sp>
        <p:nvSpPr>
          <p:cNvPr id="308" name="Google Shape;308;p67"/>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lnSpcReduction="10000"/>
          </a:bodyPr>
          <a:lstStyle/>
          <a:p>
            <a:pPr marL="0" lvl="0" indent="0" algn="l" rtl="0">
              <a:lnSpc>
                <a:spcPct val="115000"/>
              </a:lnSpc>
              <a:spcBef>
                <a:spcPts val="0"/>
              </a:spcBef>
              <a:spcAft>
                <a:spcPts val="1600"/>
              </a:spcAft>
              <a:buNone/>
            </a:pPr>
            <a:r>
              <a:rPr lang="en" sz="2200" dirty="0">
                <a:solidFill>
                  <a:srgbClr val="1A1A1A"/>
                </a:solidFill>
              </a:rPr>
              <a:t>Phenomena for science instruction are observable objects or real events, familiar or unusual, that can be explained using core concepts from the standards. </a:t>
            </a:r>
          </a:p>
          <a:p>
            <a:pPr marL="0" lvl="0" indent="0" algn="l" rtl="0">
              <a:lnSpc>
                <a:spcPct val="115000"/>
              </a:lnSpc>
              <a:spcBef>
                <a:spcPts val="0"/>
              </a:spcBef>
              <a:spcAft>
                <a:spcPts val="1600"/>
              </a:spcAft>
              <a:buNone/>
            </a:pPr>
            <a:r>
              <a:rPr lang="en" sz="2200" dirty="0">
                <a:solidFill>
                  <a:srgbClr val="1A1A1A"/>
                </a:solidFill>
              </a:rPr>
              <a:t>A phenomenon should capture student interest and provide a focus for learning through cross-cutting concepts and science and engineering practices.    </a:t>
            </a:r>
            <a:endParaRPr sz="2200" dirty="0"/>
          </a:p>
        </p:txBody>
      </p:sp>
      <p:pic>
        <p:nvPicPr>
          <p:cNvPr id="309" name="Google Shape;309;p67"/>
          <p:cNvPicPr preferRelativeResize="0">
            <a:picLocks noChangeAspect="1"/>
          </p:cNvPicPr>
          <p:nvPr/>
        </p:nvPicPr>
        <p:blipFill>
          <a:blip r:embed="rId3">
            <a:alphaModFix/>
          </a:blip>
          <a:stretch>
            <a:fillRect/>
          </a:stretch>
        </p:blipFill>
        <p:spPr>
          <a:xfrm>
            <a:off x="5906185" y="1408617"/>
            <a:ext cx="2780615" cy="232626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68"/>
          <p:cNvSpPr txBox="1">
            <a:spLocks noGrp="1"/>
          </p:cNvSpPr>
          <p:nvPr>
            <p:ph type="title"/>
          </p:nvPr>
        </p:nvSpPr>
        <p:spPr>
          <a:xfrm>
            <a:off x="500232" y="677733"/>
            <a:ext cx="2210696" cy="2574318"/>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dirty="0"/>
              <a:t>Did someone chop off this bear’s head?</a:t>
            </a:r>
            <a:endParaRPr dirty="0"/>
          </a:p>
        </p:txBody>
      </p:sp>
      <p:pic>
        <p:nvPicPr>
          <p:cNvPr id="3" name="Picture 2" descr="A picture containing polar, rock, bear&#10;&#10;Description automatically generated">
            <a:extLst>
              <a:ext uri="{FF2B5EF4-FFF2-40B4-BE49-F238E27FC236}">
                <a16:creationId xmlns:a16="http://schemas.microsoft.com/office/drawing/2014/main" id="{2DE9990F-7885-436C-BC6D-3B5E3F5F204C}"/>
              </a:ext>
            </a:extLst>
          </p:cNvPr>
          <p:cNvPicPr>
            <a:picLocks noChangeAspect="1"/>
          </p:cNvPicPr>
          <p:nvPr/>
        </p:nvPicPr>
        <p:blipFill>
          <a:blip r:embed="rId3"/>
          <a:stretch>
            <a:fillRect/>
          </a:stretch>
        </p:blipFill>
        <p:spPr>
          <a:xfrm>
            <a:off x="3049793" y="900620"/>
            <a:ext cx="4846201" cy="388787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69"/>
          <p:cNvSpPr txBox="1">
            <a:spLocks noGrp="1"/>
          </p:cNvSpPr>
          <p:nvPr>
            <p:ph type="body" idx="1"/>
          </p:nvPr>
        </p:nvSpPr>
        <p:spPr>
          <a:xfrm>
            <a:off x="3790950" y="1362209"/>
            <a:ext cx="4895850" cy="3621000"/>
          </a:xfrm>
          <a:prstGeom prst="rect">
            <a:avLst/>
          </a:prstGeom>
        </p:spPr>
        <p:txBody>
          <a:bodyPr spcFirstLastPara="1" wrap="square" lIns="91400" tIns="91400" rIns="91400" bIns="91400" anchor="t" anchorCtr="0">
            <a:noAutofit/>
          </a:bodyPr>
          <a:lstStyle/>
          <a:p>
            <a:pPr marL="565150" lvl="0" indent="-457200" algn="l" rtl="0">
              <a:lnSpc>
                <a:spcPct val="115000"/>
              </a:lnSpc>
              <a:spcBef>
                <a:spcPts val="0"/>
              </a:spcBef>
              <a:spcAft>
                <a:spcPts val="0"/>
              </a:spcAft>
              <a:buSzPts val="1900"/>
              <a:buFont typeface="+mj-lt"/>
              <a:buAutoNum type="arabicPeriod"/>
            </a:pPr>
            <a:r>
              <a:rPr lang="en" sz="1900" dirty="0"/>
              <a:t>Put a pencil into each of the liquids.</a:t>
            </a:r>
            <a:endParaRPr sz="1900" dirty="0"/>
          </a:p>
          <a:p>
            <a:pPr marL="565150" lvl="0" indent="-457200" algn="l" rtl="0">
              <a:lnSpc>
                <a:spcPct val="115000"/>
              </a:lnSpc>
              <a:spcBef>
                <a:spcPts val="0"/>
              </a:spcBef>
              <a:spcAft>
                <a:spcPts val="0"/>
              </a:spcAft>
              <a:buSzPts val="1900"/>
              <a:buFont typeface="+mj-lt"/>
              <a:buAutoNum type="arabicPeriod"/>
            </a:pPr>
            <a:r>
              <a:rPr lang="en" sz="1900" dirty="0"/>
              <a:t>Based on what you know about waves, explain how light waves interact with the materials to create the differences among the beakers.</a:t>
            </a:r>
            <a:br>
              <a:rPr lang="en" sz="1900" dirty="0"/>
            </a:br>
            <a:r>
              <a:rPr lang="en" sz="1900" i="1" dirty="0">
                <a:solidFill>
                  <a:schemeClr val="accent2"/>
                </a:solidFill>
              </a:rPr>
              <a:t>Hint: think about the relationship between wavelength, frequency, and speed. What changes? What stays the same?</a:t>
            </a:r>
            <a:endParaRPr sz="1900" i="1" dirty="0">
              <a:solidFill>
                <a:schemeClr val="accent2"/>
              </a:solidFill>
            </a:endParaRPr>
          </a:p>
          <a:p>
            <a:pPr marL="565150" lvl="0" indent="-457200" algn="l" rtl="0">
              <a:lnSpc>
                <a:spcPct val="115000"/>
              </a:lnSpc>
              <a:spcBef>
                <a:spcPts val="0"/>
              </a:spcBef>
              <a:spcAft>
                <a:spcPts val="0"/>
              </a:spcAft>
              <a:buSzPts val="1900"/>
              <a:buFont typeface="+mj-lt"/>
              <a:buAutoNum type="arabicPeriod"/>
            </a:pPr>
            <a:r>
              <a:rPr lang="en" sz="1900" dirty="0"/>
              <a:t>Draw a model to help support your explanation.</a:t>
            </a:r>
            <a:endParaRPr sz="1900" dirty="0"/>
          </a:p>
        </p:txBody>
      </p:sp>
      <p:sp>
        <p:nvSpPr>
          <p:cNvPr id="321" name="Google Shape;321;p6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Pencils in Beakers of Different Media</a:t>
            </a:r>
            <a:endParaRPr dirty="0"/>
          </a:p>
        </p:txBody>
      </p:sp>
      <p:pic>
        <p:nvPicPr>
          <p:cNvPr id="322" name="Google Shape;322;p69"/>
          <p:cNvPicPr preferRelativeResize="0">
            <a:picLocks noChangeAspect="1"/>
          </p:cNvPicPr>
          <p:nvPr/>
        </p:nvPicPr>
        <p:blipFill>
          <a:blip r:embed="rId3">
            <a:alphaModFix/>
          </a:blip>
          <a:stretch>
            <a:fillRect/>
          </a:stretch>
        </p:blipFill>
        <p:spPr>
          <a:xfrm>
            <a:off x="457200" y="1571397"/>
            <a:ext cx="3015147" cy="17433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Pencils in Beakers of Different Media</a:t>
            </a:r>
            <a:endParaRPr/>
          </a:p>
        </p:txBody>
      </p:sp>
      <p:sp>
        <p:nvSpPr>
          <p:cNvPr id="328" name="Google Shape;328;p70"/>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lvl="0" algn="l" rtl="0">
              <a:lnSpc>
                <a:spcPct val="115000"/>
              </a:lnSpc>
              <a:spcBef>
                <a:spcPts val="0"/>
              </a:spcBef>
              <a:spcAft>
                <a:spcPts val="0"/>
              </a:spcAft>
              <a:buSzPts val="2600"/>
              <a:buFont typeface="Arial" panose="020B0604020202020204" pitchFamily="34" charset="0"/>
              <a:buChar char="•"/>
            </a:pPr>
            <a:r>
              <a:rPr lang="en" dirty="0"/>
              <a:t>Frequency (</a:t>
            </a:r>
            <a:r>
              <a:rPr lang="en" i="1" dirty="0"/>
              <a:t>f</a:t>
            </a:r>
            <a:r>
              <a:rPr lang="en" dirty="0"/>
              <a:t>) remains constant.</a:t>
            </a:r>
            <a:endParaRPr dirty="0"/>
          </a:p>
          <a:p>
            <a:pPr lvl="0" algn="l" rtl="0">
              <a:lnSpc>
                <a:spcPct val="115000"/>
              </a:lnSpc>
              <a:spcBef>
                <a:spcPts val="0"/>
              </a:spcBef>
              <a:spcAft>
                <a:spcPts val="0"/>
              </a:spcAft>
              <a:buSzPts val="2600"/>
              <a:buFont typeface="Arial" panose="020B0604020202020204" pitchFamily="34" charset="0"/>
              <a:buChar char="•"/>
            </a:pPr>
            <a:r>
              <a:rPr lang="en" dirty="0"/>
              <a:t>Speed of light (c) and wavelength (λ) must be the parts that change.</a:t>
            </a:r>
            <a:endParaRPr dirty="0"/>
          </a:p>
        </p:txBody>
      </p:sp>
      <p:grpSp>
        <p:nvGrpSpPr>
          <p:cNvPr id="329" name="Google Shape;329;p70"/>
          <p:cNvGrpSpPr/>
          <p:nvPr/>
        </p:nvGrpSpPr>
        <p:grpSpPr>
          <a:xfrm>
            <a:off x="5477700" y="1262400"/>
            <a:ext cx="3015900" cy="2618700"/>
            <a:chOff x="5865225" y="738775"/>
            <a:chExt cx="3015900" cy="2618700"/>
          </a:xfrm>
        </p:grpSpPr>
        <p:sp>
          <p:nvSpPr>
            <p:cNvPr id="330" name="Google Shape;330;p70"/>
            <p:cNvSpPr/>
            <p:nvPr/>
          </p:nvSpPr>
          <p:spPr>
            <a:xfrm>
              <a:off x="5865225" y="738775"/>
              <a:ext cx="3015900" cy="2618700"/>
            </a:xfrm>
            <a:prstGeom prst="triangle">
              <a:avLst>
                <a:gd name="adj" fmla="val 50000"/>
              </a:avLst>
            </a:prstGeom>
            <a:solidFill>
              <a:srgbClr val="E0EBF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1" name="Google Shape;331;p70"/>
            <p:cNvCxnSpPr>
              <a:stCxn id="330" idx="1"/>
              <a:endCxn id="330" idx="5"/>
            </p:cNvCxnSpPr>
            <p:nvPr/>
          </p:nvCxnSpPr>
          <p:spPr>
            <a:xfrm>
              <a:off x="6619200" y="2048125"/>
              <a:ext cx="1508100" cy="0"/>
            </a:xfrm>
            <a:prstGeom prst="straightConnector1">
              <a:avLst/>
            </a:prstGeom>
            <a:noFill/>
            <a:ln w="38100" cap="flat" cmpd="sng">
              <a:solidFill>
                <a:srgbClr val="626262"/>
              </a:solidFill>
              <a:prstDash val="solid"/>
              <a:round/>
              <a:headEnd type="none" w="med" len="med"/>
              <a:tailEnd type="none" w="med" len="med"/>
            </a:ln>
          </p:spPr>
        </p:cxnSp>
        <p:cxnSp>
          <p:nvCxnSpPr>
            <p:cNvPr id="332" name="Google Shape;332;p70"/>
            <p:cNvCxnSpPr>
              <a:stCxn id="330" idx="3"/>
            </p:cNvCxnSpPr>
            <p:nvPr/>
          </p:nvCxnSpPr>
          <p:spPr>
            <a:xfrm rot="10800000" flipH="1">
              <a:off x="7373175" y="2053375"/>
              <a:ext cx="9900" cy="1304100"/>
            </a:xfrm>
            <a:prstGeom prst="straightConnector1">
              <a:avLst/>
            </a:prstGeom>
            <a:noFill/>
            <a:ln w="38100" cap="flat" cmpd="sng">
              <a:solidFill>
                <a:srgbClr val="626262"/>
              </a:solidFill>
              <a:prstDash val="dot"/>
              <a:round/>
              <a:headEnd type="none" w="med" len="med"/>
              <a:tailEnd type="none" w="med" len="med"/>
            </a:ln>
          </p:spPr>
        </p:cxnSp>
        <p:sp>
          <p:nvSpPr>
            <p:cNvPr id="333" name="Google Shape;333;p70"/>
            <p:cNvSpPr txBox="1"/>
            <p:nvPr/>
          </p:nvSpPr>
          <p:spPr>
            <a:xfrm>
              <a:off x="7097925" y="1239313"/>
              <a:ext cx="560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latin typeface="Calibri"/>
                  <a:ea typeface="Calibri"/>
                  <a:cs typeface="Calibri"/>
                  <a:sym typeface="Calibri"/>
                </a:rPr>
                <a:t>c</a:t>
              </a:r>
              <a:endParaRPr sz="3600">
                <a:latin typeface="Calibri"/>
                <a:ea typeface="Calibri"/>
                <a:cs typeface="Calibri"/>
                <a:sym typeface="Calibri"/>
              </a:endParaRPr>
            </a:p>
          </p:txBody>
        </p:sp>
        <p:sp>
          <p:nvSpPr>
            <p:cNvPr id="334" name="Google Shape;334;p70"/>
            <p:cNvSpPr txBox="1"/>
            <p:nvPr/>
          </p:nvSpPr>
          <p:spPr>
            <a:xfrm>
              <a:off x="6537525" y="2436525"/>
              <a:ext cx="560400" cy="738900"/>
            </a:xfrm>
            <a:prstGeom prst="rect">
              <a:avLst/>
            </a:prstGeom>
            <a:noFill/>
            <a:ln>
              <a:noFill/>
            </a:ln>
          </p:spPr>
          <p:txBody>
            <a:bodyPr spcFirstLastPara="1" wrap="square" lIns="91425" tIns="91425" rIns="91425" bIns="91425" anchor="t" anchorCtr="0">
              <a:spAutoFit/>
            </a:bodyPr>
            <a:lstStyle/>
            <a:p>
              <a:pPr marL="0" lvl="0" indent="0" algn="ctr" rtl="0">
                <a:spcBef>
                  <a:spcPts val="520"/>
                </a:spcBef>
                <a:spcAft>
                  <a:spcPts val="0"/>
                </a:spcAft>
                <a:buNone/>
              </a:pPr>
              <a:r>
                <a:rPr lang="en" sz="3600" i="1">
                  <a:solidFill>
                    <a:srgbClr val="000000"/>
                  </a:solidFill>
                  <a:latin typeface="Calibri"/>
                  <a:ea typeface="Calibri"/>
                  <a:cs typeface="Calibri"/>
                  <a:sym typeface="Calibri"/>
                </a:rPr>
                <a:t>f</a:t>
              </a:r>
              <a:endParaRPr sz="3600">
                <a:latin typeface="Calibri"/>
                <a:ea typeface="Calibri"/>
                <a:cs typeface="Calibri"/>
                <a:sym typeface="Calibri"/>
              </a:endParaRPr>
            </a:p>
          </p:txBody>
        </p:sp>
        <p:sp>
          <p:nvSpPr>
            <p:cNvPr id="335" name="Google Shape;335;p70"/>
            <p:cNvSpPr txBox="1"/>
            <p:nvPr/>
          </p:nvSpPr>
          <p:spPr>
            <a:xfrm>
              <a:off x="7566900" y="2436525"/>
              <a:ext cx="560400" cy="738900"/>
            </a:xfrm>
            <a:prstGeom prst="rect">
              <a:avLst/>
            </a:prstGeom>
            <a:noFill/>
            <a:ln>
              <a:noFill/>
            </a:ln>
          </p:spPr>
          <p:txBody>
            <a:bodyPr spcFirstLastPara="1" wrap="square" lIns="91425" tIns="91425" rIns="91425" bIns="91425" anchor="t" anchorCtr="0">
              <a:spAutoFit/>
            </a:bodyPr>
            <a:lstStyle/>
            <a:p>
              <a:pPr marL="0" lvl="0" indent="0" algn="ctr" rtl="0">
                <a:spcBef>
                  <a:spcPts val="520"/>
                </a:spcBef>
                <a:spcAft>
                  <a:spcPts val="0"/>
                </a:spcAft>
                <a:buNone/>
              </a:pPr>
              <a:r>
                <a:rPr lang="en" sz="3600" i="1">
                  <a:solidFill>
                    <a:srgbClr val="000000"/>
                  </a:solidFill>
                  <a:latin typeface="Calibri"/>
                  <a:ea typeface="Calibri"/>
                  <a:cs typeface="Calibri"/>
                  <a:sym typeface="Calibri"/>
                </a:rPr>
                <a:t>λ</a:t>
              </a:r>
              <a:endParaRPr sz="3600">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53"/>
          <p:cNvPicPr preferRelativeResize="0"/>
          <p:nvPr/>
        </p:nvPicPr>
        <p:blipFill rotWithShape="1">
          <a:blip r:embed="rId3">
            <a:alphaModFix/>
          </a:blip>
          <a:srcRect/>
          <a:stretch/>
        </p:blipFill>
        <p:spPr>
          <a:xfrm>
            <a:off x="1805940" y="328613"/>
            <a:ext cx="5532120" cy="4486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71"/>
          <p:cNvSpPr txBox="1">
            <a:spLocks noGrp="1"/>
          </p:cNvSpPr>
          <p:nvPr>
            <p:ph type="title"/>
          </p:nvPr>
        </p:nvSpPr>
        <p:spPr>
          <a:xfrm>
            <a:off x="457200" y="528066"/>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dirty="0"/>
              <a:t>What is a Wave? Unit: Lesson 2 </a:t>
            </a:r>
            <a:endParaRPr dirty="0"/>
          </a:p>
          <a:p>
            <a:pPr marL="0" lvl="0" indent="0" algn="l" rtl="0">
              <a:spcBef>
                <a:spcPts val="0"/>
              </a:spcBef>
              <a:spcAft>
                <a:spcPts val="0"/>
              </a:spcAft>
              <a:buNone/>
            </a:pPr>
            <a:r>
              <a:rPr lang="en" i="1" dirty="0"/>
              <a:t>(Not the Bermuda Triangle)</a:t>
            </a:r>
            <a:endParaRPr i="1" dirty="0"/>
          </a:p>
        </p:txBody>
      </p:sp>
      <p:sp>
        <p:nvSpPr>
          <p:cNvPr id="341" name="Google Shape;341;p71"/>
          <p:cNvSpPr txBox="1">
            <a:spLocks noGrp="1"/>
          </p:cNvSpPr>
          <p:nvPr>
            <p:ph type="body" idx="1"/>
          </p:nvPr>
        </p:nvSpPr>
        <p:spPr>
          <a:xfrm>
            <a:off x="3833812" y="1511513"/>
            <a:ext cx="4929188" cy="332610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endParaRPr dirty="0"/>
          </a:p>
          <a:p>
            <a:pPr marL="457200" lvl="0" indent="-393700" algn="l" rtl="0">
              <a:lnSpc>
                <a:spcPct val="115000"/>
              </a:lnSpc>
              <a:spcBef>
                <a:spcPts val="0"/>
              </a:spcBef>
              <a:spcAft>
                <a:spcPts val="0"/>
              </a:spcAft>
              <a:buClr>
                <a:schemeClr val="accent4"/>
              </a:buClr>
              <a:buSzPts val="2600"/>
              <a:buFont typeface="Calibri"/>
              <a:buChar char="•"/>
            </a:pPr>
            <a:r>
              <a:rPr lang="en" sz="2600" dirty="0"/>
              <a:t>What formative assessments were used in this activity?</a:t>
            </a:r>
            <a:endParaRPr sz="2600" dirty="0"/>
          </a:p>
          <a:p>
            <a:pPr marL="457200" lvl="0" indent="-393700" algn="l" rtl="0">
              <a:lnSpc>
                <a:spcPct val="115000"/>
              </a:lnSpc>
              <a:spcBef>
                <a:spcPts val="0"/>
              </a:spcBef>
              <a:spcAft>
                <a:spcPts val="0"/>
              </a:spcAft>
              <a:buClr>
                <a:schemeClr val="accent4"/>
              </a:buClr>
              <a:buSzPts val="2600"/>
              <a:buFont typeface="Calibri"/>
              <a:buChar char="•"/>
            </a:pPr>
            <a:r>
              <a:rPr lang="en" sz="2600" dirty="0"/>
              <a:t>How was the phenomenon used for formative assessment?</a:t>
            </a:r>
            <a:endParaRPr dirty="0"/>
          </a:p>
        </p:txBody>
      </p:sp>
      <p:sp>
        <p:nvSpPr>
          <p:cNvPr id="342" name="Google Shape;342;p71"/>
          <p:cNvSpPr txBox="1"/>
          <p:nvPr/>
        </p:nvSpPr>
        <p:spPr>
          <a:xfrm>
            <a:off x="419100" y="4615434"/>
            <a:ext cx="357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dirty="0">
                <a:solidFill>
                  <a:schemeClr val="hlink"/>
                </a:solidFill>
                <a:hlinkClick r:id="rId3"/>
              </a:rPr>
              <a:t>https://learn.k20center.ou.edu/lesson/1666</a:t>
            </a:r>
            <a:r>
              <a:rPr lang="en" sz="1100" dirty="0">
                <a:solidFill>
                  <a:schemeClr val="dk1"/>
                </a:solidFill>
              </a:rPr>
              <a:t> </a:t>
            </a:r>
            <a:endParaRPr sz="1100" dirty="0">
              <a:solidFill>
                <a:schemeClr val="dk1"/>
              </a:solidFill>
            </a:endParaRPr>
          </a:p>
        </p:txBody>
      </p:sp>
      <p:pic>
        <p:nvPicPr>
          <p:cNvPr id="343" name="Google Shape;343;p71"/>
          <p:cNvPicPr preferRelativeResize="0"/>
          <p:nvPr/>
        </p:nvPicPr>
        <p:blipFill>
          <a:blip r:embed="rId4">
            <a:alphaModFix/>
          </a:blip>
          <a:stretch>
            <a:fillRect/>
          </a:stretch>
        </p:blipFill>
        <p:spPr>
          <a:xfrm>
            <a:off x="509925" y="1565169"/>
            <a:ext cx="2050107" cy="30759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72"/>
          <p:cNvSpPr txBox="1">
            <a:spLocks noGrp="1"/>
          </p:cNvSpPr>
          <p:nvPr>
            <p:ph type="title" idx="4294967295"/>
          </p:nvPr>
        </p:nvSpPr>
        <p:spPr>
          <a:xfrm>
            <a:off x="457198" y="203200"/>
            <a:ext cx="8229600" cy="85725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Physical Science, Chemistry, Physics</a:t>
            </a:r>
            <a:endParaRPr dirty="0"/>
          </a:p>
        </p:txBody>
      </p:sp>
      <p:pic>
        <p:nvPicPr>
          <p:cNvPr id="349" name="Google Shape;349;p72"/>
          <p:cNvPicPr preferRelativeResize="0"/>
          <p:nvPr/>
        </p:nvPicPr>
        <p:blipFill rotWithShape="1">
          <a:blip r:embed="rId3">
            <a:alphaModFix/>
          </a:blip>
          <a:srcRect t="1922"/>
          <a:stretch/>
        </p:blipFill>
        <p:spPr>
          <a:xfrm>
            <a:off x="152398" y="1097248"/>
            <a:ext cx="8839199" cy="2901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73"/>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Autofit/>
          </a:bodyPr>
          <a:lstStyle/>
          <a:p>
            <a:pPr marL="457200" lvl="0" indent="-374650" algn="l" rtl="0">
              <a:lnSpc>
                <a:spcPct val="100000"/>
              </a:lnSpc>
              <a:spcBef>
                <a:spcPts val="0"/>
              </a:spcBef>
              <a:spcAft>
                <a:spcPts val="0"/>
              </a:spcAft>
              <a:buSzPts val="2300"/>
              <a:buFont typeface="Arial" panose="020B0604020202020204" pitchFamily="34" charset="0"/>
              <a:buChar char="•"/>
            </a:pPr>
            <a:r>
              <a:rPr lang="en" sz="2300" dirty="0"/>
              <a:t>Patterns </a:t>
            </a:r>
            <a:endParaRPr sz="2300" dirty="0"/>
          </a:p>
          <a:p>
            <a:pPr marL="457200" lvl="0" indent="-374650" algn="l" rtl="0">
              <a:lnSpc>
                <a:spcPct val="100000"/>
              </a:lnSpc>
              <a:spcBef>
                <a:spcPts val="0"/>
              </a:spcBef>
              <a:spcAft>
                <a:spcPts val="0"/>
              </a:spcAft>
              <a:buSzPts val="2300"/>
              <a:buFont typeface="Arial" panose="020B0604020202020204" pitchFamily="34" charset="0"/>
              <a:buChar char="•"/>
            </a:pPr>
            <a:r>
              <a:rPr lang="en" sz="2300" dirty="0"/>
              <a:t>Cause and effect: Mechanism and explanation </a:t>
            </a:r>
            <a:endParaRPr sz="2300" dirty="0"/>
          </a:p>
          <a:p>
            <a:pPr marL="457200" lvl="0" indent="-374650" algn="l" rtl="0">
              <a:lnSpc>
                <a:spcPct val="100000"/>
              </a:lnSpc>
              <a:spcBef>
                <a:spcPts val="0"/>
              </a:spcBef>
              <a:spcAft>
                <a:spcPts val="0"/>
              </a:spcAft>
              <a:buSzPts val="2300"/>
              <a:buFont typeface="Arial" panose="020B0604020202020204" pitchFamily="34" charset="0"/>
              <a:buChar char="•"/>
            </a:pPr>
            <a:r>
              <a:rPr lang="en" sz="2300" dirty="0"/>
              <a:t>Scale, proportion, and quantity</a:t>
            </a:r>
            <a:endParaRPr sz="2300" dirty="0"/>
          </a:p>
          <a:p>
            <a:pPr marL="457200" lvl="0" indent="-374650" algn="l" rtl="0">
              <a:lnSpc>
                <a:spcPct val="100000"/>
              </a:lnSpc>
              <a:spcBef>
                <a:spcPts val="0"/>
              </a:spcBef>
              <a:spcAft>
                <a:spcPts val="0"/>
              </a:spcAft>
              <a:buSzPts val="2300"/>
              <a:buFont typeface="Arial" panose="020B0604020202020204" pitchFamily="34" charset="0"/>
              <a:buChar char="•"/>
            </a:pPr>
            <a:r>
              <a:rPr lang="en" sz="2300" dirty="0"/>
              <a:t>Systems and system models</a:t>
            </a:r>
            <a:endParaRPr sz="2300" dirty="0"/>
          </a:p>
          <a:p>
            <a:pPr marL="457200" lvl="0" indent="-374650" algn="l" rtl="0">
              <a:lnSpc>
                <a:spcPct val="100000"/>
              </a:lnSpc>
              <a:spcBef>
                <a:spcPts val="0"/>
              </a:spcBef>
              <a:spcAft>
                <a:spcPts val="0"/>
              </a:spcAft>
              <a:buSzPts val="2300"/>
              <a:buFont typeface="Arial" panose="020B0604020202020204" pitchFamily="34" charset="0"/>
              <a:buChar char="•"/>
            </a:pPr>
            <a:r>
              <a:rPr lang="en" sz="2300" dirty="0"/>
              <a:t>Energy and matter: Flows, cycles, and conservation</a:t>
            </a:r>
            <a:endParaRPr sz="2300" dirty="0"/>
          </a:p>
          <a:p>
            <a:pPr marL="457200" lvl="0" indent="-374650" algn="l" rtl="0">
              <a:lnSpc>
                <a:spcPct val="100000"/>
              </a:lnSpc>
              <a:spcBef>
                <a:spcPts val="0"/>
              </a:spcBef>
              <a:spcAft>
                <a:spcPts val="0"/>
              </a:spcAft>
              <a:buSzPts val="2300"/>
              <a:buFont typeface="Arial" panose="020B0604020202020204" pitchFamily="34" charset="0"/>
              <a:buChar char="•"/>
            </a:pPr>
            <a:r>
              <a:rPr lang="en" sz="2300" dirty="0"/>
              <a:t>Structure and function</a:t>
            </a:r>
            <a:endParaRPr sz="2300" dirty="0"/>
          </a:p>
          <a:p>
            <a:pPr marL="457200" lvl="0" indent="-374650" algn="l" rtl="0">
              <a:lnSpc>
                <a:spcPct val="100000"/>
              </a:lnSpc>
              <a:spcBef>
                <a:spcPts val="0"/>
              </a:spcBef>
              <a:spcAft>
                <a:spcPts val="0"/>
              </a:spcAft>
              <a:buSzPts val="2300"/>
              <a:buFont typeface="Arial" panose="020B0604020202020204" pitchFamily="34" charset="0"/>
              <a:buChar char="•"/>
            </a:pPr>
            <a:r>
              <a:rPr lang="en" sz="2300" dirty="0"/>
              <a:t>Stability and change</a:t>
            </a:r>
            <a:endParaRPr sz="2300" dirty="0"/>
          </a:p>
        </p:txBody>
      </p:sp>
      <p:sp>
        <p:nvSpPr>
          <p:cNvPr id="355" name="Google Shape;355;p7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Cross-Cutting Concepts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74"/>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800"/>
              <a:buNone/>
            </a:pPr>
            <a:r>
              <a:rPr lang="en"/>
              <a:t>Note Catcher</a:t>
            </a:r>
            <a:endParaRPr/>
          </a:p>
        </p:txBody>
      </p:sp>
      <p:sp>
        <p:nvSpPr>
          <p:cNvPr id="361" name="Google Shape;361;p74"/>
          <p:cNvSpPr txBox="1">
            <a:spLocks noGrp="1"/>
          </p:cNvSpPr>
          <p:nvPr>
            <p:ph type="body" idx="1"/>
          </p:nvPr>
        </p:nvSpPr>
        <p:spPr>
          <a:xfrm>
            <a:off x="457199" y="1433962"/>
            <a:ext cx="4419183" cy="33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 dirty="0"/>
              <a:t>Take a moment to reflect on each of the assessment strategies that we have engaged with and answer the following questions:</a:t>
            </a:r>
            <a:endParaRPr dirty="0"/>
          </a:p>
          <a:p>
            <a:pPr marL="457200" lvl="0" indent="-381000" algn="l" rtl="0">
              <a:lnSpc>
                <a:spcPct val="100000"/>
              </a:lnSpc>
              <a:spcBef>
                <a:spcPts val="480"/>
              </a:spcBef>
              <a:spcAft>
                <a:spcPts val="0"/>
              </a:spcAft>
              <a:buSzPts val="2400"/>
              <a:buChar char="•"/>
            </a:pPr>
            <a:r>
              <a:rPr lang="en" dirty="0"/>
              <a:t>How was it used?</a:t>
            </a:r>
            <a:endParaRPr dirty="0"/>
          </a:p>
          <a:p>
            <a:pPr marL="457200" lvl="0" indent="-381000" algn="l" rtl="0">
              <a:lnSpc>
                <a:spcPct val="100000"/>
              </a:lnSpc>
              <a:spcBef>
                <a:spcPts val="0"/>
              </a:spcBef>
              <a:spcAft>
                <a:spcPts val="0"/>
              </a:spcAft>
              <a:buSzPts val="2400"/>
              <a:buChar char="•"/>
            </a:pPr>
            <a:r>
              <a:rPr lang="en" dirty="0"/>
              <a:t>How can I use it?</a:t>
            </a:r>
            <a:endParaRPr dirty="0"/>
          </a:p>
        </p:txBody>
      </p:sp>
      <p:pic>
        <p:nvPicPr>
          <p:cNvPr id="362" name="Google Shape;362;p74"/>
          <p:cNvPicPr preferRelativeResize="0">
            <a:picLocks noChangeAspect="1"/>
          </p:cNvPicPr>
          <p:nvPr/>
        </p:nvPicPr>
        <p:blipFill>
          <a:blip r:embed="rId3">
            <a:alphaModFix/>
          </a:blip>
          <a:stretch>
            <a:fillRect/>
          </a:stretch>
        </p:blipFill>
        <p:spPr>
          <a:xfrm>
            <a:off x="7351446" y="710474"/>
            <a:ext cx="1425388" cy="1446976"/>
          </a:xfrm>
          <a:prstGeom prst="rect">
            <a:avLst/>
          </a:prstGeom>
          <a:noFill/>
          <a:ln>
            <a:noFill/>
          </a:ln>
        </p:spPr>
      </p:pic>
      <p:pic>
        <p:nvPicPr>
          <p:cNvPr id="363" name="Google Shape;363;p74"/>
          <p:cNvPicPr preferRelativeResize="0"/>
          <p:nvPr/>
        </p:nvPicPr>
        <p:blipFill>
          <a:blip r:embed="rId4">
            <a:alphaModFix/>
          </a:blip>
          <a:stretch>
            <a:fillRect/>
          </a:stretch>
        </p:blipFill>
        <p:spPr>
          <a:xfrm>
            <a:off x="5333582" y="1385466"/>
            <a:ext cx="1747761" cy="1462176"/>
          </a:xfrm>
          <a:prstGeom prst="rect">
            <a:avLst/>
          </a:prstGeom>
          <a:noFill/>
          <a:ln>
            <a:noFill/>
          </a:ln>
        </p:spPr>
      </p:pic>
      <p:pic>
        <p:nvPicPr>
          <p:cNvPr id="364" name="Google Shape;364;p74"/>
          <p:cNvPicPr preferRelativeResize="0"/>
          <p:nvPr/>
        </p:nvPicPr>
        <p:blipFill>
          <a:blip r:embed="rId5">
            <a:alphaModFix/>
          </a:blip>
          <a:stretch>
            <a:fillRect/>
          </a:stretch>
        </p:blipFill>
        <p:spPr>
          <a:xfrm>
            <a:off x="5385342" y="2742014"/>
            <a:ext cx="3392001" cy="1224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7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Sticky Bars</a:t>
            </a:r>
            <a:endParaRPr dirty="0"/>
          </a:p>
        </p:txBody>
      </p:sp>
      <p:sp>
        <p:nvSpPr>
          <p:cNvPr id="370" name="Google Shape;370;p75"/>
          <p:cNvSpPr txBox="1">
            <a:spLocks noGrp="1"/>
          </p:cNvSpPr>
          <p:nvPr>
            <p:ph type="body" idx="1"/>
          </p:nvPr>
        </p:nvSpPr>
        <p:spPr>
          <a:xfrm>
            <a:off x="457200" y="1305050"/>
            <a:ext cx="4446900" cy="3621000"/>
          </a:xfrm>
          <a:prstGeom prst="rect">
            <a:avLst/>
          </a:prstGeom>
        </p:spPr>
        <p:txBody>
          <a:bodyPr spcFirstLastPara="1" wrap="square" lIns="91400" tIns="91400" rIns="91400" bIns="91400" anchor="t" anchorCtr="0">
            <a:noAutofit/>
          </a:bodyPr>
          <a:lstStyle/>
          <a:p>
            <a:pPr marL="565150" lvl="0" indent="-457200" algn="l" rtl="0">
              <a:lnSpc>
                <a:spcPct val="115000"/>
              </a:lnSpc>
              <a:spcBef>
                <a:spcPts val="0"/>
              </a:spcBef>
              <a:spcAft>
                <a:spcPts val="0"/>
              </a:spcAft>
              <a:buSzPts val="1900"/>
              <a:buFont typeface="+mj-lt"/>
              <a:buAutoNum type="arabicPeriod"/>
            </a:pPr>
            <a:r>
              <a:rPr lang="en" sz="1900" dirty="0"/>
              <a:t>Consider the question: Where did most of the matter come from?</a:t>
            </a:r>
            <a:endParaRPr sz="1900" dirty="0"/>
          </a:p>
          <a:p>
            <a:pPr marL="565150" lvl="0" indent="-457200" algn="l" rtl="0">
              <a:lnSpc>
                <a:spcPct val="115000"/>
              </a:lnSpc>
              <a:spcBef>
                <a:spcPts val="0"/>
              </a:spcBef>
              <a:spcAft>
                <a:spcPts val="0"/>
              </a:spcAft>
              <a:buSzPts val="1900"/>
              <a:buFont typeface="+mj-lt"/>
              <a:buAutoNum type="arabicPeriod"/>
            </a:pPr>
            <a:r>
              <a:rPr lang="en" sz="1900" dirty="0"/>
              <a:t>Place a sticky note over the answer you think is correct:</a:t>
            </a:r>
            <a:endParaRPr sz="1900" dirty="0"/>
          </a:p>
          <a:p>
            <a:pPr marL="914400" lvl="1" indent="-349250" algn="l" rtl="0">
              <a:lnSpc>
                <a:spcPct val="115000"/>
              </a:lnSpc>
              <a:spcBef>
                <a:spcPts val="0"/>
              </a:spcBef>
              <a:spcAft>
                <a:spcPts val="0"/>
              </a:spcAft>
              <a:buSzPts val="1900"/>
              <a:buFont typeface="Arial" panose="020B0604020202020204" pitchFamily="34" charset="0"/>
              <a:buChar char="•"/>
            </a:pPr>
            <a:r>
              <a:rPr lang="en" sz="1900" dirty="0"/>
              <a:t>Sunlight</a:t>
            </a:r>
            <a:endParaRPr sz="1900" dirty="0"/>
          </a:p>
          <a:p>
            <a:pPr marL="914400" lvl="1" indent="-349250" algn="l" rtl="0">
              <a:lnSpc>
                <a:spcPct val="115000"/>
              </a:lnSpc>
              <a:spcBef>
                <a:spcPts val="0"/>
              </a:spcBef>
              <a:spcAft>
                <a:spcPts val="0"/>
              </a:spcAft>
              <a:buSzPts val="1900"/>
              <a:buFont typeface="Arial" panose="020B0604020202020204" pitchFamily="34" charset="0"/>
              <a:buChar char="•"/>
            </a:pPr>
            <a:r>
              <a:rPr lang="en" sz="1900" dirty="0"/>
              <a:t>Water</a:t>
            </a:r>
            <a:endParaRPr sz="1900" dirty="0"/>
          </a:p>
          <a:p>
            <a:pPr marL="914400" lvl="1" indent="-349250" algn="l" rtl="0">
              <a:lnSpc>
                <a:spcPct val="115000"/>
              </a:lnSpc>
              <a:spcBef>
                <a:spcPts val="0"/>
              </a:spcBef>
              <a:spcAft>
                <a:spcPts val="0"/>
              </a:spcAft>
              <a:buSzPts val="1900"/>
              <a:buFont typeface="Arial" panose="020B0604020202020204" pitchFamily="34" charset="0"/>
              <a:buChar char="•"/>
            </a:pPr>
            <a:r>
              <a:rPr lang="en" sz="1900" dirty="0"/>
              <a:t>Soil</a:t>
            </a:r>
            <a:endParaRPr sz="1900" dirty="0"/>
          </a:p>
          <a:p>
            <a:pPr marL="914400" lvl="1" indent="-349250" algn="l" rtl="0">
              <a:lnSpc>
                <a:spcPct val="115000"/>
              </a:lnSpc>
              <a:spcBef>
                <a:spcPts val="0"/>
              </a:spcBef>
              <a:spcAft>
                <a:spcPts val="0"/>
              </a:spcAft>
              <a:buSzPts val="1900"/>
              <a:buFont typeface="Arial" panose="020B0604020202020204" pitchFamily="34" charset="0"/>
              <a:buChar char="•"/>
            </a:pPr>
            <a:r>
              <a:rPr lang="en" sz="1900" dirty="0"/>
              <a:t>Carbon Dioxide</a:t>
            </a:r>
            <a:endParaRPr sz="1900" dirty="0"/>
          </a:p>
          <a:p>
            <a:pPr marL="914400" lvl="1" indent="-349250" algn="l" rtl="0">
              <a:lnSpc>
                <a:spcPct val="115000"/>
              </a:lnSpc>
              <a:spcBef>
                <a:spcPts val="0"/>
              </a:spcBef>
              <a:spcAft>
                <a:spcPts val="0"/>
              </a:spcAft>
              <a:buSzPts val="1900"/>
              <a:buFont typeface="Arial" panose="020B0604020202020204" pitchFamily="34" charset="0"/>
              <a:buChar char="•"/>
            </a:pPr>
            <a:r>
              <a:rPr lang="en" sz="1900" dirty="0"/>
              <a:t>Oxygen</a:t>
            </a:r>
            <a:endParaRPr sz="1900" dirty="0"/>
          </a:p>
          <a:p>
            <a:pPr marL="914400" lvl="1" indent="-349250" algn="l" rtl="0">
              <a:lnSpc>
                <a:spcPct val="115000"/>
              </a:lnSpc>
              <a:spcBef>
                <a:spcPts val="0"/>
              </a:spcBef>
              <a:spcAft>
                <a:spcPts val="0"/>
              </a:spcAft>
              <a:buSzPts val="1900"/>
              <a:buFont typeface="Arial" panose="020B0604020202020204" pitchFamily="34" charset="0"/>
              <a:buChar char="•"/>
            </a:pPr>
            <a:r>
              <a:rPr lang="en" sz="1900" dirty="0"/>
              <a:t>Minerals</a:t>
            </a:r>
            <a:endParaRPr sz="1900" dirty="0"/>
          </a:p>
        </p:txBody>
      </p:sp>
      <p:pic>
        <p:nvPicPr>
          <p:cNvPr id="371" name="Google Shape;371;p75"/>
          <p:cNvPicPr preferRelativeResize="0"/>
          <p:nvPr/>
        </p:nvPicPr>
        <p:blipFill>
          <a:blip r:embed="rId3">
            <a:alphaModFix/>
          </a:blip>
          <a:stretch>
            <a:fillRect/>
          </a:stretch>
        </p:blipFill>
        <p:spPr>
          <a:xfrm>
            <a:off x="4251500" y="3115550"/>
            <a:ext cx="3341474" cy="1648015"/>
          </a:xfrm>
          <a:prstGeom prst="rect">
            <a:avLst/>
          </a:prstGeom>
          <a:noFill/>
          <a:ln w="9525" cap="flat" cmpd="sng">
            <a:noFill/>
            <a:prstDash val="solid"/>
            <a:round/>
            <a:headEnd type="none" w="sm" len="sm"/>
            <a:tailEnd type="none" w="sm" len="sm"/>
          </a:ln>
        </p:spPr>
      </p:pic>
      <p:pic>
        <p:nvPicPr>
          <p:cNvPr id="372" name="Google Shape;372;p75"/>
          <p:cNvPicPr preferRelativeResize="0"/>
          <p:nvPr/>
        </p:nvPicPr>
        <p:blipFill>
          <a:blip r:embed="rId4">
            <a:alphaModFix/>
          </a:blip>
          <a:stretch>
            <a:fillRect/>
          </a:stretch>
        </p:blipFill>
        <p:spPr>
          <a:xfrm>
            <a:off x="6683457" y="1203943"/>
            <a:ext cx="2003343" cy="1648013"/>
          </a:xfrm>
          <a:prstGeom prst="rect">
            <a:avLst/>
          </a:prstGeom>
          <a:noFill/>
          <a:ln w="9525" cap="flat" cmpd="sng">
            <a:no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Minds of Our Own: Lessons from Thin Air</a:t>
            </a:r>
            <a:endParaRPr/>
          </a:p>
        </p:txBody>
      </p:sp>
      <p:pic>
        <p:nvPicPr>
          <p:cNvPr id="378" name="Google Shape;378;p76">
            <a:hlinkClick r:id="rId3"/>
          </p:cNvPr>
          <p:cNvPicPr preferRelativeResize="0"/>
          <p:nvPr/>
        </p:nvPicPr>
        <p:blipFill>
          <a:blip r:embed="rId4">
            <a:alphaModFix/>
          </a:blip>
          <a:stretch>
            <a:fillRect/>
          </a:stretch>
        </p:blipFill>
        <p:spPr>
          <a:xfrm>
            <a:off x="1979600" y="1634675"/>
            <a:ext cx="5025546" cy="3213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7"/>
          <p:cNvSpPr txBox="1">
            <a:spLocks noGrp="1"/>
          </p:cNvSpPr>
          <p:nvPr>
            <p:ph type="title"/>
          </p:nvPr>
        </p:nvSpPr>
        <p:spPr>
          <a:xfrm>
            <a:off x="457200" y="528066"/>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a:t>What’s a GMO?</a:t>
            </a:r>
            <a:endParaRPr/>
          </a:p>
        </p:txBody>
      </p:sp>
      <p:sp>
        <p:nvSpPr>
          <p:cNvPr id="384" name="Google Shape;384;p77"/>
          <p:cNvSpPr txBox="1">
            <a:spLocks noGrp="1"/>
          </p:cNvSpPr>
          <p:nvPr>
            <p:ph type="body" idx="1"/>
          </p:nvPr>
        </p:nvSpPr>
        <p:spPr>
          <a:xfrm>
            <a:off x="457200" y="1440075"/>
            <a:ext cx="5415300" cy="332610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endParaRPr dirty="0"/>
          </a:p>
          <a:p>
            <a:pPr marL="457200" lvl="0" indent="-393700" algn="l" rtl="0">
              <a:lnSpc>
                <a:spcPct val="115000"/>
              </a:lnSpc>
              <a:spcBef>
                <a:spcPts val="0"/>
              </a:spcBef>
              <a:spcAft>
                <a:spcPts val="0"/>
              </a:spcAft>
              <a:buClr>
                <a:schemeClr val="accent4"/>
              </a:buClr>
              <a:buSzPts val="2600"/>
              <a:buFont typeface="Calibri"/>
              <a:buChar char="•"/>
            </a:pPr>
            <a:r>
              <a:rPr lang="en" sz="2600" dirty="0"/>
              <a:t>What formative assessments were used in this activity?</a:t>
            </a:r>
            <a:endParaRPr sz="2600" dirty="0"/>
          </a:p>
          <a:p>
            <a:pPr marL="457200" lvl="0" indent="-393700" algn="l" rtl="0">
              <a:lnSpc>
                <a:spcPct val="115000"/>
              </a:lnSpc>
              <a:spcBef>
                <a:spcPts val="0"/>
              </a:spcBef>
              <a:spcAft>
                <a:spcPts val="0"/>
              </a:spcAft>
              <a:buClr>
                <a:schemeClr val="accent4"/>
              </a:buClr>
              <a:buSzPts val="2600"/>
              <a:buFont typeface="Calibri"/>
              <a:buChar char="•"/>
            </a:pPr>
            <a:r>
              <a:rPr lang="en" sz="2600" dirty="0"/>
              <a:t>How was the phenomenon used for formative assessment?</a:t>
            </a:r>
            <a:endParaRPr dirty="0"/>
          </a:p>
        </p:txBody>
      </p:sp>
      <p:sp>
        <p:nvSpPr>
          <p:cNvPr id="385" name="Google Shape;385;p77"/>
          <p:cNvSpPr txBox="1"/>
          <p:nvPr/>
        </p:nvSpPr>
        <p:spPr>
          <a:xfrm>
            <a:off x="6079087" y="3479140"/>
            <a:ext cx="357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dirty="0">
                <a:solidFill>
                  <a:schemeClr val="hlink"/>
                </a:solidFill>
                <a:hlinkClick r:id="rId3"/>
              </a:rPr>
              <a:t>https://learn.k20center.ou.edu/lesson/458</a:t>
            </a:r>
            <a:r>
              <a:rPr lang="en" sz="1100" dirty="0">
                <a:solidFill>
                  <a:schemeClr val="dk1"/>
                </a:solidFill>
              </a:rPr>
              <a:t> </a:t>
            </a:r>
            <a:endParaRPr sz="1100" dirty="0">
              <a:solidFill>
                <a:schemeClr val="dk1"/>
              </a:solidFill>
            </a:endParaRPr>
          </a:p>
        </p:txBody>
      </p:sp>
      <p:pic>
        <p:nvPicPr>
          <p:cNvPr id="386" name="Google Shape;386;p77"/>
          <p:cNvPicPr preferRelativeResize="0"/>
          <p:nvPr/>
        </p:nvPicPr>
        <p:blipFill>
          <a:blip r:embed="rId4">
            <a:alphaModFix/>
          </a:blip>
          <a:stretch>
            <a:fillRect/>
          </a:stretch>
        </p:blipFill>
        <p:spPr>
          <a:xfrm>
            <a:off x="5997100" y="1304515"/>
            <a:ext cx="2813275" cy="2534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2" name="Text Placeholder 1">
            <a:extLst>
              <a:ext uri="{FF2B5EF4-FFF2-40B4-BE49-F238E27FC236}">
                <a16:creationId xmlns:a16="http://schemas.microsoft.com/office/drawing/2014/main" id="{CC42AFBA-99F8-4CAB-9234-4E9354CCB2AC}"/>
              </a:ext>
            </a:extLst>
          </p:cNvPr>
          <p:cNvSpPr>
            <a:spLocks noGrp="1"/>
          </p:cNvSpPr>
          <p:nvPr>
            <p:ph type="body" idx="1"/>
          </p:nvPr>
        </p:nvSpPr>
        <p:spPr/>
        <p:txBody>
          <a:bodyPr/>
          <a:lstStyle/>
          <a:p>
            <a:endParaRPr lang="en-US" dirty="0"/>
          </a:p>
        </p:txBody>
      </p:sp>
      <p:sp>
        <p:nvSpPr>
          <p:cNvPr id="391" name="Google Shape;391;p78"/>
          <p:cNvSpPr txBox="1">
            <a:spLocks noGrp="1"/>
          </p:cNvSpPr>
          <p:nvPr>
            <p:ph type="title"/>
          </p:nvPr>
        </p:nvSpPr>
        <p:spPr>
          <a:xfrm>
            <a:off x="457199" y="64345"/>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Biology</a:t>
            </a:r>
            <a:endParaRPr dirty="0"/>
          </a:p>
        </p:txBody>
      </p:sp>
      <p:pic>
        <p:nvPicPr>
          <p:cNvPr id="392" name="Google Shape;392;p78"/>
          <p:cNvPicPr preferRelativeResize="0"/>
          <p:nvPr/>
        </p:nvPicPr>
        <p:blipFill>
          <a:blip r:embed="rId3">
            <a:alphaModFix/>
          </a:blip>
          <a:stretch>
            <a:fillRect/>
          </a:stretch>
        </p:blipFill>
        <p:spPr>
          <a:xfrm>
            <a:off x="152400" y="942244"/>
            <a:ext cx="8839198" cy="30092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79"/>
          <p:cNvSpPr txBox="1">
            <a:spLocks noGrp="1"/>
          </p:cNvSpPr>
          <p:nvPr>
            <p:ph type="body" idx="1"/>
          </p:nvPr>
        </p:nvSpPr>
        <p:spPr>
          <a:xfrm>
            <a:off x="457200" y="1164647"/>
            <a:ext cx="8229600" cy="2953086"/>
          </a:xfrm>
          <a:prstGeom prst="rect">
            <a:avLst/>
          </a:prstGeom>
        </p:spPr>
        <p:txBody>
          <a:bodyPr spcFirstLastPara="1" wrap="square" lIns="91425" tIns="45700" rIns="91425" bIns="45700" anchor="t" anchorCtr="0">
            <a:noAutofit/>
          </a:bodyPr>
          <a:lstStyle/>
          <a:p>
            <a:pPr marL="520700" lvl="0" indent="-457200" algn="l" rtl="0">
              <a:lnSpc>
                <a:spcPct val="100000"/>
              </a:lnSpc>
              <a:spcBef>
                <a:spcPts val="1333"/>
              </a:spcBef>
              <a:spcAft>
                <a:spcPts val="0"/>
              </a:spcAft>
              <a:buSzPts val="2600"/>
              <a:buFont typeface="Arial" panose="020B0604020202020204" pitchFamily="34" charset="0"/>
              <a:buChar char="•"/>
            </a:pPr>
            <a:r>
              <a:rPr lang="en" sz="2300" dirty="0">
                <a:solidFill>
                  <a:srgbClr val="262626"/>
                </a:solidFill>
              </a:rPr>
              <a:t>Asking questions and defining problems</a:t>
            </a:r>
            <a:endParaRPr sz="2300" dirty="0">
              <a:solidFill>
                <a:srgbClr val="262626"/>
              </a:solidFill>
            </a:endParaRPr>
          </a:p>
          <a:p>
            <a:pPr marL="520700" lvl="0" indent="-457200" algn="l" rtl="0">
              <a:lnSpc>
                <a:spcPct val="100000"/>
              </a:lnSpc>
              <a:spcBef>
                <a:spcPts val="0"/>
              </a:spcBef>
              <a:spcAft>
                <a:spcPts val="0"/>
              </a:spcAft>
              <a:buSzPts val="2600"/>
              <a:buFont typeface="Arial" panose="020B0604020202020204" pitchFamily="34" charset="0"/>
              <a:buChar char="•"/>
            </a:pPr>
            <a:r>
              <a:rPr lang="en" sz="2300" dirty="0">
                <a:solidFill>
                  <a:srgbClr val="262626"/>
                </a:solidFill>
              </a:rPr>
              <a:t>Developing and using models</a:t>
            </a:r>
            <a:endParaRPr sz="2300" dirty="0">
              <a:solidFill>
                <a:srgbClr val="262626"/>
              </a:solidFill>
            </a:endParaRPr>
          </a:p>
          <a:p>
            <a:pPr marL="520700" lvl="0" indent="-457200" algn="l" rtl="0">
              <a:lnSpc>
                <a:spcPct val="100000"/>
              </a:lnSpc>
              <a:spcBef>
                <a:spcPts val="0"/>
              </a:spcBef>
              <a:spcAft>
                <a:spcPts val="0"/>
              </a:spcAft>
              <a:buSzPts val="2600"/>
              <a:buFont typeface="Arial" panose="020B0604020202020204" pitchFamily="34" charset="0"/>
              <a:buChar char="•"/>
            </a:pPr>
            <a:r>
              <a:rPr lang="en" sz="2300" dirty="0">
                <a:solidFill>
                  <a:srgbClr val="262626"/>
                </a:solidFill>
              </a:rPr>
              <a:t>Planning and carrying out investigations</a:t>
            </a:r>
            <a:endParaRPr sz="2300" dirty="0">
              <a:solidFill>
                <a:srgbClr val="262626"/>
              </a:solidFill>
            </a:endParaRPr>
          </a:p>
          <a:p>
            <a:pPr marL="520700" lvl="0" indent="-457200" algn="l" rtl="0">
              <a:lnSpc>
                <a:spcPct val="100000"/>
              </a:lnSpc>
              <a:spcBef>
                <a:spcPts val="0"/>
              </a:spcBef>
              <a:spcAft>
                <a:spcPts val="0"/>
              </a:spcAft>
              <a:buSzPts val="2600"/>
              <a:buFont typeface="Arial" panose="020B0604020202020204" pitchFamily="34" charset="0"/>
              <a:buChar char="•"/>
            </a:pPr>
            <a:r>
              <a:rPr lang="en" sz="2300" dirty="0">
                <a:solidFill>
                  <a:srgbClr val="262626"/>
                </a:solidFill>
              </a:rPr>
              <a:t>Analyzing and interpreting data</a:t>
            </a:r>
            <a:endParaRPr sz="2300" dirty="0">
              <a:solidFill>
                <a:srgbClr val="262626"/>
              </a:solidFill>
            </a:endParaRPr>
          </a:p>
          <a:p>
            <a:pPr marL="520700" lvl="0" indent="-457200" algn="l" rtl="0">
              <a:lnSpc>
                <a:spcPct val="100000"/>
              </a:lnSpc>
              <a:spcBef>
                <a:spcPts val="0"/>
              </a:spcBef>
              <a:spcAft>
                <a:spcPts val="0"/>
              </a:spcAft>
              <a:buSzPts val="2600"/>
              <a:buFont typeface="Arial" panose="020B0604020202020204" pitchFamily="34" charset="0"/>
              <a:buChar char="•"/>
            </a:pPr>
            <a:r>
              <a:rPr lang="en" sz="2300" dirty="0">
                <a:solidFill>
                  <a:srgbClr val="262626"/>
                </a:solidFill>
              </a:rPr>
              <a:t>Using mathematics and computational thinking</a:t>
            </a:r>
            <a:endParaRPr sz="2300" dirty="0">
              <a:solidFill>
                <a:srgbClr val="262626"/>
              </a:solidFill>
            </a:endParaRPr>
          </a:p>
          <a:p>
            <a:pPr marL="520700" lvl="0" indent="-457200" algn="l" rtl="0">
              <a:lnSpc>
                <a:spcPct val="100000"/>
              </a:lnSpc>
              <a:spcBef>
                <a:spcPts val="0"/>
              </a:spcBef>
              <a:spcAft>
                <a:spcPts val="0"/>
              </a:spcAft>
              <a:buSzPts val="2600"/>
              <a:buFont typeface="Arial" panose="020B0604020202020204" pitchFamily="34" charset="0"/>
              <a:buChar char="•"/>
            </a:pPr>
            <a:r>
              <a:rPr lang="en" sz="2300" dirty="0">
                <a:solidFill>
                  <a:srgbClr val="262626"/>
                </a:solidFill>
              </a:rPr>
              <a:t>Constructing explanations and designing solutions</a:t>
            </a:r>
            <a:endParaRPr sz="2300" dirty="0">
              <a:solidFill>
                <a:srgbClr val="262626"/>
              </a:solidFill>
            </a:endParaRPr>
          </a:p>
          <a:p>
            <a:pPr marL="520700" lvl="0" indent="-457200" algn="l" rtl="0">
              <a:lnSpc>
                <a:spcPct val="100000"/>
              </a:lnSpc>
              <a:spcBef>
                <a:spcPts val="0"/>
              </a:spcBef>
              <a:spcAft>
                <a:spcPts val="0"/>
              </a:spcAft>
              <a:buSzPts val="2600"/>
              <a:buFont typeface="Arial" panose="020B0604020202020204" pitchFamily="34" charset="0"/>
              <a:buChar char="•"/>
            </a:pPr>
            <a:r>
              <a:rPr lang="en" sz="2300" dirty="0">
                <a:solidFill>
                  <a:srgbClr val="262626"/>
                </a:solidFill>
              </a:rPr>
              <a:t>Engaging in argument from evidence</a:t>
            </a:r>
            <a:endParaRPr sz="2300" dirty="0">
              <a:solidFill>
                <a:srgbClr val="262626"/>
              </a:solidFill>
            </a:endParaRPr>
          </a:p>
          <a:p>
            <a:pPr marL="520700" lvl="0" indent="-457200" algn="l" rtl="0">
              <a:lnSpc>
                <a:spcPct val="100000"/>
              </a:lnSpc>
              <a:spcBef>
                <a:spcPts val="0"/>
              </a:spcBef>
              <a:spcAft>
                <a:spcPts val="0"/>
              </a:spcAft>
              <a:buSzPts val="2600"/>
              <a:buFont typeface="Arial" panose="020B0604020202020204" pitchFamily="34" charset="0"/>
              <a:buChar char="•"/>
            </a:pPr>
            <a:r>
              <a:rPr lang="en" sz="2300" dirty="0">
                <a:solidFill>
                  <a:srgbClr val="262626"/>
                </a:solidFill>
              </a:rPr>
              <a:t>Obtaining, evaluating, and communicating information</a:t>
            </a:r>
            <a:endParaRPr sz="2300" dirty="0"/>
          </a:p>
        </p:txBody>
      </p:sp>
      <p:sp>
        <p:nvSpPr>
          <p:cNvPr id="398" name="Google Shape;398;p7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Scientific and Engineering Practices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8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Before-During-After</a:t>
            </a:r>
            <a:endParaRPr/>
          </a:p>
        </p:txBody>
      </p:sp>
      <p:sp>
        <p:nvSpPr>
          <p:cNvPr id="404" name="Google Shape;404;p80"/>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fontScale="92500" lnSpcReduction="20000"/>
          </a:bodyPr>
          <a:lstStyle/>
          <a:p>
            <a:pPr marL="590233" lvl="0" indent="-514350" algn="l" rtl="0">
              <a:spcBef>
                <a:spcPts val="520"/>
              </a:spcBef>
              <a:spcAft>
                <a:spcPts val="0"/>
              </a:spcAft>
              <a:buSzPct val="100000"/>
              <a:buFont typeface="+mj-lt"/>
              <a:buAutoNum type="arabicPeriod"/>
            </a:pPr>
            <a:r>
              <a:rPr lang="en" dirty="0"/>
              <a:t>Read the Ice-Cold Lemonade probe.</a:t>
            </a:r>
            <a:endParaRPr dirty="0"/>
          </a:p>
          <a:p>
            <a:pPr marL="590233" lvl="0" indent="-514350" algn="l" rtl="0">
              <a:spcBef>
                <a:spcPts val="0"/>
              </a:spcBef>
              <a:spcAft>
                <a:spcPts val="0"/>
              </a:spcAft>
              <a:buSzPct val="100000"/>
              <a:buFont typeface="+mj-lt"/>
              <a:buAutoNum type="arabicPeriod"/>
            </a:pPr>
            <a:r>
              <a:rPr lang="en" dirty="0"/>
              <a:t>Choose the idea that you think best explains why the lemonade got cold.</a:t>
            </a:r>
            <a:endParaRPr dirty="0"/>
          </a:p>
          <a:p>
            <a:pPr marL="590233" lvl="0" indent="-514350" algn="l" rtl="0">
              <a:lnSpc>
                <a:spcPct val="115000"/>
              </a:lnSpc>
              <a:spcBef>
                <a:spcPts val="0"/>
              </a:spcBef>
              <a:spcAft>
                <a:spcPts val="0"/>
              </a:spcAft>
              <a:buSzPct val="100000"/>
              <a:buFont typeface="+mj-lt"/>
              <a:buAutoNum type="arabicPeriod"/>
            </a:pPr>
            <a:r>
              <a:rPr lang="en" dirty="0"/>
              <a:t>Draw </a:t>
            </a:r>
            <a:r>
              <a:rPr lang="en" b="1" dirty="0"/>
              <a:t>three</a:t>
            </a:r>
            <a:r>
              <a:rPr lang="en" dirty="0"/>
              <a:t> (3) pictures that show what happens before, during, and after Mattie adds the ice to help explain your reasoning for the answer you chose.</a:t>
            </a:r>
            <a:endParaRPr dirty="0"/>
          </a:p>
        </p:txBody>
      </p:sp>
      <p:pic>
        <p:nvPicPr>
          <p:cNvPr id="405" name="Google Shape;405;p80"/>
          <p:cNvPicPr preferRelativeResize="0"/>
          <p:nvPr/>
        </p:nvPicPr>
        <p:blipFill>
          <a:blip r:embed="rId3">
            <a:alphaModFix/>
          </a:blip>
          <a:stretch>
            <a:fillRect/>
          </a:stretch>
        </p:blipFill>
        <p:spPr>
          <a:xfrm>
            <a:off x="5892425" y="1657112"/>
            <a:ext cx="2471250" cy="254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54"/>
          <p:cNvPicPr preferRelativeResize="0"/>
          <p:nvPr/>
        </p:nvPicPr>
        <p:blipFill rotWithShape="1">
          <a:blip r:embed="rId3">
            <a:alphaModFix/>
          </a:blip>
          <a:srcRect/>
          <a:stretch/>
        </p:blipFill>
        <p:spPr>
          <a:xfrm>
            <a:off x="984150" y="152400"/>
            <a:ext cx="7175707" cy="48387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8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Ice-Cold Lemonade Probe</a:t>
            </a:r>
            <a:endParaRPr/>
          </a:p>
        </p:txBody>
      </p:sp>
      <p:sp>
        <p:nvSpPr>
          <p:cNvPr id="411" name="Google Shape;411;p81"/>
          <p:cNvSpPr txBox="1">
            <a:spLocks noGrp="1"/>
          </p:cNvSpPr>
          <p:nvPr>
            <p:ph type="body" idx="1"/>
          </p:nvPr>
        </p:nvSpPr>
        <p:spPr>
          <a:xfrm>
            <a:off x="3014330" y="1193799"/>
            <a:ext cx="5020500" cy="3621000"/>
          </a:xfrm>
          <a:prstGeom prst="rect">
            <a:avLst/>
          </a:prstGeom>
        </p:spPr>
        <p:txBody>
          <a:bodyPr spcFirstLastPara="1" wrap="square" lIns="91400" tIns="91400" rIns="91400" bIns="914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dirty="0"/>
              <a:t>Mattie poured herself a glass of lemonade. Because the lemonade was warm, Mattie put some ice in the glass. After about 10 minutes, she noticed that the ice was melting and the lemonade was cold. Mattie wondered what made the lemonade get cold. She had three different ideas. Which idea do you think best explains why the lemonade got cold?</a:t>
            </a:r>
            <a:endParaRPr sz="1700" dirty="0"/>
          </a:p>
          <a:p>
            <a:pPr marL="457200" lvl="0" indent="-336550" algn="l" rtl="0">
              <a:lnSpc>
                <a:spcPct val="115000"/>
              </a:lnSpc>
              <a:spcBef>
                <a:spcPts val="0"/>
              </a:spcBef>
              <a:spcAft>
                <a:spcPts val="0"/>
              </a:spcAft>
              <a:buSzPts val="1700"/>
              <a:buFont typeface="Calibri"/>
              <a:buAutoNum type="arabicPeriod"/>
            </a:pPr>
            <a:r>
              <a:rPr lang="en" sz="1700" dirty="0"/>
              <a:t>The coldness from the ice moved into the lemonade.</a:t>
            </a:r>
            <a:endParaRPr sz="1700" dirty="0"/>
          </a:p>
          <a:p>
            <a:pPr marL="457200" lvl="0" indent="-336550" algn="l" rtl="0">
              <a:lnSpc>
                <a:spcPct val="115000"/>
              </a:lnSpc>
              <a:spcBef>
                <a:spcPts val="0"/>
              </a:spcBef>
              <a:spcAft>
                <a:spcPts val="0"/>
              </a:spcAft>
              <a:buSzPts val="1700"/>
              <a:buFont typeface="Calibri"/>
              <a:buAutoNum type="arabicPeriod"/>
            </a:pPr>
            <a:r>
              <a:rPr lang="en" sz="1700" dirty="0"/>
              <a:t>The heat from the lemonade moved into the ice.</a:t>
            </a:r>
            <a:endParaRPr sz="1700" dirty="0"/>
          </a:p>
          <a:p>
            <a:pPr marL="457200" lvl="0" indent="-336550" algn="l" rtl="0">
              <a:lnSpc>
                <a:spcPct val="115000"/>
              </a:lnSpc>
              <a:spcBef>
                <a:spcPts val="0"/>
              </a:spcBef>
              <a:spcAft>
                <a:spcPts val="0"/>
              </a:spcAft>
              <a:buSzPts val="1700"/>
              <a:buFont typeface="Calibri"/>
              <a:buAutoNum type="arabicPeriod"/>
            </a:pPr>
            <a:r>
              <a:rPr lang="en" sz="1700" dirty="0"/>
              <a:t>The coldness and the heat moved back and forth until the lemonade cooled off.</a:t>
            </a:r>
            <a:endParaRPr sz="1700" dirty="0"/>
          </a:p>
        </p:txBody>
      </p:sp>
      <p:pic>
        <p:nvPicPr>
          <p:cNvPr id="412" name="Google Shape;412;p81"/>
          <p:cNvPicPr preferRelativeResize="0">
            <a:picLocks noChangeAspect="1"/>
          </p:cNvPicPr>
          <p:nvPr/>
        </p:nvPicPr>
        <p:blipFill>
          <a:blip r:embed="rId3">
            <a:alphaModFix/>
          </a:blip>
          <a:stretch>
            <a:fillRect/>
          </a:stretch>
        </p:blipFill>
        <p:spPr>
          <a:xfrm>
            <a:off x="457200" y="1305059"/>
            <a:ext cx="2220233" cy="328306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8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Thermal Energy Transfer</a:t>
            </a:r>
            <a:endParaRPr/>
          </a:p>
        </p:txBody>
      </p:sp>
      <p:pic>
        <p:nvPicPr>
          <p:cNvPr id="2" name="Online Media 1" title="There's No Such Thing As Cold">
            <a:hlinkClick r:id="" action="ppaction://media"/>
            <a:extLst>
              <a:ext uri="{FF2B5EF4-FFF2-40B4-BE49-F238E27FC236}">
                <a16:creationId xmlns:a16="http://schemas.microsoft.com/office/drawing/2014/main" id="{F59EC182-3444-41DE-9858-46EC29CEE642}"/>
              </a:ext>
            </a:extLst>
          </p:cNvPr>
          <p:cNvPicPr>
            <a:picLocks noRot="1" noChangeAspect="1"/>
          </p:cNvPicPr>
          <p:nvPr>
            <a:videoFile r:link="rId1"/>
          </p:nvPr>
        </p:nvPicPr>
        <p:blipFill>
          <a:blip r:embed="rId4"/>
          <a:stretch>
            <a:fillRect/>
          </a:stretch>
        </p:blipFill>
        <p:spPr>
          <a:xfrm>
            <a:off x="1553701" y="1339850"/>
            <a:ext cx="6036598" cy="34106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83"/>
          <p:cNvSpPr txBox="1">
            <a:spLocks noGrp="1"/>
          </p:cNvSpPr>
          <p:nvPr>
            <p:ph type="title"/>
          </p:nvPr>
        </p:nvSpPr>
        <p:spPr>
          <a:xfrm>
            <a:off x="457200" y="-235694"/>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Physical Science, Chemistry, Physics</a:t>
            </a:r>
            <a:endParaRPr dirty="0"/>
          </a:p>
        </p:txBody>
      </p:sp>
      <p:pic>
        <p:nvPicPr>
          <p:cNvPr id="424" name="Google Shape;424;p83"/>
          <p:cNvPicPr preferRelativeResize="0">
            <a:picLocks noChangeAspect="1"/>
          </p:cNvPicPr>
          <p:nvPr/>
        </p:nvPicPr>
        <p:blipFill>
          <a:blip r:embed="rId3">
            <a:alphaModFix/>
          </a:blip>
          <a:stretch>
            <a:fillRect/>
          </a:stretch>
        </p:blipFill>
        <p:spPr>
          <a:xfrm>
            <a:off x="753049" y="636010"/>
            <a:ext cx="7637902" cy="3354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84"/>
          <p:cNvSpPr txBox="1">
            <a:spLocks noGrp="1"/>
          </p:cNvSpPr>
          <p:nvPr>
            <p:ph type="body" idx="1"/>
          </p:nvPr>
        </p:nvSpPr>
        <p:spPr>
          <a:xfrm>
            <a:off x="457200" y="1309352"/>
            <a:ext cx="7458075" cy="3434100"/>
          </a:xfrm>
          <a:prstGeom prst="rect">
            <a:avLst/>
          </a:prstGeom>
        </p:spPr>
        <p:txBody>
          <a:bodyPr spcFirstLastPara="1" wrap="square" lIns="91425" tIns="45700" rIns="91425" bIns="45700" anchor="t" anchorCtr="0">
            <a:noAutofit/>
          </a:bodyPr>
          <a:lstStyle/>
          <a:p>
            <a:pPr marL="457200" lvl="0" indent="-374650" algn="l" rtl="0">
              <a:lnSpc>
                <a:spcPct val="115000"/>
              </a:lnSpc>
              <a:spcBef>
                <a:spcPts val="0"/>
              </a:spcBef>
              <a:spcAft>
                <a:spcPts val="0"/>
              </a:spcAft>
              <a:buSzPts val="2300"/>
              <a:buFont typeface="Arial" panose="020B0604020202020204" pitchFamily="34" charset="0"/>
              <a:buChar char="•"/>
            </a:pPr>
            <a:r>
              <a:rPr lang="en" sz="2000" dirty="0"/>
              <a:t>Beginning of </a:t>
            </a:r>
            <a:r>
              <a:rPr lang="en-US" sz="2000" dirty="0"/>
              <a:t>instruction</a:t>
            </a:r>
            <a:endParaRPr sz="2000" dirty="0"/>
          </a:p>
          <a:p>
            <a:pPr marL="457200" lvl="0" indent="-374650" algn="l" rtl="0">
              <a:lnSpc>
                <a:spcPct val="115000"/>
              </a:lnSpc>
              <a:spcBef>
                <a:spcPts val="0"/>
              </a:spcBef>
              <a:spcAft>
                <a:spcPts val="0"/>
              </a:spcAft>
              <a:buSzPts val="2300"/>
              <a:buFont typeface="Arial" panose="020B0604020202020204" pitchFamily="34" charset="0"/>
              <a:buChar char="•"/>
            </a:pPr>
            <a:r>
              <a:rPr lang="en" sz="2000" dirty="0"/>
              <a:t>After introduction of a related concept to transition to the next level of that concept</a:t>
            </a:r>
            <a:endParaRPr sz="2000" dirty="0"/>
          </a:p>
          <a:p>
            <a:pPr marL="457200" lvl="0" indent="-374650" algn="l" rtl="0">
              <a:lnSpc>
                <a:spcPct val="115000"/>
              </a:lnSpc>
              <a:spcBef>
                <a:spcPts val="0"/>
              </a:spcBef>
              <a:spcAft>
                <a:spcPts val="0"/>
              </a:spcAft>
              <a:buSzPts val="2300"/>
              <a:buFont typeface="Arial" panose="020B0604020202020204" pitchFamily="34" charset="0"/>
              <a:buChar char="•"/>
            </a:pPr>
            <a:r>
              <a:rPr lang="en" sz="2000" dirty="0"/>
              <a:t>As an introduction to an experiment to give students ownership of the concept</a:t>
            </a:r>
            <a:endParaRPr sz="2000" dirty="0"/>
          </a:p>
          <a:p>
            <a:pPr marL="457200" lvl="0" indent="-374650" algn="l" rtl="0">
              <a:lnSpc>
                <a:spcPct val="115000"/>
              </a:lnSpc>
              <a:spcBef>
                <a:spcPts val="0"/>
              </a:spcBef>
              <a:spcAft>
                <a:spcPts val="0"/>
              </a:spcAft>
              <a:buSzPts val="2300"/>
              <a:buFont typeface="Arial" panose="020B0604020202020204" pitchFamily="34" charset="0"/>
              <a:buChar char="•"/>
            </a:pPr>
            <a:r>
              <a:rPr lang="en" sz="2000" dirty="0"/>
              <a:t>Before a science reading assignment</a:t>
            </a:r>
            <a:endParaRPr sz="2000" dirty="0"/>
          </a:p>
          <a:p>
            <a:pPr marL="457200" lvl="0" indent="-374650" algn="l" rtl="0">
              <a:lnSpc>
                <a:spcPct val="115000"/>
              </a:lnSpc>
              <a:spcBef>
                <a:spcPts val="0"/>
              </a:spcBef>
              <a:spcAft>
                <a:spcPts val="0"/>
              </a:spcAft>
              <a:buSzPts val="2300"/>
              <a:buFont typeface="Arial" panose="020B0604020202020204" pitchFamily="34" charset="0"/>
              <a:buChar char="•"/>
            </a:pPr>
            <a:r>
              <a:rPr lang="en" sz="2000" dirty="0"/>
              <a:t>During the teaching of a topic to see what students are thinking</a:t>
            </a:r>
            <a:endParaRPr sz="2000" dirty="0"/>
          </a:p>
          <a:p>
            <a:pPr marL="457200" lvl="0" indent="-374650" algn="l" rtl="0">
              <a:lnSpc>
                <a:spcPct val="115000"/>
              </a:lnSpc>
              <a:spcBef>
                <a:spcPts val="0"/>
              </a:spcBef>
              <a:spcAft>
                <a:spcPts val="0"/>
              </a:spcAft>
              <a:buSzPts val="2300"/>
              <a:buFont typeface="Arial" panose="020B0604020202020204" pitchFamily="34" charset="0"/>
              <a:buChar char="•"/>
            </a:pPr>
            <a:r>
              <a:rPr lang="en" sz="2000" dirty="0"/>
              <a:t>End of instruction ONLY after students go back and edit their initial answers/explanations</a:t>
            </a:r>
            <a:endParaRPr sz="2000" dirty="0"/>
          </a:p>
        </p:txBody>
      </p:sp>
      <p:sp>
        <p:nvSpPr>
          <p:cNvPr id="430" name="Google Shape;430;p84"/>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Placement of Probes in a Science Lesson or Unit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8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Claim-Evidence-Reasoning</a:t>
            </a:r>
            <a:endParaRPr/>
          </a:p>
        </p:txBody>
      </p:sp>
      <p:pic>
        <p:nvPicPr>
          <p:cNvPr id="5" name="Google Shape;451;p87">
            <a:extLst>
              <a:ext uri="{FF2B5EF4-FFF2-40B4-BE49-F238E27FC236}">
                <a16:creationId xmlns:a16="http://schemas.microsoft.com/office/drawing/2014/main" id="{FE155EA4-7AD3-49AF-9E6B-27E838F0C3FA}"/>
              </a:ext>
            </a:extLst>
          </p:cNvPr>
          <p:cNvPicPr preferRelativeResize="0">
            <a:picLocks noChangeAspect="1"/>
          </p:cNvPicPr>
          <p:nvPr/>
        </p:nvPicPr>
        <p:blipFill>
          <a:blip r:embed="rId3">
            <a:alphaModFix/>
          </a:blip>
          <a:stretch>
            <a:fillRect/>
          </a:stretch>
        </p:blipFill>
        <p:spPr>
          <a:xfrm>
            <a:off x="6275374" y="1431913"/>
            <a:ext cx="2411426" cy="2411426"/>
          </a:xfrm>
          <a:prstGeom prst="rect">
            <a:avLst/>
          </a:prstGeom>
          <a:noFill/>
          <a:ln>
            <a:noFill/>
          </a:ln>
        </p:spPr>
      </p:pic>
      <p:sp>
        <p:nvSpPr>
          <p:cNvPr id="9" name="Google Shape;449;p87">
            <a:extLst>
              <a:ext uri="{FF2B5EF4-FFF2-40B4-BE49-F238E27FC236}">
                <a16:creationId xmlns:a16="http://schemas.microsoft.com/office/drawing/2014/main" id="{700D7811-4572-4428-A8E3-CA4200A77100}"/>
              </a:ext>
            </a:extLst>
          </p:cNvPr>
          <p:cNvSpPr txBox="1">
            <a:spLocks noGrp="1"/>
          </p:cNvSpPr>
          <p:nvPr>
            <p:ph type="body" idx="1"/>
          </p:nvPr>
        </p:nvSpPr>
        <p:spPr>
          <a:xfrm>
            <a:off x="457200" y="1305059"/>
            <a:ext cx="5348288" cy="3621000"/>
          </a:xfrm>
          <a:prstGeom prst="rect">
            <a:avLst/>
          </a:prstGeom>
        </p:spPr>
        <p:txBody>
          <a:bodyPr spcFirstLastPara="1" wrap="square" lIns="91400" tIns="91400" rIns="91400" bIns="914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2100" b="1" dirty="0">
                <a:solidFill>
                  <a:schemeClr val="accent4"/>
                </a:solidFill>
              </a:rPr>
              <a:t>Claim:</a:t>
            </a:r>
            <a:r>
              <a:rPr lang="en" sz="2100" dirty="0"/>
              <a:t> hypothesis, answer to a question, etc.</a:t>
            </a:r>
            <a:endParaRPr sz="2100" dirty="0"/>
          </a:p>
          <a:p>
            <a:pPr marL="0" lvl="0" indent="0" algn="l" rtl="0">
              <a:lnSpc>
                <a:spcPct val="115000"/>
              </a:lnSpc>
              <a:spcBef>
                <a:spcPts val="0"/>
              </a:spcBef>
              <a:spcAft>
                <a:spcPts val="0"/>
              </a:spcAft>
              <a:buClr>
                <a:schemeClr val="dk1"/>
              </a:buClr>
              <a:buSzPts val="1100"/>
              <a:buFont typeface="Arial"/>
              <a:buNone/>
            </a:pPr>
            <a:r>
              <a:rPr lang="en" sz="2100" b="1" dirty="0">
                <a:solidFill>
                  <a:schemeClr val="accent4"/>
                </a:solidFill>
              </a:rPr>
              <a:t>Evidence:</a:t>
            </a:r>
            <a:r>
              <a:rPr lang="en" sz="2100" dirty="0"/>
              <a:t> qualitative, quantitative; empirical, experiential, etc.</a:t>
            </a:r>
            <a:endParaRPr sz="2100" dirty="0"/>
          </a:p>
          <a:p>
            <a:pPr marL="0" lvl="0" indent="0" algn="l" rtl="0">
              <a:lnSpc>
                <a:spcPct val="115000"/>
              </a:lnSpc>
              <a:spcBef>
                <a:spcPts val="0"/>
              </a:spcBef>
              <a:spcAft>
                <a:spcPts val="0"/>
              </a:spcAft>
              <a:buClr>
                <a:schemeClr val="dk1"/>
              </a:buClr>
              <a:buSzPts val="1100"/>
              <a:buFont typeface="Arial"/>
              <a:buNone/>
            </a:pPr>
            <a:r>
              <a:rPr lang="en" sz="2100" b="1" dirty="0">
                <a:solidFill>
                  <a:schemeClr val="accent4"/>
                </a:solidFill>
              </a:rPr>
              <a:t>Reasoning:</a:t>
            </a:r>
            <a:r>
              <a:rPr lang="en" sz="2100" dirty="0"/>
              <a:t> connection between claim and evidence, based on scientific principles</a:t>
            </a:r>
            <a:endParaRPr sz="21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8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Claim-Evidence-Reasoning</a:t>
            </a:r>
            <a:endParaRPr/>
          </a:p>
        </p:txBody>
      </p:sp>
      <p:sp>
        <p:nvSpPr>
          <p:cNvPr id="443" name="Google Shape;443;p86"/>
          <p:cNvSpPr txBox="1">
            <a:spLocks noGrp="1"/>
          </p:cNvSpPr>
          <p:nvPr>
            <p:ph type="body" idx="1"/>
          </p:nvPr>
        </p:nvSpPr>
        <p:spPr>
          <a:xfrm>
            <a:off x="4321200" y="1266950"/>
            <a:ext cx="4365600" cy="3621000"/>
          </a:xfrm>
          <a:prstGeom prst="rect">
            <a:avLst/>
          </a:prstGeom>
        </p:spPr>
        <p:txBody>
          <a:bodyPr spcFirstLastPara="1" wrap="square" lIns="91400" tIns="91400" rIns="91400" bIns="91400" anchor="t" anchorCtr="0">
            <a:noAutofit/>
          </a:bodyPr>
          <a:lstStyle/>
          <a:p>
            <a:pPr marL="457200" lvl="0" indent="-374650" algn="l" rtl="0">
              <a:lnSpc>
                <a:spcPct val="115000"/>
              </a:lnSpc>
              <a:spcBef>
                <a:spcPts val="0"/>
              </a:spcBef>
              <a:spcAft>
                <a:spcPts val="0"/>
              </a:spcAft>
              <a:buSzPts val="2300"/>
              <a:buFont typeface="Arial" panose="020B0604020202020204" pitchFamily="34" charset="0"/>
              <a:buChar char="•"/>
            </a:pPr>
            <a:r>
              <a:rPr lang="en" sz="2200" dirty="0"/>
              <a:t>Explore the Billion-Dollar Weather and Climate Disasters data and make a claim about how severe weather events have changed over time.</a:t>
            </a:r>
            <a:endParaRPr sz="2200" dirty="0"/>
          </a:p>
          <a:p>
            <a:pPr marL="457200" lvl="0" indent="-374650" algn="l" rtl="0">
              <a:lnSpc>
                <a:spcPct val="115000"/>
              </a:lnSpc>
              <a:spcBef>
                <a:spcPts val="0"/>
              </a:spcBef>
              <a:spcAft>
                <a:spcPts val="0"/>
              </a:spcAft>
              <a:buSzPts val="2300"/>
              <a:buFont typeface="Arial" panose="020B0604020202020204" pitchFamily="34" charset="0"/>
              <a:buChar char="•"/>
            </a:pPr>
            <a:r>
              <a:rPr lang="en" sz="2200" dirty="0"/>
              <a:t>Support your explanation with evidence from the website.</a:t>
            </a:r>
            <a:endParaRPr sz="2200" dirty="0"/>
          </a:p>
        </p:txBody>
      </p:sp>
      <p:pic>
        <p:nvPicPr>
          <p:cNvPr id="444" name="Google Shape;444;p86"/>
          <p:cNvPicPr preferRelativeResize="0"/>
          <p:nvPr/>
        </p:nvPicPr>
        <p:blipFill>
          <a:blip r:embed="rId3">
            <a:alphaModFix/>
          </a:blip>
          <a:stretch>
            <a:fillRect/>
          </a:stretch>
        </p:blipFill>
        <p:spPr>
          <a:xfrm>
            <a:off x="457200" y="1450237"/>
            <a:ext cx="3774300" cy="2544014"/>
          </a:xfrm>
          <a:prstGeom prst="rect">
            <a:avLst/>
          </a:prstGeom>
          <a:noFill/>
          <a:ln w="6350">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87"/>
          <p:cNvSpPr txBox="1">
            <a:spLocks noGrp="1"/>
          </p:cNvSpPr>
          <p:nvPr>
            <p:ph type="body" idx="1"/>
          </p:nvPr>
        </p:nvSpPr>
        <p:spPr>
          <a:xfrm>
            <a:off x="457200" y="1305059"/>
            <a:ext cx="5348288" cy="3621000"/>
          </a:xfrm>
          <a:prstGeom prst="rect">
            <a:avLst/>
          </a:prstGeom>
        </p:spPr>
        <p:txBody>
          <a:bodyPr spcFirstLastPara="1" wrap="square" lIns="91400" tIns="91400" rIns="91400" bIns="914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2100" b="1" dirty="0">
                <a:solidFill>
                  <a:schemeClr val="accent4"/>
                </a:solidFill>
              </a:rPr>
              <a:t>Claim:</a:t>
            </a:r>
            <a:r>
              <a:rPr lang="en" sz="2100" dirty="0"/>
              <a:t> hypothesis, answer to a question, etc.</a:t>
            </a:r>
            <a:endParaRPr sz="2100" dirty="0"/>
          </a:p>
          <a:p>
            <a:pPr marL="0" lvl="0" indent="0" algn="l" rtl="0">
              <a:lnSpc>
                <a:spcPct val="115000"/>
              </a:lnSpc>
              <a:spcBef>
                <a:spcPts val="0"/>
              </a:spcBef>
              <a:spcAft>
                <a:spcPts val="0"/>
              </a:spcAft>
              <a:buClr>
                <a:schemeClr val="dk1"/>
              </a:buClr>
              <a:buSzPts val="1100"/>
              <a:buFont typeface="Arial"/>
              <a:buNone/>
            </a:pPr>
            <a:r>
              <a:rPr lang="en" sz="2100" b="1" dirty="0">
                <a:solidFill>
                  <a:schemeClr val="accent4"/>
                </a:solidFill>
              </a:rPr>
              <a:t>Evidence:</a:t>
            </a:r>
            <a:r>
              <a:rPr lang="en" sz="2100" dirty="0"/>
              <a:t> qualitative, quantitative; empirical, experiential, etc.</a:t>
            </a:r>
            <a:endParaRPr sz="2100" dirty="0"/>
          </a:p>
          <a:p>
            <a:pPr marL="0" lvl="0" indent="0" algn="l" rtl="0">
              <a:lnSpc>
                <a:spcPct val="115000"/>
              </a:lnSpc>
              <a:spcBef>
                <a:spcPts val="0"/>
              </a:spcBef>
              <a:spcAft>
                <a:spcPts val="0"/>
              </a:spcAft>
              <a:buClr>
                <a:schemeClr val="dk1"/>
              </a:buClr>
              <a:buSzPts val="1100"/>
              <a:buFont typeface="Arial"/>
              <a:buNone/>
            </a:pPr>
            <a:r>
              <a:rPr lang="en" sz="2100" b="1" dirty="0">
                <a:solidFill>
                  <a:schemeClr val="accent4"/>
                </a:solidFill>
              </a:rPr>
              <a:t>Reasoning:</a:t>
            </a:r>
            <a:r>
              <a:rPr lang="en" sz="2100" dirty="0"/>
              <a:t> connection between claim and evidence, based on scientific principles</a:t>
            </a:r>
            <a:endParaRPr sz="2100" dirty="0"/>
          </a:p>
          <a:p>
            <a:pPr marL="0" lvl="0" indent="0" algn="l" rtl="0">
              <a:lnSpc>
                <a:spcPct val="115000"/>
              </a:lnSpc>
              <a:spcBef>
                <a:spcPts val="0"/>
              </a:spcBef>
              <a:spcAft>
                <a:spcPts val="0"/>
              </a:spcAft>
              <a:buClr>
                <a:schemeClr val="dk1"/>
              </a:buClr>
              <a:buSzPts val="1100"/>
              <a:buFont typeface="Arial"/>
              <a:buNone/>
            </a:pPr>
            <a:endParaRPr sz="2100" dirty="0"/>
          </a:p>
          <a:p>
            <a:pPr marL="457200" lvl="0" indent="-361950" algn="l" rtl="0">
              <a:lnSpc>
                <a:spcPct val="115000"/>
              </a:lnSpc>
              <a:spcBef>
                <a:spcPts val="0"/>
              </a:spcBef>
              <a:spcAft>
                <a:spcPts val="0"/>
              </a:spcAft>
              <a:buSzPts val="2100"/>
              <a:buFont typeface="Arial" panose="020B0604020202020204" pitchFamily="34" charset="0"/>
              <a:buChar char="•"/>
            </a:pPr>
            <a:r>
              <a:rPr lang="en" sz="2100" dirty="0"/>
              <a:t>What would your next steps be?</a:t>
            </a:r>
            <a:endParaRPr sz="2100" dirty="0"/>
          </a:p>
          <a:p>
            <a:pPr marL="457200" lvl="0" indent="-361950" algn="l" rtl="0">
              <a:lnSpc>
                <a:spcPct val="115000"/>
              </a:lnSpc>
              <a:spcBef>
                <a:spcPts val="0"/>
              </a:spcBef>
              <a:spcAft>
                <a:spcPts val="0"/>
              </a:spcAft>
              <a:buSzPts val="2100"/>
              <a:buFont typeface="Arial" panose="020B0604020202020204" pitchFamily="34" charset="0"/>
              <a:buChar char="•"/>
            </a:pPr>
            <a:r>
              <a:rPr lang="en" sz="2100" dirty="0"/>
              <a:t>How does the CER structure support formative assessment as learning?</a:t>
            </a:r>
            <a:endParaRPr sz="2100" dirty="0"/>
          </a:p>
        </p:txBody>
      </p:sp>
      <p:sp>
        <p:nvSpPr>
          <p:cNvPr id="450" name="Google Shape;450;p8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Claim-Evidence-Reasoning</a:t>
            </a:r>
            <a:endParaRPr/>
          </a:p>
        </p:txBody>
      </p:sp>
      <p:pic>
        <p:nvPicPr>
          <p:cNvPr id="451" name="Google Shape;451;p87"/>
          <p:cNvPicPr preferRelativeResize="0">
            <a:picLocks noChangeAspect="1"/>
          </p:cNvPicPr>
          <p:nvPr/>
        </p:nvPicPr>
        <p:blipFill>
          <a:blip r:embed="rId3">
            <a:alphaModFix/>
          </a:blip>
          <a:stretch>
            <a:fillRect/>
          </a:stretch>
        </p:blipFill>
        <p:spPr>
          <a:xfrm>
            <a:off x="6275374" y="1431913"/>
            <a:ext cx="2411426" cy="24114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8"/>
          <p:cNvSpPr txBox="1">
            <a:spLocks noGrp="1"/>
          </p:cNvSpPr>
          <p:nvPr>
            <p:ph type="title"/>
          </p:nvPr>
        </p:nvSpPr>
        <p:spPr>
          <a:xfrm>
            <a:off x="457200" y="339667"/>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dirty="0"/>
              <a:t>Feelin’ The Phenomena</a:t>
            </a:r>
            <a:endParaRPr dirty="0"/>
          </a:p>
        </p:txBody>
      </p:sp>
      <p:sp>
        <p:nvSpPr>
          <p:cNvPr id="457" name="Google Shape;457;p88"/>
          <p:cNvSpPr txBox="1"/>
          <p:nvPr/>
        </p:nvSpPr>
        <p:spPr>
          <a:xfrm>
            <a:off x="5526639" y="3807106"/>
            <a:ext cx="3574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hlinkClick r:id="rId3"/>
              </a:rPr>
              <a:t>https://learn.k20center.ou.edu/lesson/415</a:t>
            </a:r>
            <a:r>
              <a:rPr lang="en" sz="1100">
                <a:solidFill>
                  <a:schemeClr val="dk1"/>
                </a:solidFill>
              </a:rPr>
              <a:t> </a:t>
            </a:r>
            <a:endParaRPr sz="1100">
              <a:solidFill>
                <a:schemeClr val="dk1"/>
              </a:solidFill>
            </a:endParaRPr>
          </a:p>
        </p:txBody>
      </p:sp>
      <p:pic>
        <p:nvPicPr>
          <p:cNvPr id="458" name="Google Shape;458;p88"/>
          <p:cNvPicPr preferRelativeResize="0">
            <a:picLocks noChangeAspect="1"/>
          </p:cNvPicPr>
          <p:nvPr/>
        </p:nvPicPr>
        <p:blipFill>
          <a:blip r:embed="rId4">
            <a:alphaModFix/>
          </a:blip>
          <a:stretch>
            <a:fillRect/>
          </a:stretch>
        </p:blipFill>
        <p:spPr>
          <a:xfrm>
            <a:off x="5596787" y="1543415"/>
            <a:ext cx="3014667" cy="2318973"/>
          </a:xfrm>
          <a:prstGeom prst="rect">
            <a:avLst/>
          </a:prstGeom>
          <a:noFill/>
          <a:ln>
            <a:noFill/>
          </a:ln>
        </p:spPr>
      </p:pic>
      <p:sp>
        <p:nvSpPr>
          <p:cNvPr id="459" name="Google Shape;459;p88"/>
          <p:cNvSpPr txBox="1">
            <a:spLocks noGrp="1"/>
          </p:cNvSpPr>
          <p:nvPr>
            <p:ph type="body" idx="2"/>
          </p:nvPr>
        </p:nvSpPr>
        <p:spPr>
          <a:xfrm>
            <a:off x="457200" y="1428750"/>
            <a:ext cx="4014788" cy="3257700"/>
          </a:xfrm>
          <a:prstGeom prst="rect">
            <a:avLst/>
          </a:prstGeom>
        </p:spPr>
        <p:txBody>
          <a:bodyPr spcFirstLastPara="1" wrap="square" lIns="91425" tIns="0" rIns="91425" bIns="45700" anchor="t" anchorCtr="0">
            <a:noAutofit/>
          </a:bodyPr>
          <a:lstStyle/>
          <a:p>
            <a:pPr marL="457200" lvl="0" indent="-393700" algn="l" rtl="0">
              <a:lnSpc>
                <a:spcPct val="115000"/>
              </a:lnSpc>
              <a:spcBef>
                <a:spcPts val="0"/>
              </a:spcBef>
              <a:spcAft>
                <a:spcPts val="0"/>
              </a:spcAft>
              <a:buSzPts val="2600"/>
              <a:buChar char="•"/>
            </a:pPr>
            <a:r>
              <a:rPr lang="en" sz="2600" dirty="0"/>
              <a:t>What formative assessments were used in this activity?</a:t>
            </a:r>
            <a:endParaRPr sz="2600" dirty="0"/>
          </a:p>
          <a:p>
            <a:pPr marL="457200" lvl="0" indent="-393700" algn="l" rtl="0">
              <a:lnSpc>
                <a:spcPct val="115000"/>
              </a:lnSpc>
              <a:spcBef>
                <a:spcPts val="0"/>
              </a:spcBef>
              <a:spcAft>
                <a:spcPts val="0"/>
              </a:spcAft>
              <a:buSzPts val="2600"/>
              <a:buChar char="•"/>
            </a:pPr>
            <a:r>
              <a:rPr lang="en" sz="2600" dirty="0"/>
              <a:t>How was the phenomenon used for formative assessment?</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9"/>
          <p:cNvSpPr txBox="1">
            <a:spLocks noGrp="1"/>
          </p:cNvSpPr>
          <p:nvPr>
            <p:ph type="title"/>
          </p:nvPr>
        </p:nvSpPr>
        <p:spPr>
          <a:xfrm>
            <a:off x="457200" y="-259498"/>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Earth and Environmental Science</a:t>
            </a:r>
            <a:endParaRPr dirty="0"/>
          </a:p>
        </p:txBody>
      </p:sp>
      <p:pic>
        <p:nvPicPr>
          <p:cNvPr id="465" name="Google Shape;465;p89"/>
          <p:cNvPicPr preferRelativeResize="0">
            <a:picLocks noChangeAspect="1"/>
          </p:cNvPicPr>
          <p:nvPr/>
        </p:nvPicPr>
        <p:blipFill rotWithShape="1">
          <a:blip r:embed="rId3">
            <a:alphaModFix/>
          </a:blip>
          <a:srcRect t="629" b="1143"/>
          <a:stretch/>
        </p:blipFill>
        <p:spPr>
          <a:xfrm>
            <a:off x="804999" y="647700"/>
            <a:ext cx="7534002" cy="33329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9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I Notice, I Wonder</a:t>
            </a:r>
            <a:endParaRPr dirty="0"/>
          </a:p>
        </p:txBody>
      </p:sp>
      <p:sp>
        <p:nvSpPr>
          <p:cNvPr id="471" name="Google Shape;471;p90"/>
          <p:cNvSpPr txBox="1">
            <a:spLocks noGrp="1"/>
          </p:cNvSpPr>
          <p:nvPr>
            <p:ph type="body" idx="1"/>
          </p:nvPr>
        </p:nvSpPr>
        <p:spPr>
          <a:xfrm>
            <a:off x="457199" y="1305059"/>
            <a:ext cx="4991101"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dirty="0"/>
              <a:t>Take some time to look over the three-dimensional assessment task from the Niangua River Darter Task </a:t>
            </a:r>
            <a:endParaRPr dirty="0"/>
          </a:p>
          <a:p>
            <a:pPr marL="457200" lvl="0" indent="-393700" algn="l" rtl="0">
              <a:spcBef>
                <a:spcPts val="520"/>
              </a:spcBef>
              <a:spcAft>
                <a:spcPts val="0"/>
              </a:spcAft>
              <a:buSzPts val="2600"/>
              <a:buChar char="•"/>
            </a:pPr>
            <a:r>
              <a:rPr lang="en" dirty="0"/>
              <a:t>What do you notice about what the task is asking the students to do?</a:t>
            </a:r>
            <a:endParaRPr dirty="0"/>
          </a:p>
          <a:p>
            <a:pPr marL="457200" lvl="0" indent="-393700" algn="l" rtl="0">
              <a:spcBef>
                <a:spcPts val="0"/>
              </a:spcBef>
              <a:spcAft>
                <a:spcPts val="0"/>
              </a:spcAft>
              <a:buSzPts val="2600"/>
              <a:buChar char="•"/>
            </a:pPr>
            <a:r>
              <a:rPr lang="en" dirty="0"/>
              <a:t>What are some things you “wonder?”</a:t>
            </a:r>
            <a:endParaRPr dirty="0"/>
          </a:p>
        </p:txBody>
      </p:sp>
      <p:pic>
        <p:nvPicPr>
          <p:cNvPr id="5" name="Google Shape;486;p92">
            <a:extLst>
              <a:ext uri="{FF2B5EF4-FFF2-40B4-BE49-F238E27FC236}">
                <a16:creationId xmlns:a16="http://schemas.microsoft.com/office/drawing/2014/main" id="{75F98650-28CC-4D3C-A75B-F44A0376AD3C}"/>
              </a:ext>
            </a:extLst>
          </p:cNvPr>
          <p:cNvPicPr preferRelativeResize="0"/>
          <p:nvPr/>
        </p:nvPicPr>
        <p:blipFill>
          <a:blip r:embed="rId3">
            <a:alphaModFix/>
          </a:blip>
          <a:stretch>
            <a:fillRect/>
          </a:stretch>
        </p:blipFill>
        <p:spPr>
          <a:xfrm>
            <a:off x="5644388" y="1268912"/>
            <a:ext cx="2836024" cy="28360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5"/>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p>
            <a:pPr marL="0" lvl="0" indent="0" algn="l" rtl="0">
              <a:lnSpc>
                <a:spcPct val="100000"/>
              </a:lnSpc>
              <a:spcBef>
                <a:spcPts val="0"/>
              </a:spcBef>
              <a:spcAft>
                <a:spcPts val="0"/>
              </a:spcAft>
              <a:buClr>
                <a:schemeClr val="lt1"/>
              </a:buClr>
              <a:buSzPts val="5000"/>
              <a:buFont typeface="Calibri"/>
              <a:buNone/>
            </a:pPr>
            <a:r>
              <a:rPr lang="en"/>
              <a:t>Formative Assessment in the Science Classroom</a:t>
            </a:r>
            <a:endParaRPr/>
          </a:p>
        </p:txBody>
      </p:sp>
      <p:sp>
        <p:nvSpPr>
          <p:cNvPr id="228" name="Google Shape;228;p55"/>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p>
            <a:pPr marL="0" marR="34288" lvl="0" indent="0" algn="l" rtl="0">
              <a:lnSpc>
                <a:spcPct val="100000"/>
              </a:lnSpc>
              <a:spcBef>
                <a:spcPts val="0"/>
              </a:spcBef>
              <a:spcAft>
                <a:spcPts val="0"/>
              </a:spcAft>
              <a:buSzPts val="2600"/>
              <a:buNone/>
            </a:pPr>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9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Niangua River Darter Assessment</a:t>
            </a:r>
            <a:endParaRPr/>
          </a:p>
        </p:txBody>
      </p:sp>
      <p:sp>
        <p:nvSpPr>
          <p:cNvPr id="478" name="Google Shape;478;p91"/>
          <p:cNvSpPr txBox="1">
            <a:spLocks noGrp="1"/>
          </p:cNvSpPr>
          <p:nvPr>
            <p:ph type="body" idx="1"/>
          </p:nvPr>
        </p:nvSpPr>
        <p:spPr>
          <a:xfrm>
            <a:off x="3176587" y="1437060"/>
            <a:ext cx="5700713" cy="3621000"/>
          </a:xfrm>
          <a:prstGeom prst="rect">
            <a:avLst/>
          </a:prstGeom>
        </p:spPr>
        <p:txBody>
          <a:bodyPr spcFirstLastPara="1" wrap="square" lIns="91400" tIns="91400" rIns="91400" bIns="91400" anchor="t" anchorCtr="0">
            <a:noAutofit/>
          </a:bodyPr>
          <a:lstStyle/>
          <a:p>
            <a:pPr marL="457200" lvl="0" indent="-374650" algn="l" rtl="0">
              <a:lnSpc>
                <a:spcPct val="115000"/>
              </a:lnSpc>
              <a:spcBef>
                <a:spcPts val="0"/>
              </a:spcBef>
              <a:spcAft>
                <a:spcPts val="0"/>
              </a:spcAft>
              <a:buSzPts val="2300"/>
              <a:buFont typeface="Arial" panose="020B0604020202020204" pitchFamily="34" charset="0"/>
              <a:buChar char="•"/>
            </a:pPr>
            <a:r>
              <a:rPr lang="en" sz="2300" dirty="0"/>
              <a:t>Structured around a single phenomenon</a:t>
            </a:r>
            <a:endParaRPr sz="2300" dirty="0"/>
          </a:p>
          <a:p>
            <a:pPr marL="457200" lvl="0" indent="-374650" algn="l" rtl="0">
              <a:lnSpc>
                <a:spcPct val="115000"/>
              </a:lnSpc>
              <a:spcBef>
                <a:spcPts val="0"/>
              </a:spcBef>
              <a:spcAft>
                <a:spcPts val="0"/>
              </a:spcAft>
              <a:buSzPts val="2300"/>
              <a:buFont typeface="Arial" panose="020B0604020202020204" pitchFamily="34" charset="0"/>
              <a:buChar char="•"/>
            </a:pPr>
            <a:r>
              <a:rPr lang="en" sz="2300" dirty="0"/>
              <a:t>Multiple tasks that build upon one another or address different facets of understanding that students are acquiring</a:t>
            </a:r>
            <a:endParaRPr sz="2300" dirty="0"/>
          </a:p>
          <a:p>
            <a:pPr marL="457200" lvl="0" indent="-374650" algn="l" rtl="0">
              <a:lnSpc>
                <a:spcPct val="115000"/>
              </a:lnSpc>
              <a:spcBef>
                <a:spcPts val="0"/>
              </a:spcBef>
              <a:spcAft>
                <a:spcPts val="0"/>
              </a:spcAft>
              <a:buSzPts val="2300"/>
              <a:buFont typeface="Arial" panose="020B0604020202020204" pitchFamily="34" charset="0"/>
              <a:buChar char="•"/>
            </a:pPr>
            <a:r>
              <a:rPr lang="en" sz="2300" dirty="0"/>
              <a:t>Could be used as an assessment, as initially designed, or presented like an instructional activity</a:t>
            </a:r>
            <a:endParaRPr sz="2300" dirty="0"/>
          </a:p>
        </p:txBody>
      </p:sp>
      <p:pic>
        <p:nvPicPr>
          <p:cNvPr id="479" name="Google Shape;479;p91"/>
          <p:cNvPicPr preferRelativeResize="0"/>
          <p:nvPr/>
        </p:nvPicPr>
        <p:blipFill>
          <a:blip r:embed="rId3">
            <a:alphaModFix/>
          </a:blip>
          <a:stretch>
            <a:fillRect/>
          </a:stretch>
        </p:blipFill>
        <p:spPr>
          <a:xfrm>
            <a:off x="457200" y="1434463"/>
            <a:ext cx="2558576" cy="3213450"/>
          </a:xfrm>
          <a:prstGeom prst="rect">
            <a:avLst/>
          </a:prstGeom>
          <a:noFill/>
          <a:ln w="6350">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9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I Notice, I Wonder</a:t>
            </a:r>
            <a:endParaRPr dirty="0"/>
          </a:p>
        </p:txBody>
      </p:sp>
      <p:sp>
        <p:nvSpPr>
          <p:cNvPr id="485" name="Google Shape;485;p92"/>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dirty="0"/>
              <a:t>Take some time to look over a few of the student work samples from the Niangua River Darter Task. </a:t>
            </a:r>
            <a:endParaRPr dirty="0"/>
          </a:p>
          <a:p>
            <a:pPr marL="457200" lvl="0" indent="-393700" algn="l" rtl="0">
              <a:spcBef>
                <a:spcPts val="520"/>
              </a:spcBef>
              <a:spcAft>
                <a:spcPts val="0"/>
              </a:spcAft>
              <a:buSzPts val="2600"/>
              <a:buChar char="•"/>
            </a:pPr>
            <a:r>
              <a:rPr lang="en" dirty="0"/>
              <a:t>Add to your I Notice, I Wonder chart.</a:t>
            </a:r>
            <a:endParaRPr dirty="0"/>
          </a:p>
          <a:p>
            <a:pPr marL="457200" lvl="0" indent="-393700" algn="l" rtl="0">
              <a:spcBef>
                <a:spcPts val="0"/>
              </a:spcBef>
              <a:spcAft>
                <a:spcPts val="0"/>
              </a:spcAft>
              <a:buSzPts val="2600"/>
              <a:buChar char="•"/>
            </a:pPr>
            <a:r>
              <a:rPr lang="en" dirty="0"/>
              <a:t>Are you able to answer some of your “wonders” from earlier?</a:t>
            </a:r>
            <a:endParaRPr dirty="0"/>
          </a:p>
        </p:txBody>
      </p:sp>
      <p:pic>
        <p:nvPicPr>
          <p:cNvPr id="486" name="Google Shape;486;p92"/>
          <p:cNvPicPr preferRelativeResize="0"/>
          <p:nvPr/>
        </p:nvPicPr>
        <p:blipFill>
          <a:blip r:embed="rId3">
            <a:alphaModFix/>
          </a:blip>
          <a:stretch>
            <a:fillRect/>
          </a:stretch>
        </p:blipFill>
        <p:spPr>
          <a:xfrm>
            <a:off x="5644388" y="1268912"/>
            <a:ext cx="2836024" cy="28360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9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Niangua River Darter Assessment</a:t>
            </a:r>
            <a:endParaRPr/>
          </a:p>
        </p:txBody>
      </p:sp>
      <p:sp>
        <p:nvSpPr>
          <p:cNvPr id="492" name="Google Shape;492;p93"/>
          <p:cNvSpPr txBox="1">
            <a:spLocks noGrp="1"/>
          </p:cNvSpPr>
          <p:nvPr>
            <p:ph type="body" idx="1"/>
          </p:nvPr>
        </p:nvSpPr>
        <p:spPr>
          <a:xfrm>
            <a:off x="3438525" y="1405888"/>
            <a:ext cx="4877700" cy="3621000"/>
          </a:xfrm>
          <a:prstGeom prst="rect">
            <a:avLst/>
          </a:prstGeom>
        </p:spPr>
        <p:txBody>
          <a:bodyPr spcFirstLastPara="1" wrap="square" lIns="91400" tIns="91400" rIns="91400" bIns="91400" anchor="t" anchorCtr="0">
            <a:normAutofit/>
          </a:bodyPr>
          <a:lstStyle/>
          <a:p>
            <a:pPr lvl="0" algn="l" rtl="0">
              <a:lnSpc>
                <a:spcPct val="115000"/>
              </a:lnSpc>
              <a:spcBef>
                <a:spcPts val="0"/>
              </a:spcBef>
              <a:spcAft>
                <a:spcPts val="0"/>
              </a:spcAft>
              <a:buSzPts val="2600"/>
              <a:buFont typeface="Arial" panose="020B0604020202020204" pitchFamily="34" charset="0"/>
              <a:buChar char="•"/>
            </a:pPr>
            <a:r>
              <a:rPr lang="en" dirty="0"/>
              <a:t>What do you notice about the assessment task overall?</a:t>
            </a:r>
            <a:endParaRPr dirty="0"/>
          </a:p>
          <a:p>
            <a:pPr lvl="0" algn="l" rtl="0">
              <a:lnSpc>
                <a:spcPct val="115000"/>
              </a:lnSpc>
              <a:spcBef>
                <a:spcPts val="0"/>
              </a:spcBef>
              <a:spcAft>
                <a:spcPts val="0"/>
              </a:spcAft>
              <a:buSzPts val="2600"/>
              <a:buFont typeface="Arial" panose="020B0604020202020204" pitchFamily="34" charset="0"/>
              <a:buChar char="•"/>
            </a:pPr>
            <a:r>
              <a:rPr lang="en" dirty="0"/>
              <a:t>What do you notice about student answers?</a:t>
            </a:r>
            <a:endParaRPr dirty="0"/>
          </a:p>
          <a:p>
            <a:pPr lvl="0" algn="l" rtl="0">
              <a:lnSpc>
                <a:spcPct val="115000"/>
              </a:lnSpc>
              <a:spcBef>
                <a:spcPts val="0"/>
              </a:spcBef>
              <a:spcAft>
                <a:spcPts val="0"/>
              </a:spcAft>
              <a:buSzPts val="2600"/>
              <a:buFont typeface="Arial" panose="020B0604020202020204" pitchFamily="34" charset="0"/>
              <a:buChar char="•"/>
            </a:pPr>
            <a:r>
              <a:rPr lang="en" dirty="0"/>
              <a:t>How could this </a:t>
            </a:r>
            <a:r>
              <a:rPr lang="en" b="1" dirty="0"/>
              <a:t>assessment </a:t>
            </a:r>
            <a:r>
              <a:rPr lang="en" dirty="0"/>
              <a:t>be used </a:t>
            </a:r>
            <a:r>
              <a:rPr lang="en" b="1" dirty="0"/>
              <a:t>for learning</a:t>
            </a:r>
            <a:r>
              <a:rPr lang="en" dirty="0"/>
              <a:t>?</a:t>
            </a:r>
            <a:endParaRPr dirty="0"/>
          </a:p>
        </p:txBody>
      </p:sp>
      <p:pic>
        <p:nvPicPr>
          <p:cNvPr id="493" name="Google Shape;493;p93"/>
          <p:cNvPicPr preferRelativeResize="0"/>
          <p:nvPr/>
        </p:nvPicPr>
        <p:blipFill>
          <a:blip r:embed="rId3">
            <a:alphaModFix/>
          </a:blip>
          <a:stretch>
            <a:fillRect/>
          </a:stretch>
        </p:blipFill>
        <p:spPr>
          <a:xfrm>
            <a:off x="536138" y="1405888"/>
            <a:ext cx="2558576" cy="3213450"/>
          </a:xfrm>
          <a:prstGeom prst="rect">
            <a:avLst/>
          </a:prstGeom>
          <a:noFill/>
          <a:ln w="6350">
            <a:solidFill>
              <a:schemeClr val="tx1"/>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94"/>
          <p:cNvSpPr txBox="1">
            <a:spLocks noGrp="1"/>
          </p:cNvSpPr>
          <p:nvPr>
            <p:ph type="title"/>
          </p:nvPr>
        </p:nvSpPr>
        <p:spPr>
          <a:xfrm>
            <a:off x="457200" y="-102324"/>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Biology, Environmental Science</a:t>
            </a:r>
            <a:endParaRPr dirty="0"/>
          </a:p>
        </p:txBody>
      </p:sp>
      <p:pic>
        <p:nvPicPr>
          <p:cNvPr id="499" name="Google Shape;499;p94"/>
          <p:cNvPicPr preferRelativeResize="0">
            <a:picLocks noChangeAspect="1"/>
          </p:cNvPicPr>
          <p:nvPr/>
        </p:nvPicPr>
        <p:blipFill rotWithShape="1">
          <a:blip r:embed="rId3">
            <a:alphaModFix/>
          </a:blip>
          <a:srcRect l="513" t="1" r="388" b="1153"/>
          <a:stretch/>
        </p:blipFill>
        <p:spPr>
          <a:xfrm>
            <a:off x="847725" y="709766"/>
            <a:ext cx="7458075" cy="33050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5"/>
          <p:cNvSpPr txBox="1">
            <a:spLocks noGrp="1"/>
          </p:cNvSpPr>
          <p:nvPr>
            <p:ph type="body" idx="1"/>
          </p:nvPr>
        </p:nvSpPr>
        <p:spPr>
          <a:xfrm>
            <a:off x="457200" y="1309352"/>
            <a:ext cx="7596188" cy="3434100"/>
          </a:xfrm>
          <a:prstGeom prst="rect">
            <a:avLst/>
          </a:prstGeom>
        </p:spPr>
        <p:txBody>
          <a:bodyPr spcFirstLastPara="1" wrap="square" lIns="91425" tIns="45700" rIns="91425" bIns="45700" anchor="t" anchorCtr="0">
            <a:noAutofit/>
          </a:bodyPr>
          <a:lstStyle/>
          <a:p>
            <a:pPr marL="539750" indent="-457200">
              <a:lnSpc>
                <a:spcPct val="115000"/>
              </a:lnSpc>
              <a:spcBef>
                <a:spcPts val="0"/>
              </a:spcBef>
              <a:buSzPts val="2300"/>
            </a:pPr>
            <a:r>
              <a:rPr lang="en" sz="2300" dirty="0"/>
              <a:t>Should grades be given for formative assessments?</a:t>
            </a:r>
            <a:endParaRPr sz="2300" dirty="0"/>
          </a:p>
          <a:p>
            <a:pPr marL="539750" indent="-457200">
              <a:lnSpc>
                <a:spcPct val="115000"/>
              </a:lnSpc>
              <a:spcBef>
                <a:spcPts val="0"/>
              </a:spcBef>
              <a:buSzPts val="2300"/>
            </a:pPr>
            <a:r>
              <a:rPr lang="en" sz="2300" dirty="0"/>
              <a:t>What kind of documentation is needed for formative assessment?</a:t>
            </a:r>
            <a:endParaRPr sz="2300" dirty="0"/>
          </a:p>
          <a:p>
            <a:pPr marL="539750" indent="-457200">
              <a:lnSpc>
                <a:spcPct val="115000"/>
              </a:lnSpc>
              <a:spcBef>
                <a:spcPts val="0"/>
              </a:spcBef>
              <a:buSzPts val="2300"/>
            </a:pPr>
            <a:r>
              <a:rPr lang="en" sz="2300" dirty="0"/>
              <a:t>How do we hold students accountable if we are not grading an assessment?</a:t>
            </a:r>
            <a:endParaRPr sz="2300" dirty="0"/>
          </a:p>
          <a:p>
            <a:pPr marL="0" lvl="0" indent="0" algn="l" rtl="0">
              <a:lnSpc>
                <a:spcPct val="115000"/>
              </a:lnSpc>
              <a:spcBef>
                <a:spcPts val="0"/>
              </a:spcBef>
              <a:spcAft>
                <a:spcPts val="0"/>
              </a:spcAft>
              <a:buClr>
                <a:schemeClr val="dk1"/>
              </a:buClr>
              <a:buSzPts val="1100"/>
              <a:buFont typeface="Arial"/>
              <a:buNone/>
            </a:pPr>
            <a:endParaRPr sz="2300" dirty="0"/>
          </a:p>
          <a:p>
            <a:pPr marL="0" lvl="0" indent="0" algn="l" rtl="0">
              <a:lnSpc>
                <a:spcPct val="115000"/>
              </a:lnSpc>
              <a:spcBef>
                <a:spcPts val="0"/>
              </a:spcBef>
              <a:spcAft>
                <a:spcPts val="0"/>
              </a:spcAft>
              <a:buClr>
                <a:schemeClr val="dk1"/>
              </a:buClr>
              <a:buSzPts val="1100"/>
              <a:buFont typeface="Arial"/>
              <a:buNone/>
            </a:pPr>
            <a:r>
              <a:rPr lang="en" sz="1800" dirty="0"/>
              <a:t>What questions do </a:t>
            </a:r>
            <a:r>
              <a:rPr lang="en" sz="1800" b="1" i="1" dirty="0">
                <a:solidFill>
                  <a:schemeClr val="accent2"/>
                </a:solidFill>
              </a:rPr>
              <a:t>you</a:t>
            </a:r>
            <a:r>
              <a:rPr lang="en" sz="1800" dirty="0"/>
              <a:t> have about formative assessment and grades?</a:t>
            </a:r>
            <a:endParaRPr sz="1800" dirty="0"/>
          </a:p>
        </p:txBody>
      </p:sp>
      <p:sp>
        <p:nvSpPr>
          <p:cNvPr id="505" name="Google Shape;505;p9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Formative Assessment and Grades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96"/>
          <p:cNvSpPr txBox="1">
            <a:spLocks noGrp="1"/>
          </p:cNvSpPr>
          <p:nvPr>
            <p:ph type="title"/>
          </p:nvPr>
        </p:nvSpPr>
        <p:spPr>
          <a:xfrm>
            <a:off x="457200" y="290425"/>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800"/>
              <a:buNone/>
            </a:pPr>
            <a:r>
              <a:rPr lang="en" dirty="0"/>
              <a:t>Note Catcher</a:t>
            </a:r>
            <a:endParaRPr dirty="0"/>
          </a:p>
        </p:txBody>
      </p:sp>
      <p:sp>
        <p:nvSpPr>
          <p:cNvPr id="511" name="Google Shape;511;p96"/>
          <p:cNvSpPr txBox="1">
            <a:spLocks noGrp="1"/>
          </p:cNvSpPr>
          <p:nvPr>
            <p:ph type="body" idx="1"/>
          </p:nvPr>
        </p:nvSpPr>
        <p:spPr>
          <a:xfrm>
            <a:off x="457200" y="1349577"/>
            <a:ext cx="4038600" cy="33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 dirty="0"/>
              <a:t>Take a moment to reflect on each of the assessment strategies that you have engaged with and answer the following questions:</a:t>
            </a:r>
            <a:endParaRPr dirty="0"/>
          </a:p>
          <a:p>
            <a:pPr marL="457200" lvl="0" indent="-381000" algn="l" rtl="0">
              <a:lnSpc>
                <a:spcPct val="100000"/>
              </a:lnSpc>
              <a:spcBef>
                <a:spcPts val="480"/>
              </a:spcBef>
              <a:spcAft>
                <a:spcPts val="0"/>
              </a:spcAft>
              <a:buSzPts val="2400"/>
              <a:buChar char="•"/>
            </a:pPr>
            <a:r>
              <a:rPr lang="en" dirty="0"/>
              <a:t>How was it used?</a:t>
            </a:r>
            <a:endParaRPr dirty="0"/>
          </a:p>
          <a:p>
            <a:pPr marL="457200" lvl="0" indent="-381000" algn="l" rtl="0">
              <a:lnSpc>
                <a:spcPct val="100000"/>
              </a:lnSpc>
              <a:spcBef>
                <a:spcPts val="0"/>
              </a:spcBef>
              <a:spcAft>
                <a:spcPts val="0"/>
              </a:spcAft>
              <a:buSzPts val="2400"/>
              <a:buChar char="•"/>
            </a:pPr>
            <a:r>
              <a:rPr lang="en" dirty="0"/>
              <a:t>How can I use it?</a:t>
            </a:r>
            <a:endParaRPr dirty="0"/>
          </a:p>
        </p:txBody>
      </p:sp>
      <p:pic>
        <p:nvPicPr>
          <p:cNvPr id="512" name="Google Shape;512;p96"/>
          <p:cNvPicPr preferRelativeResize="0"/>
          <p:nvPr/>
        </p:nvPicPr>
        <p:blipFill>
          <a:blip r:embed="rId3">
            <a:alphaModFix/>
          </a:blip>
          <a:stretch>
            <a:fillRect/>
          </a:stretch>
        </p:blipFill>
        <p:spPr>
          <a:xfrm>
            <a:off x="6573824" y="2477326"/>
            <a:ext cx="1251575" cy="1251575"/>
          </a:xfrm>
          <a:prstGeom prst="rect">
            <a:avLst/>
          </a:prstGeom>
          <a:noFill/>
          <a:ln>
            <a:noFill/>
          </a:ln>
        </p:spPr>
      </p:pic>
      <p:pic>
        <p:nvPicPr>
          <p:cNvPr id="513" name="Google Shape;513;p96"/>
          <p:cNvPicPr preferRelativeResize="0"/>
          <p:nvPr/>
        </p:nvPicPr>
        <p:blipFill>
          <a:blip r:embed="rId4">
            <a:alphaModFix/>
          </a:blip>
          <a:stretch>
            <a:fillRect/>
          </a:stretch>
        </p:blipFill>
        <p:spPr>
          <a:xfrm>
            <a:off x="7304350" y="1247837"/>
            <a:ext cx="1382450" cy="1423930"/>
          </a:xfrm>
          <a:prstGeom prst="rect">
            <a:avLst/>
          </a:prstGeom>
          <a:noFill/>
          <a:ln>
            <a:noFill/>
          </a:ln>
        </p:spPr>
      </p:pic>
      <p:pic>
        <p:nvPicPr>
          <p:cNvPr id="514" name="Google Shape;514;p96"/>
          <p:cNvPicPr preferRelativeResize="0"/>
          <p:nvPr/>
        </p:nvPicPr>
        <p:blipFill rotWithShape="1">
          <a:blip r:embed="rId5">
            <a:alphaModFix/>
          </a:blip>
          <a:srcRect t="30371"/>
          <a:stretch/>
        </p:blipFill>
        <p:spPr>
          <a:xfrm>
            <a:off x="5720687" y="574175"/>
            <a:ext cx="1382426" cy="962576"/>
          </a:xfrm>
          <a:prstGeom prst="rect">
            <a:avLst/>
          </a:prstGeom>
          <a:noFill/>
          <a:ln>
            <a:noFill/>
          </a:ln>
        </p:spPr>
      </p:pic>
      <p:pic>
        <p:nvPicPr>
          <p:cNvPr id="515" name="Google Shape;515;p96"/>
          <p:cNvPicPr preferRelativeResize="0"/>
          <p:nvPr/>
        </p:nvPicPr>
        <p:blipFill>
          <a:blip r:embed="rId6">
            <a:alphaModFix/>
          </a:blip>
          <a:stretch>
            <a:fillRect/>
          </a:stretch>
        </p:blipFill>
        <p:spPr>
          <a:xfrm>
            <a:off x="5720687" y="3532540"/>
            <a:ext cx="1382448" cy="138244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97"/>
          <p:cNvSpPr txBox="1">
            <a:spLocks noGrp="1"/>
          </p:cNvSpPr>
          <p:nvPr>
            <p:ph type="title"/>
          </p:nvPr>
        </p:nvSpPr>
        <p:spPr>
          <a:xfrm>
            <a:off x="311700" y="57462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Develop Your Own Probe</a:t>
            </a:r>
            <a:endParaRPr dirty="0"/>
          </a:p>
        </p:txBody>
      </p:sp>
      <p:sp>
        <p:nvSpPr>
          <p:cNvPr id="521" name="Google Shape;521;p97"/>
          <p:cNvSpPr txBox="1">
            <a:spLocks noGrp="1"/>
          </p:cNvSpPr>
          <p:nvPr>
            <p:ph type="body" idx="1"/>
          </p:nvPr>
        </p:nvSpPr>
        <p:spPr>
          <a:xfrm>
            <a:off x="311700" y="1285875"/>
            <a:ext cx="8520600" cy="318298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Return to your note catchers for the last four days. Choose one strategy and develop your own version for an upcoming lesson or unit in your classroom </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98"/>
          <p:cNvSpPr txBox="1">
            <a:spLocks noGrp="1"/>
          </p:cNvSpPr>
          <p:nvPr>
            <p:ph type="title"/>
          </p:nvPr>
        </p:nvSpPr>
        <p:spPr>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sz="4400" dirty="0"/>
              <a:t>Day 4 Evaluation and Reflection</a:t>
            </a:r>
            <a:endParaRPr sz="4400" dirty="0"/>
          </a:p>
        </p:txBody>
      </p:sp>
      <p:sp>
        <p:nvSpPr>
          <p:cNvPr id="527" name="Google Shape;527;p98"/>
          <p:cNvSpPr txBox="1">
            <a:spLocks noGrp="1"/>
          </p:cNvSpPr>
          <p:nvPr>
            <p:ph type="body" idx="1"/>
          </p:nvPr>
        </p:nvSpPr>
        <p:spPr>
          <a:prstGeom prst="rect">
            <a:avLst/>
          </a:prstGeom>
        </p:spPr>
        <p:txBody>
          <a:bodyPr spcFirstLastPara="1" wrap="square" lIns="0" tIns="45700" rIns="18275" bIns="45700" anchor="t" anchorCtr="0">
            <a:noAutofit/>
          </a:bodyPr>
          <a:lstStyle/>
          <a:p>
            <a:pPr marL="520700" lvl="0" indent="-457200" algn="l" rtl="0">
              <a:spcBef>
                <a:spcPts val="520"/>
              </a:spcBef>
              <a:spcAft>
                <a:spcPts val="0"/>
              </a:spcAft>
              <a:buClr>
                <a:schemeClr val="lt1"/>
              </a:buClr>
              <a:buSzPts val="2600"/>
              <a:buFont typeface="Arial" panose="020B0604020202020204" pitchFamily="34" charset="0"/>
              <a:buChar char="•"/>
            </a:pPr>
            <a:r>
              <a:rPr lang="en"/>
              <a:t>Complete the TREK Rapid Feedback form.</a:t>
            </a:r>
            <a:endParaRPr dirty="0"/>
          </a:p>
          <a:p>
            <a:pPr marL="520700" lvl="0" indent="-457200" algn="l" rtl="0">
              <a:spcBef>
                <a:spcPts val="0"/>
              </a:spcBef>
              <a:spcAft>
                <a:spcPts val="0"/>
              </a:spcAft>
              <a:buClr>
                <a:schemeClr val="lt1"/>
              </a:buClr>
              <a:buSzPts val="2600"/>
              <a:buFont typeface="Arial" panose="020B0604020202020204" pitchFamily="34" charset="0"/>
              <a:buChar char="•"/>
            </a:pPr>
            <a:r>
              <a:rPr lang="en" dirty="0"/>
              <a:t>Choose two (2) strategies that you intend to use in the coming month.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56"/>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
              <a:t>Essential Question</a:t>
            </a:r>
            <a:endParaRPr/>
          </a:p>
        </p:txBody>
      </p:sp>
      <p:sp>
        <p:nvSpPr>
          <p:cNvPr id="234" name="Google Shape;234;p56"/>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p>
            <a:pPr marL="55562" lvl="0" indent="0" algn="l" rtl="0">
              <a:lnSpc>
                <a:spcPct val="100000"/>
              </a:lnSpc>
              <a:spcBef>
                <a:spcPts val="0"/>
              </a:spcBef>
              <a:spcAft>
                <a:spcPts val="0"/>
              </a:spcAft>
              <a:buSzPts val="2600"/>
              <a:buNone/>
            </a:pPr>
            <a:r>
              <a:rPr lang="en" dirty="0"/>
              <a:t>What is formative assessment, and what does it look like in the science classroom?</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57"/>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
              <a:t>Session Objectives</a:t>
            </a:r>
            <a:endParaRPr/>
          </a:p>
        </p:txBody>
      </p:sp>
      <p:sp>
        <p:nvSpPr>
          <p:cNvPr id="240" name="Google Shape;240;p57"/>
          <p:cNvSpPr txBox="1">
            <a:spLocks noGrp="1"/>
          </p:cNvSpPr>
          <p:nvPr>
            <p:ph type="body" idx="1"/>
          </p:nvPr>
        </p:nvSpPr>
        <p:spPr>
          <a:xfrm>
            <a:off x="530350" y="2028501"/>
            <a:ext cx="7772400" cy="1919700"/>
          </a:xfrm>
          <a:prstGeom prst="rect">
            <a:avLst/>
          </a:prstGeom>
          <a:noFill/>
          <a:ln>
            <a:noFill/>
          </a:ln>
        </p:spPr>
        <p:txBody>
          <a:bodyPr spcFirstLastPara="1" wrap="square" lIns="45700" tIns="45700" rIns="45700" bIns="45700" anchor="t" anchorCtr="0">
            <a:normAutofit/>
          </a:bodyPr>
          <a:lstStyle/>
          <a:p>
            <a:pPr marL="457200" lvl="0" indent="-390525" algn="l" rtl="0">
              <a:lnSpc>
                <a:spcPct val="115000"/>
              </a:lnSpc>
              <a:spcBef>
                <a:spcPts val="0"/>
              </a:spcBef>
              <a:spcAft>
                <a:spcPts val="0"/>
              </a:spcAft>
              <a:buSzPts val="2550"/>
              <a:buFont typeface="Calibri"/>
              <a:buChar char="•"/>
            </a:pPr>
            <a:r>
              <a:rPr lang="en" sz="2550" dirty="0"/>
              <a:t>Explore a variety of strategies that support formative assessment for the science classroom.</a:t>
            </a:r>
            <a:endParaRPr sz="2550" dirty="0"/>
          </a:p>
          <a:p>
            <a:pPr marL="457200" lvl="0" indent="-390525" algn="l" rtl="0">
              <a:lnSpc>
                <a:spcPct val="115000"/>
              </a:lnSpc>
              <a:spcBef>
                <a:spcPts val="0"/>
              </a:spcBef>
              <a:spcAft>
                <a:spcPts val="0"/>
              </a:spcAft>
              <a:buSzPts val="2550"/>
              <a:buFont typeface="Calibri"/>
              <a:buChar char="•"/>
            </a:pPr>
            <a:r>
              <a:rPr lang="en" sz="2550" dirty="0"/>
              <a:t>Identify the purposes and uses of formative assessment probes in science.</a:t>
            </a:r>
            <a:endParaRPr sz="255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20"/>
              </a:spcBef>
              <a:spcAft>
                <a:spcPts val="0"/>
              </a:spcAft>
              <a:buSzPts val="2600"/>
              <a:buNone/>
            </a:pPr>
            <a:r>
              <a:rPr lang="en" dirty="0"/>
              <a:t>{Insert a photo of the collaborative list developed in the first session.} </a:t>
            </a:r>
            <a:endParaRPr dirty="0"/>
          </a:p>
        </p:txBody>
      </p:sp>
      <p:sp>
        <p:nvSpPr>
          <p:cNvPr id="246" name="Google Shape;246;p5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Purposes of Formative Assessment</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9"/>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lvl="0" algn="l" rtl="0">
              <a:lnSpc>
                <a:spcPct val="115000"/>
              </a:lnSpc>
              <a:spcBef>
                <a:spcPts val="0"/>
              </a:spcBef>
              <a:spcAft>
                <a:spcPts val="0"/>
              </a:spcAft>
              <a:buSzPts val="2600"/>
              <a:buFont typeface="Arial" panose="020B0604020202020204" pitchFamily="34" charset="0"/>
              <a:buChar char="•"/>
            </a:pPr>
            <a:r>
              <a:rPr lang="en" b="1" dirty="0"/>
              <a:t>Probe: </a:t>
            </a:r>
            <a:r>
              <a:rPr lang="en" dirty="0"/>
              <a:t>Is it a Theory?</a:t>
            </a:r>
            <a:endParaRPr dirty="0">
              <a:highlight>
                <a:srgbClr val="FFC000"/>
              </a:highlight>
            </a:endParaRPr>
          </a:p>
          <a:p>
            <a:pPr lvl="0" algn="l" rtl="0">
              <a:lnSpc>
                <a:spcPct val="115000"/>
              </a:lnSpc>
              <a:spcBef>
                <a:spcPts val="0"/>
              </a:spcBef>
              <a:spcAft>
                <a:spcPts val="0"/>
              </a:spcAft>
              <a:buSzPts val="2600"/>
              <a:buFont typeface="Arial" panose="020B0604020202020204" pitchFamily="34" charset="0"/>
              <a:buChar char="•"/>
            </a:pPr>
            <a:r>
              <a:rPr lang="en" b="1" dirty="0"/>
              <a:t>Phenomenon: </a:t>
            </a:r>
            <a:r>
              <a:rPr lang="en" dirty="0"/>
              <a:t>Polar Bear</a:t>
            </a:r>
            <a:endParaRPr dirty="0"/>
          </a:p>
          <a:p>
            <a:pPr lvl="0" algn="l" rtl="0">
              <a:lnSpc>
                <a:spcPct val="115000"/>
              </a:lnSpc>
              <a:spcBef>
                <a:spcPts val="0"/>
              </a:spcBef>
              <a:spcAft>
                <a:spcPts val="0"/>
              </a:spcAft>
              <a:buSzPts val="2600"/>
              <a:buFont typeface="Arial" panose="020B0604020202020204" pitchFamily="34" charset="0"/>
              <a:buChar char="•"/>
            </a:pPr>
            <a:r>
              <a:rPr lang="en" b="1" dirty="0"/>
              <a:t>Probe: </a:t>
            </a:r>
            <a:r>
              <a:rPr lang="en" dirty="0"/>
              <a:t>Giant Sequoia Tree </a:t>
            </a:r>
            <a:endParaRPr dirty="0"/>
          </a:p>
          <a:p>
            <a:pPr lvl="0" algn="l" rtl="0">
              <a:lnSpc>
                <a:spcPct val="115000"/>
              </a:lnSpc>
              <a:spcBef>
                <a:spcPts val="0"/>
              </a:spcBef>
              <a:spcAft>
                <a:spcPts val="0"/>
              </a:spcAft>
              <a:buSzPts val="2600"/>
              <a:buFont typeface="Arial" panose="020B0604020202020204" pitchFamily="34" charset="0"/>
              <a:buChar char="•"/>
            </a:pPr>
            <a:r>
              <a:rPr lang="en" b="1" dirty="0"/>
              <a:t>Probe: </a:t>
            </a:r>
            <a:r>
              <a:rPr lang="en" dirty="0"/>
              <a:t>Ice-Cold Lemonade </a:t>
            </a:r>
            <a:endParaRPr dirty="0"/>
          </a:p>
          <a:p>
            <a:pPr lvl="0" algn="l" rtl="0">
              <a:lnSpc>
                <a:spcPct val="115000"/>
              </a:lnSpc>
              <a:spcBef>
                <a:spcPts val="0"/>
              </a:spcBef>
              <a:spcAft>
                <a:spcPts val="0"/>
              </a:spcAft>
              <a:buSzPts val="2600"/>
              <a:buFont typeface="Arial" panose="020B0604020202020204" pitchFamily="34" charset="0"/>
              <a:buChar char="•"/>
            </a:pPr>
            <a:r>
              <a:rPr lang="en" b="1" dirty="0"/>
              <a:t>Phenomenon: </a:t>
            </a:r>
            <a:r>
              <a:rPr lang="en" dirty="0"/>
              <a:t>Billion-Dollar Disasters</a:t>
            </a:r>
            <a:endParaRPr dirty="0"/>
          </a:p>
          <a:p>
            <a:pPr lvl="0" algn="l" rtl="0">
              <a:lnSpc>
                <a:spcPct val="115000"/>
              </a:lnSpc>
              <a:spcBef>
                <a:spcPts val="0"/>
              </a:spcBef>
              <a:spcAft>
                <a:spcPts val="0"/>
              </a:spcAft>
              <a:buSzPts val="2600"/>
              <a:buFont typeface="Arial" panose="020B0604020202020204" pitchFamily="34" charset="0"/>
              <a:buChar char="•"/>
            </a:pPr>
            <a:r>
              <a:rPr lang="en" b="1" dirty="0"/>
              <a:t>Phenomenon: </a:t>
            </a:r>
            <a:r>
              <a:rPr lang="en" dirty="0"/>
              <a:t>Niangua River Darters </a:t>
            </a:r>
            <a:endParaRPr dirty="0"/>
          </a:p>
        </p:txBody>
      </p:sp>
      <p:sp>
        <p:nvSpPr>
          <p:cNvPr id="252" name="Google Shape;252;p5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Agenda</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60"/>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fontScale="92500"/>
          </a:bodyPr>
          <a:lstStyle/>
          <a:p>
            <a:pPr marL="228600" lvl="0" indent="0" algn="l" rtl="0">
              <a:lnSpc>
                <a:spcPct val="115000"/>
              </a:lnSpc>
              <a:spcBef>
                <a:spcPts val="0"/>
              </a:spcBef>
              <a:spcAft>
                <a:spcPts val="0"/>
              </a:spcAft>
              <a:buClr>
                <a:schemeClr val="dk1"/>
              </a:buClr>
              <a:buSzPts val="1100"/>
              <a:buFont typeface="Arial"/>
              <a:buNone/>
            </a:pPr>
            <a:r>
              <a:rPr lang="en" sz="2100" dirty="0"/>
              <a:t>“Formative assessment probes can be used to foster productive science discussions in which students make their thinking visible to themselves, their peers, and the teacher. During these discussions, there is an exchange between the teacher and students that:</a:t>
            </a:r>
            <a:endParaRPr sz="2100" dirty="0"/>
          </a:p>
          <a:p>
            <a:pPr marL="1371600" lvl="0" indent="-361950" algn="l" rtl="0">
              <a:lnSpc>
                <a:spcPct val="115000"/>
              </a:lnSpc>
              <a:spcBef>
                <a:spcPts val="0"/>
              </a:spcBef>
              <a:spcAft>
                <a:spcPts val="0"/>
              </a:spcAft>
              <a:buSzPts val="2100"/>
              <a:buFont typeface="Arial" panose="020B0604020202020204" pitchFamily="34" charset="0"/>
              <a:buChar char="•"/>
            </a:pPr>
            <a:r>
              <a:rPr lang="en" sz="2100" dirty="0"/>
              <a:t>Encourages exploratory thinking.</a:t>
            </a:r>
            <a:endParaRPr sz="2100" dirty="0"/>
          </a:p>
          <a:p>
            <a:pPr marL="1371600" lvl="0" indent="-361950" algn="l" rtl="0">
              <a:lnSpc>
                <a:spcPct val="115000"/>
              </a:lnSpc>
              <a:spcBef>
                <a:spcPts val="0"/>
              </a:spcBef>
              <a:spcAft>
                <a:spcPts val="0"/>
              </a:spcAft>
              <a:buSzPts val="2100"/>
              <a:buFont typeface="Arial" panose="020B0604020202020204" pitchFamily="34" charset="0"/>
              <a:buChar char="•"/>
            </a:pPr>
            <a:r>
              <a:rPr lang="en" sz="2100" dirty="0"/>
              <a:t>Supports careful listening to others' ideas.</a:t>
            </a:r>
            <a:endParaRPr sz="2100" dirty="0"/>
          </a:p>
          <a:p>
            <a:pPr marL="1371600" lvl="0" indent="-361950" algn="l" rtl="0">
              <a:lnSpc>
                <a:spcPct val="115000"/>
              </a:lnSpc>
              <a:spcBef>
                <a:spcPts val="0"/>
              </a:spcBef>
              <a:spcAft>
                <a:spcPts val="0"/>
              </a:spcAft>
              <a:buSzPts val="2100"/>
              <a:buFont typeface="Arial" panose="020B0604020202020204" pitchFamily="34" charset="0"/>
              <a:buChar char="•"/>
            </a:pPr>
            <a:r>
              <a:rPr lang="en" sz="2100" dirty="0"/>
              <a:t>Asks for elaboration and evidence-based explanations.</a:t>
            </a:r>
            <a:endParaRPr sz="2100" dirty="0"/>
          </a:p>
          <a:p>
            <a:pPr marL="1371600" lvl="0" indent="-361950" algn="l" rtl="0">
              <a:lnSpc>
                <a:spcPct val="115000"/>
              </a:lnSpc>
              <a:spcBef>
                <a:spcPts val="0"/>
              </a:spcBef>
              <a:spcAft>
                <a:spcPts val="0"/>
              </a:spcAft>
              <a:buSzPts val="2100"/>
              <a:buFont typeface="Arial" panose="020B0604020202020204" pitchFamily="34" charset="0"/>
              <a:buChar char="•"/>
            </a:pPr>
            <a:r>
              <a:rPr lang="en" sz="2100" dirty="0"/>
              <a:t>Acknowledges and respects everyone's ideas. </a:t>
            </a:r>
            <a:endParaRPr sz="2100" dirty="0"/>
          </a:p>
          <a:p>
            <a:pPr marL="228600" lvl="0" indent="0" algn="l" rtl="0">
              <a:lnSpc>
                <a:spcPct val="115000"/>
              </a:lnSpc>
              <a:spcBef>
                <a:spcPts val="0"/>
              </a:spcBef>
              <a:spcAft>
                <a:spcPts val="0"/>
              </a:spcAft>
              <a:buClr>
                <a:schemeClr val="dk1"/>
              </a:buClr>
              <a:buSzPts val="1100"/>
              <a:buFont typeface="Arial"/>
              <a:buNone/>
            </a:pPr>
            <a:r>
              <a:rPr lang="en" sz="2100" dirty="0"/>
              <a:t>Discussion prompts are among one of our most important formative assessment tools.” - </a:t>
            </a:r>
            <a:r>
              <a:rPr lang="en-US" sz="2100" dirty="0"/>
              <a:t>Page Keeley</a:t>
            </a:r>
            <a:endParaRPr dirty="0"/>
          </a:p>
        </p:txBody>
      </p:sp>
      <p:sp>
        <p:nvSpPr>
          <p:cNvPr id="258" name="Google Shape;258;p6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What is a Formative Assessment Probe?</a:t>
            </a:r>
            <a:endParaRPr/>
          </a:p>
        </p:txBody>
      </p:sp>
    </p:spTree>
  </p:cSld>
  <p:clrMapOvr>
    <a:masterClrMapping/>
  </p:clrMapOvr>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TotalTime>
  <Words>3072</Words>
  <Application>Microsoft Office PowerPoint</Application>
  <PresentationFormat>On-screen Show (16:9)</PresentationFormat>
  <Paragraphs>279</Paragraphs>
  <Slides>47</Slides>
  <Notes>47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Segoe UI</vt:lpstr>
      <vt:lpstr>Proxima Nova</vt:lpstr>
      <vt:lpstr>Arial</vt:lpstr>
      <vt:lpstr>Noto Sans Symbols</vt:lpstr>
      <vt:lpstr>Georgia</vt:lpstr>
      <vt:lpstr>Calibri</vt:lpstr>
      <vt:lpstr>Lato</vt:lpstr>
      <vt:lpstr>Constantia</vt:lpstr>
      <vt:lpstr>Open Sans</vt:lpstr>
      <vt:lpstr>LEARN theme</vt:lpstr>
      <vt:lpstr>LEARN theme</vt:lpstr>
      <vt:lpstr>LEARN theme</vt:lpstr>
      <vt:lpstr>PowerPoint Presentation</vt:lpstr>
      <vt:lpstr>PowerPoint Presentation</vt:lpstr>
      <vt:lpstr>PowerPoint Presentation</vt:lpstr>
      <vt:lpstr>Formative Assessment in the Science Classroom</vt:lpstr>
      <vt:lpstr>Essential Question</vt:lpstr>
      <vt:lpstr>Session Objectives</vt:lpstr>
      <vt:lpstr>Purposes of Formative Assessment</vt:lpstr>
      <vt:lpstr>Agenda</vt:lpstr>
      <vt:lpstr>What is a Formative Assessment Probe?</vt:lpstr>
      <vt:lpstr>Justified List</vt:lpstr>
      <vt:lpstr>Is it a Theory?</vt:lpstr>
      <vt:lpstr>Is it a Theory?</vt:lpstr>
      <vt:lpstr>What is Science?</vt:lpstr>
      <vt:lpstr>Scientific Reason, Not Scientific Treason</vt:lpstr>
      <vt:lpstr>Dimensions of Science Learning</vt:lpstr>
      <vt:lpstr>Phenomena</vt:lpstr>
      <vt:lpstr>Did someone chop off this bear’s head?</vt:lpstr>
      <vt:lpstr>Pencils in Beakers of Different Media</vt:lpstr>
      <vt:lpstr>Pencils in Beakers of Different Media</vt:lpstr>
      <vt:lpstr>What is a Wave? Unit: Lesson 2  (Not the Bermuda Triangle)</vt:lpstr>
      <vt:lpstr>Physical Science, Chemistry, Physics</vt:lpstr>
      <vt:lpstr>Cross-Cutting Concepts</vt:lpstr>
      <vt:lpstr>Note Catcher</vt:lpstr>
      <vt:lpstr>Sticky Bars</vt:lpstr>
      <vt:lpstr>Minds of Our Own: Lessons from Thin Air</vt:lpstr>
      <vt:lpstr>What’s a GMO?</vt:lpstr>
      <vt:lpstr>Biology</vt:lpstr>
      <vt:lpstr>Scientific and Engineering Practices</vt:lpstr>
      <vt:lpstr>Before-During-After</vt:lpstr>
      <vt:lpstr>Ice-Cold Lemonade Probe</vt:lpstr>
      <vt:lpstr>Thermal Energy Transfer</vt:lpstr>
      <vt:lpstr>Physical Science, Chemistry, Physics</vt:lpstr>
      <vt:lpstr>Placement of Probes in a Science Lesson or Unit</vt:lpstr>
      <vt:lpstr>Claim-Evidence-Reasoning</vt:lpstr>
      <vt:lpstr>Claim-Evidence-Reasoning</vt:lpstr>
      <vt:lpstr>Claim-Evidence-Reasoning</vt:lpstr>
      <vt:lpstr>Feelin’ The Phenomena</vt:lpstr>
      <vt:lpstr>Earth and Environmental Science</vt:lpstr>
      <vt:lpstr>I Notice, I Wonder</vt:lpstr>
      <vt:lpstr>Niangua River Darter Assessment</vt:lpstr>
      <vt:lpstr>I Notice, I Wonder</vt:lpstr>
      <vt:lpstr>Niangua River Darter Assessment</vt:lpstr>
      <vt:lpstr>Biology, Environmental Science</vt:lpstr>
      <vt:lpstr>Formative Assessment and Grades</vt:lpstr>
      <vt:lpstr>Note Catcher</vt:lpstr>
      <vt:lpstr>Develop Your Own Probe</vt:lpstr>
      <vt:lpstr>Day 4 Evaluation and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Formative Assessment in the Science Classroom</dc:title>
  <dc:creator>K20 Center</dc:creator>
  <cp:lastModifiedBy>K20 Center</cp:lastModifiedBy>
  <cp:revision>7</cp:revision>
  <dcterms:modified xsi:type="dcterms:W3CDTF">2021-10-29T03:49:25Z</dcterms:modified>
</cp:coreProperties>
</file>