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4"/>
    <p:sldMasterId id="2147483731" r:id="rId5"/>
    <p:sldMasterId id="2147483732" r:id="rId6"/>
    <p:sldMasterId id="2147483733" r:id="rId7"/>
    <p:sldMasterId id="2147483734" r:id="rId8"/>
    <p:sldMasterId id="2147483735" r:id="rId9"/>
    <p:sldMasterId id="2147483736" r:id="rId10"/>
  </p:sldMasterIdLst>
  <p:notesMasterIdLst>
    <p:notesMasterId r:id="rId44"/>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Constantia" panose="02030602050306030303" pitchFamily="18" charset="0"/>
      <p:regular r:id="rId49"/>
      <p:bold r:id="rId50"/>
      <p:italic r:id="rId51"/>
      <p:boldItalic r:id="rId52"/>
    </p:embeddedFont>
    <p:embeddedFont>
      <p:font typeface="Georgia" panose="02040502050405020303" pitchFamily="18"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99BC7-36FB-4E48-AF18-1A94DFFF1465}">
  <a:tblStyle styleId="{CA299BC7-36FB-4E48-AF18-1A94DFFF1465}"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DB765B-4456-4D1B-BE6C-EE1D62FC1625}"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63" d="100"/>
          <a:sy n="163" d="100"/>
        </p:scale>
        <p:origin x="1668" y="7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7.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Master" Target="slideMasters/slideMaster5.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lorado.edu/assett/resources/strategies-student-success/metacognition-video-series-gets-you-think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rag0Z1nTJOc" TargetMode="External"/><Relationship Id="rId5" Type="http://schemas.openxmlformats.org/officeDocument/2006/relationships/hyperlink" Target="https://www.youtube.com/watch?v=9s0UURBihH8&amp;t=47s" TargetMode="External"/><Relationship Id="rId4" Type="http://schemas.openxmlformats.org/officeDocument/2006/relationships/hyperlink" Target="https://www.youtube.com/watch?v=QJWsIJQHUx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51242a82e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f51242a82e_0_5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51242a82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dirty="0">
                <a:solidFill>
                  <a:srgbClr val="595959"/>
                </a:solidFill>
                <a:latin typeface="Lato"/>
                <a:ea typeface="Lato"/>
                <a:cs typeface="Lato"/>
                <a:sym typeface="Lato"/>
              </a:rPr>
              <a:t>Word Cloud - Work in small groups to generate 3-5 characteristics unique to formative assessment. Put them in a word cloud and share with the group. Ask them to think about what we have done so far to come up with their ideas.</a:t>
            </a:r>
            <a:endParaRPr sz="1300" dirty="0">
              <a:solidFill>
                <a:srgbClr val="595959"/>
              </a:solidFill>
              <a:latin typeface="Lato"/>
              <a:ea typeface="Lato"/>
              <a:cs typeface="Lato"/>
              <a:sym typeface="Lato"/>
            </a:endParaRPr>
          </a:p>
          <a:p>
            <a:pPr marL="0" lvl="0" indent="0" algn="l" rtl="0">
              <a:lnSpc>
                <a:spcPct val="115000"/>
              </a:lnSpc>
              <a:spcBef>
                <a:spcPts val="0"/>
              </a:spcBef>
              <a:spcAft>
                <a:spcPts val="0"/>
              </a:spcAft>
              <a:buClr>
                <a:srgbClr val="1A9988"/>
              </a:buClr>
              <a:buSzPts val="1100"/>
              <a:buFont typeface="Arial"/>
              <a:buNone/>
            </a:pPr>
            <a:r>
              <a:rPr lang="en" sz="1300" dirty="0">
                <a:solidFill>
                  <a:srgbClr val="595959"/>
                </a:solidFill>
                <a:latin typeface="Lato"/>
                <a:ea typeface="Lato"/>
                <a:cs typeface="Lato"/>
                <a:sym typeface="Lato"/>
              </a:rPr>
              <a:t>Examples - ongoing, informs instruction, not graded...</a:t>
            </a:r>
          </a:p>
          <a:p>
            <a:pPr marL="0" lvl="0" indent="0" algn="l" rtl="0">
              <a:lnSpc>
                <a:spcPct val="115000"/>
              </a:lnSpc>
              <a:spcBef>
                <a:spcPts val="0"/>
              </a:spcBef>
              <a:spcAft>
                <a:spcPts val="0"/>
              </a:spcAft>
              <a:buClr>
                <a:srgbClr val="1A9988"/>
              </a:buClr>
              <a:buSzPts val="1100"/>
              <a:buFont typeface="Arial"/>
              <a:buNone/>
            </a:pPr>
            <a:r>
              <a:rPr lang="en" sz="1300" dirty="0">
                <a:solidFill>
                  <a:srgbClr val="595959"/>
                </a:solidFill>
                <a:latin typeface="Lato"/>
                <a:ea typeface="Lato"/>
                <a:cs typeface="Lato"/>
                <a:sym typeface="Lato"/>
              </a:rPr>
              <a:t>K20 Center. (n.d.) Collaborative Word Cloud. Strategies. </a:t>
            </a:r>
            <a:r>
              <a:rPr lang="en-US" sz="1300" dirty="0">
                <a:solidFill>
                  <a:srgbClr val="595959"/>
                </a:solidFill>
                <a:latin typeface="Lato"/>
                <a:ea typeface="Lato"/>
                <a:cs typeface="Lato"/>
                <a:sym typeface="Lato"/>
              </a:rPr>
              <a:t>https://learn.k20center.ou.edu/strategy/103</a:t>
            </a:r>
            <a:endParaRPr dirty="0"/>
          </a:p>
        </p:txBody>
      </p:sp>
      <p:sp>
        <p:nvSpPr>
          <p:cNvPr id="399" name="Google Shape;399;gf51242a82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51242a82e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f51242a82e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f51242a82e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f51242a82e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Frayer Model. Strategies. https://learn.k20center.ou.edu/strategy/126</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f51242a82e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f51242a82e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Keeley, P. (2019). GUEST Editorial: Formative Assessment in the Science Classroom: What It Is and What It Is Not. Science and Children, 56(9), 8–11. https://www.jstor.org/stable/26901465</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51242a82e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51242a82e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Just an additional point. These terms are often used interchangeably but they have different purposes. Formative assessment should never be evaluation. That is why we say that assessments should not receive grades (other than participation).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f51242a82e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f51242a82e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dirty="0">
              <a:solidFill>
                <a:srgbClr val="595959"/>
              </a:solidFill>
              <a:latin typeface="Lato"/>
              <a:ea typeface="Lato"/>
              <a:cs typeface="Lato"/>
              <a:sym typeface="Lato"/>
            </a:endParaRPr>
          </a:p>
          <a:p>
            <a:pPr marL="0" lvl="0" indent="0" algn="l" rtl="0">
              <a:lnSpc>
                <a:spcPct val="115000"/>
              </a:lnSpc>
              <a:spcBef>
                <a:spcPts val="0"/>
              </a:spcBef>
              <a:spcAft>
                <a:spcPts val="0"/>
              </a:spcAft>
              <a:buNone/>
            </a:pPr>
            <a:r>
              <a:rPr lang="en" dirty="0">
                <a:solidFill>
                  <a:schemeClr val="dk1"/>
                </a:solidFill>
              </a:rPr>
              <a:t>One of the hardest things to think about is assessment AS learning. As teachers, we are charged with getting students to think about their own learning. This is called metacognition.</a:t>
            </a: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f5ca57107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f5ca57107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YouTube. (2011). </a:t>
            </a:r>
            <a:r>
              <a:rPr lang="en" i="1" dirty="0">
                <a:solidFill>
                  <a:schemeClr val="dk1"/>
                </a:solidFill>
              </a:rPr>
              <a:t>YouTube</a:t>
            </a:r>
            <a:r>
              <a:rPr lang="en" dirty="0">
                <a:solidFill>
                  <a:schemeClr val="dk1"/>
                </a:solidFill>
              </a:rPr>
              <a:t>. Retrieved October 14, 2021, from https://www.youtube.com/watch?v=9s0UURBihH8&amp;t=47s. </a:t>
            </a: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Interviews - </a:t>
            </a:r>
            <a:r>
              <a:rPr lang="en" u="sng" dirty="0">
                <a:solidFill>
                  <a:srgbClr val="1C3678"/>
                </a:solidFill>
                <a:hlinkClick r:id="rId3">
                  <a:extLst>
                    <a:ext uri="{A12FA001-AC4F-418D-AE19-62706E023703}">
                      <ahyp:hlinkClr xmlns:ahyp="http://schemas.microsoft.com/office/drawing/2018/hyperlinkcolor" val="tx"/>
                    </a:ext>
                  </a:extLst>
                </a:hlinkClick>
              </a:rPr>
              <a:t>://www.colorado.edu/assett/resources/strategies-student-success/metacognition-video-series-gets-you-thinking</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Short animated - </a:t>
            </a:r>
            <a:r>
              <a:rPr lang="en" u="sng" dirty="0">
                <a:solidFill>
                  <a:srgbClr val="1C3678"/>
                </a:solidFill>
                <a:hlinkClick r:id="rId4">
                  <a:extLst>
                    <a:ext uri="{A12FA001-AC4F-418D-AE19-62706E023703}">
                      <ahyp:hlinkClr xmlns:ahyp="http://schemas.microsoft.com/office/drawing/2018/hyperlinkcolor" val="tx"/>
                    </a:ext>
                  </a:extLst>
                </a:hlinkClick>
              </a:rPr>
              <a:t>https://www.youtube.com/watch?v=QJWsIJQHUxM</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Princess Bride - </a:t>
            </a:r>
            <a:r>
              <a:rPr lang="en" u="sng" dirty="0">
                <a:solidFill>
                  <a:srgbClr val="1C3678"/>
                </a:solidFill>
                <a:hlinkClick r:id="rId5">
                  <a:extLst>
                    <a:ext uri="{A12FA001-AC4F-418D-AE19-62706E023703}">
                      <ahyp:hlinkClr xmlns:ahyp="http://schemas.microsoft.com/office/drawing/2018/hyperlinkcolor" val="tx"/>
                    </a:ext>
                  </a:extLst>
                </a:hlinkClick>
              </a:rPr>
              <a:t>https://www.youtube.com/watch?v=9s0UURBihH8&amp;t=47s</a:t>
            </a: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595959"/>
                </a:solidFill>
                <a:latin typeface="Lato"/>
                <a:ea typeface="Lato"/>
                <a:cs typeface="Lato"/>
                <a:sym typeface="Lato"/>
              </a:rPr>
              <a:t>Metacognition: awareness of your own thinking processes. </a:t>
            </a:r>
            <a:r>
              <a:rPr lang="en" sz="1200" b="1" u="sng" dirty="0">
                <a:solidFill>
                  <a:srgbClr val="1C3678"/>
                </a:solidFill>
                <a:latin typeface="Lato"/>
                <a:ea typeface="Lato"/>
                <a:cs typeface="Lato"/>
                <a:sym typeface="Lato"/>
                <a:hlinkClick r:id="rId6">
                  <a:extLst>
                    <a:ext uri="{A12FA001-AC4F-418D-AE19-62706E023703}">
                      <ahyp:hlinkClr xmlns:ahyp="http://schemas.microsoft.com/office/drawing/2018/hyperlinkcolor" val="tx"/>
                    </a:ext>
                  </a:extLst>
                </a:hlinkClick>
              </a:rPr>
              <a:t>George Does the Opposite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51242a82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51242a82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What Are You Doing and Why? Strategies. https://learn.k20center.ou.edu/strategy/1872?rev=11592</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51242a82e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f51242a82e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5ca571070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5ca571070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51242a82e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f51242a82e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568890a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f568890a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Card Sort. Strategies. https://learn.k20center.ou.edu/strategy/147</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f568890af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568890af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Now that we have explored the characteristics and purposes of formative assessment in general, the rest of our time will be devoted to looking at how formative assessment can be used in specific content areas.</a:t>
            </a:r>
          </a:p>
          <a:p>
            <a:pPr marL="457200" lvl="0" indent="-298450" algn="l" rtl="0">
              <a:lnSpc>
                <a:spcPct val="115000"/>
              </a:lnSpc>
              <a:spcBef>
                <a:spcPts val="0"/>
              </a:spcBef>
              <a:spcAft>
                <a:spcPts val="0"/>
              </a:spcAft>
              <a:buClr>
                <a:schemeClr val="dk1"/>
              </a:buClr>
              <a:buSzPts val="1100"/>
              <a:buChar char="●"/>
            </a:pPr>
            <a:r>
              <a:rPr lang="en" dirty="0">
                <a:solidFill>
                  <a:schemeClr val="dk1"/>
                </a:solidFill>
              </a:rPr>
              <a:t>K20 Center. (n.d.). Not Like the Othes. Strategies. </a:t>
            </a:r>
            <a:r>
              <a:rPr lang="en-US" dirty="0"/>
              <a:t>https://learn.k20center.ou.edu/strategy/77</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f568890aff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f568890af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Not Like the </a:t>
            </a:r>
            <a:r>
              <a:rPr lang="en-US" dirty="0" err="1"/>
              <a:t>Othes</a:t>
            </a:r>
            <a:r>
              <a:rPr lang="en-US" dirty="0"/>
              <a:t>. Strategies. https://learn.k20center.ou.edu/strategy/77</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568890aff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568890af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Not Like the </a:t>
            </a:r>
            <a:r>
              <a:rPr lang="en-US" dirty="0" err="1"/>
              <a:t>Othes</a:t>
            </a:r>
            <a:r>
              <a:rPr lang="en-US" dirty="0"/>
              <a:t>. Strategies. https://learn.k20center.ou.edu/strategy/77</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568890aff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568890af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568890aff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568890af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568890af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f568890af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f568890aff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f568890aff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568890aff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568890aff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568890aff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568890aff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51242a82e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51242a82e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f568890aff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f568890af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5ca571070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f5ca57107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9014dda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f9014dda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f9014dda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f9014dda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51242a82e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f51242a82e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b="1"/>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51242a82e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f51242a82e_0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Ayanna</a:t>
            </a:r>
            <a:endParaRPr b="1"/>
          </a:p>
          <a:p>
            <a:pPr marL="0" lvl="0" indent="0" algn="l" rtl="0">
              <a:spcBef>
                <a:spcPts val="0"/>
              </a:spcBef>
              <a:spcAft>
                <a:spcPts val="0"/>
              </a:spcAft>
              <a:buClr>
                <a:schemeClr val="dk1"/>
              </a:buClr>
              <a:buSzPts val="1100"/>
              <a:buFont typeface="Arial"/>
              <a:buNone/>
            </a:pPr>
            <a:r>
              <a:rPr lang="en"/>
              <a:t>Here our are grant specific goals for GEAR UP OKC</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51242a82e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f51242a82e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51242a82e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f51242a82e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51242a82e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f51242a82e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51242a82e_0_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f51242a82e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3" name="Google Shape;63;p1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8" name="Google Shape;68;p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9"/>
        <p:cNvGrpSpPr/>
        <p:nvPr/>
      </p:nvGrpSpPr>
      <p:grpSpPr>
        <a:xfrm>
          <a:off x="0" y="0"/>
          <a:ext cx="0" cy="0"/>
          <a:chOff x="0" y="0"/>
          <a:chExt cx="0" cy="0"/>
        </a:xfrm>
      </p:grpSpPr>
      <p:sp>
        <p:nvSpPr>
          <p:cNvPr id="70" name="Google Shape;70;p18"/>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5" name="Google Shape;75;p18"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1" name="Google Shape;9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2" name="Google Shape;92;p2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6" name="Google Shape;96;p2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7" name="Google Shape;97;p2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00"/>
        <p:cNvGrpSpPr/>
        <p:nvPr/>
      </p:nvGrpSpPr>
      <p:grpSpPr>
        <a:xfrm>
          <a:off x="0" y="0"/>
          <a:ext cx="0" cy="0"/>
          <a:chOff x="0" y="0"/>
          <a:chExt cx="0" cy="0"/>
        </a:xfrm>
      </p:grpSpPr>
      <p:sp>
        <p:nvSpPr>
          <p:cNvPr id="101" name="Google Shape;101;p2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2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1" name="Google Shape;11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pic>
        <p:nvPicPr>
          <p:cNvPr id="124" name="Google Shape;124;p3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5"/>
        <p:cNvGrpSpPr/>
        <p:nvPr/>
      </p:nvGrpSpPr>
      <p:grpSpPr>
        <a:xfrm>
          <a:off x="0" y="0"/>
          <a:ext cx="0" cy="0"/>
          <a:chOff x="0" y="0"/>
          <a:chExt cx="0" cy="0"/>
        </a:xfrm>
      </p:grpSpPr>
      <p:pic>
        <p:nvPicPr>
          <p:cNvPr id="126" name="Google Shape;126;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0" name="Google Shape;130;p3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1" name="Google Shape;131;p3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2" name="Google Shape;132;p3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3" name="Google Shape;133;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34"/>
        <p:cNvGrpSpPr/>
        <p:nvPr/>
      </p:nvGrpSpPr>
      <p:grpSpPr>
        <a:xfrm>
          <a:off x="0" y="0"/>
          <a:ext cx="0" cy="0"/>
          <a:chOff x="0" y="0"/>
          <a:chExt cx="0" cy="0"/>
        </a:xfrm>
      </p:grpSpPr>
      <p:sp>
        <p:nvSpPr>
          <p:cNvPr id="135" name="Google Shape;135;p3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3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37" name="Google Shape;137;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6"/>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rtl="0">
              <a:lnSpc>
                <a:spcPct val="115000"/>
              </a:lnSpc>
              <a:spcBef>
                <a:spcPts val="0"/>
              </a:spcBef>
              <a:spcAft>
                <a:spcPts val="0"/>
              </a:spcAft>
              <a:buClr>
                <a:schemeClr val="accent4"/>
              </a:buClr>
              <a:buSzPts val="2600"/>
              <a:buFont typeface="Arial"/>
              <a:buChar char="●"/>
              <a:defRPr sz="2400"/>
            </a:lvl1pPr>
            <a:lvl2pPr marL="914400" lvl="1" indent="-234950" algn="l" rtl="0">
              <a:lnSpc>
                <a:spcPct val="115000"/>
              </a:lnSpc>
              <a:spcBef>
                <a:spcPts val="0"/>
              </a:spcBef>
              <a:spcAft>
                <a:spcPts val="0"/>
              </a:spcAft>
              <a:buSzPts val="100"/>
              <a:buChar char="●"/>
              <a:defRPr sz="2400"/>
            </a:lvl2pPr>
            <a:lvl3pPr marL="1371600" lvl="2" indent="-308610" algn="l" rtl="0">
              <a:spcBef>
                <a:spcPts val="360"/>
              </a:spcBef>
              <a:spcAft>
                <a:spcPts val="0"/>
              </a:spcAft>
              <a:buSzPts val="1260"/>
              <a:buChar char="●"/>
              <a:defRPr sz="2600"/>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1" name="Google Shape;141;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3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5" name="Google Shape;145;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3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04800" algn="l" rtl="0">
              <a:spcBef>
                <a:spcPts val="360"/>
              </a:spcBef>
              <a:spcAft>
                <a:spcPts val="0"/>
              </a:spcAft>
              <a:buSzPts val="12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9" name="Google Shape;149;p3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298450" algn="l" rtl="0">
              <a:spcBef>
                <a:spcPts val="360"/>
              </a:spcBef>
              <a:spcAft>
                <a:spcPts val="0"/>
              </a:spcAft>
              <a:buSzPts val="11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0" name="Google Shape;150;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53" name="Google Shape;153;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54"/>
        <p:cNvGrpSpPr/>
        <p:nvPr/>
      </p:nvGrpSpPr>
      <p:grpSpPr>
        <a:xfrm>
          <a:off x="0" y="0"/>
          <a:ext cx="0" cy="0"/>
          <a:chOff x="0" y="0"/>
          <a:chExt cx="0" cy="0"/>
        </a:xfrm>
      </p:grpSpPr>
      <p:pic>
        <p:nvPicPr>
          <p:cNvPr id="155" name="Google Shape;155;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6"/>
        <p:cNvGrpSpPr/>
        <p:nvPr/>
      </p:nvGrpSpPr>
      <p:grpSpPr>
        <a:xfrm>
          <a:off x="0" y="0"/>
          <a:ext cx="0" cy="0"/>
          <a:chOff x="0" y="0"/>
          <a:chExt cx="0" cy="0"/>
        </a:xfrm>
      </p:grpSpPr>
      <p:sp>
        <p:nvSpPr>
          <p:cNvPr id="157" name="Google Shape;157;p4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8" name="Google Shape;15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4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0" name="Google Shape;160;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63" name="Google Shape;163;p4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64" name="Google Shape;164;p4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65" name="Google Shape;165;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6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67"/>
        <p:cNvGrpSpPr/>
        <p:nvPr/>
      </p:nvGrpSpPr>
      <p:grpSpPr>
        <a:xfrm>
          <a:off x="0" y="0"/>
          <a:ext cx="0" cy="0"/>
          <a:chOff x="0" y="0"/>
          <a:chExt cx="0" cy="0"/>
        </a:xfrm>
      </p:grpSpPr>
      <p:sp>
        <p:nvSpPr>
          <p:cNvPr id="168" name="Google Shape;168;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70" name="Google Shape;170;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71"/>
        <p:cNvGrpSpPr/>
        <p:nvPr/>
      </p:nvGrpSpPr>
      <p:grpSpPr>
        <a:xfrm>
          <a:off x="0" y="0"/>
          <a:ext cx="0" cy="0"/>
          <a:chOff x="0" y="0"/>
          <a:chExt cx="0" cy="0"/>
        </a:xfrm>
      </p:grpSpPr>
      <p:sp>
        <p:nvSpPr>
          <p:cNvPr id="172" name="Google Shape;172;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74" name="Google Shape;174;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75"/>
        <p:cNvGrpSpPr/>
        <p:nvPr/>
      </p:nvGrpSpPr>
      <p:grpSpPr>
        <a:xfrm>
          <a:off x="0" y="0"/>
          <a:ext cx="0" cy="0"/>
          <a:chOff x="0" y="0"/>
          <a:chExt cx="0" cy="0"/>
        </a:xfrm>
      </p:grpSpPr>
      <p:sp>
        <p:nvSpPr>
          <p:cNvPr id="176" name="Google Shape;17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78" name="Google Shape;178;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4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82" name="Google Shape;18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83"/>
        <p:cNvGrpSpPr/>
        <p:nvPr/>
      </p:nvGrpSpPr>
      <p:grpSpPr>
        <a:xfrm>
          <a:off x="0" y="0"/>
          <a:ext cx="0" cy="0"/>
          <a:chOff x="0" y="0"/>
          <a:chExt cx="0" cy="0"/>
        </a:xfrm>
      </p:grpSpPr>
      <p:pic>
        <p:nvPicPr>
          <p:cNvPr id="184" name="Google Shape;184;p4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5" name="Google Shape;185;p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4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87" name="Google Shape;187;p48"/>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88"/>
        <p:cNvGrpSpPr/>
        <p:nvPr/>
      </p:nvGrpSpPr>
      <p:grpSpPr>
        <a:xfrm>
          <a:off x="0" y="0"/>
          <a:ext cx="0" cy="0"/>
          <a:chOff x="0" y="0"/>
          <a:chExt cx="0" cy="0"/>
        </a:xfrm>
      </p:grpSpPr>
      <p:sp>
        <p:nvSpPr>
          <p:cNvPr id="189" name="Google Shape;189;p49"/>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0" name="Google Shape;190;p4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1" name="Google Shape;191;p4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4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93" name="Google Shape;193;p4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194" name="Google Shape;194;p49"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98"/>
        <p:cNvGrpSpPr/>
        <p:nvPr/>
      </p:nvGrpSpPr>
      <p:grpSpPr>
        <a:xfrm>
          <a:off x="0" y="0"/>
          <a:ext cx="0" cy="0"/>
          <a:chOff x="0" y="0"/>
          <a:chExt cx="0" cy="0"/>
        </a:xfrm>
      </p:grpSpPr>
      <p:sp>
        <p:nvSpPr>
          <p:cNvPr id="199" name="Google Shape;199;p5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p51"/>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01" name="Google Shape;201;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sp>
        <p:nvSpPr>
          <p:cNvPr id="203" name="Google Shape;203;p52"/>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52"/>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205" name="Google Shape;205;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09"/>
        <p:cNvGrpSpPr/>
        <p:nvPr/>
      </p:nvGrpSpPr>
      <p:grpSpPr>
        <a:xfrm>
          <a:off x="0" y="0"/>
          <a:ext cx="0" cy="0"/>
          <a:chOff x="0" y="0"/>
          <a:chExt cx="0" cy="0"/>
        </a:xfrm>
      </p:grpSpPr>
      <p:sp>
        <p:nvSpPr>
          <p:cNvPr id="210" name="Google Shape;210;p5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4"/>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12" name="Google Shape;21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13"/>
        <p:cNvGrpSpPr/>
        <p:nvPr/>
      </p:nvGrpSpPr>
      <p:grpSpPr>
        <a:xfrm>
          <a:off x="0" y="0"/>
          <a:ext cx="0" cy="0"/>
          <a:chOff x="0" y="0"/>
          <a:chExt cx="0" cy="0"/>
        </a:xfrm>
      </p:grpSpPr>
      <p:sp>
        <p:nvSpPr>
          <p:cNvPr id="214" name="Google Shape;214;p5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5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16" name="Google Shape;216;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20"/>
        <p:cNvGrpSpPr/>
        <p:nvPr/>
      </p:nvGrpSpPr>
      <p:grpSpPr>
        <a:xfrm>
          <a:off x="0" y="0"/>
          <a:ext cx="0" cy="0"/>
          <a:chOff x="0" y="0"/>
          <a:chExt cx="0" cy="0"/>
        </a:xfrm>
      </p:grpSpPr>
      <p:pic>
        <p:nvPicPr>
          <p:cNvPr id="221" name="Google Shape;221;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2"/>
        <p:cNvGrpSpPr/>
        <p:nvPr/>
      </p:nvGrpSpPr>
      <p:grpSpPr>
        <a:xfrm>
          <a:off x="0" y="0"/>
          <a:ext cx="0" cy="0"/>
          <a:chOff x="0" y="0"/>
          <a:chExt cx="0" cy="0"/>
        </a:xfrm>
      </p:grpSpPr>
      <p:sp>
        <p:nvSpPr>
          <p:cNvPr id="223" name="Google Shape;223;p5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24" name="Google Shape;224;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5" name="Google Shape;225;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26"/>
        <p:cNvGrpSpPr/>
        <p:nvPr/>
      </p:nvGrpSpPr>
      <p:grpSpPr>
        <a:xfrm>
          <a:off x="0" y="0"/>
          <a:ext cx="0" cy="0"/>
          <a:chOff x="0" y="0"/>
          <a:chExt cx="0" cy="0"/>
        </a:xfrm>
      </p:grpSpPr>
      <p:sp>
        <p:nvSpPr>
          <p:cNvPr id="227" name="Google Shape;227;p59"/>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8" name="Google Shape;228;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9" name="Google Shape;229;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5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1" name="Google Shape;231;p5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32" name="Google Shape;232;p59"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33"/>
        <p:cNvGrpSpPr/>
        <p:nvPr/>
      </p:nvGrpSpPr>
      <p:grpSpPr>
        <a:xfrm>
          <a:off x="0" y="0"/>
          <a:ext cx="0" cy="0"/>
          <a:chOff x="0" y="0"/>
          <a:chExt cx="0" cy="0"/>
        </a:xfrm>
      </p:grpSpPr>
      <p:pic>
        <p:nvPicPr>
          <p:cNvPr id="234" name="Google Shape;234;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5" name="Google Shape;235;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6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7" name="Google Shape;237;p6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8"/>
        <p:cNvGrpSpPr/>
        <p:nvPr/>
      </p:nvGrpSpPr>
      <p:grpSpPr>
        <a:xfrm>
          <a:off x="0" y="0"/>
          <a:ext cx="0" cy="0"/>
          <a:chOff x="0" y="0"/>
          <a:chExt cx="0" cy="0"/>
        </a:xfrm>
      </p:grpSpPr>
      <p:pic>
        <p:nvPicPr>
          <p:cNvPr id="239" name="Google Shape;239;p6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0" name="Google Shape;240;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61"/>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42" name="Google Shape;242;p61"/>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43"/>
        <p:cNvGrpSpPr/>
        <p:nvPr/>
      </p:nvGrpSpPr>
      <p:grpSpPr>
        <a:xfrm>
          <a:off x="0" y="0"/>
          <a:ext cx="0" cy="0"/>
          <a:chOff x="0" y="0"/>
          <a:chExt cx="0" cy="0"/>
        </a:xfrm>
      </p:grpSpPr>
      <p:sp>
        <p:nvSpPr>
          <p:cNvPr id="244" name="Google Shape;244;p6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6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46" name="Google Shape;246;p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49" name="Google Shape;249;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4" name="Google Shape;254;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6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8" name="Google Shape;258;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9" name="Google Shape;259;p6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0"/>
        <p:cNvGrpSpPr/>
        <p:nvPr/>
      </p:nvGrpSpPr>
      <p:grpSpPr>
        <a:xfrm>
          <a:off x="0" y="0"/>
          <a:ext cx="0" cy="0"/>
          <a:chOff x="0" y="0"/>
          <a:chExt cx="0" cy="0"/>
        </a:xfrm>
      </p:grpSpPr>
      <p:sp>
        <p:nvSpPr>
          <p:cNvPr id="261" name="Google Shape;261;p6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6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6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4" name="Google Shape;264;p6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5" name="Google Shape;2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67"/>
        <p:cNvGrpSpPr/>
        <p:nvPr/>
      </p:nvGrpSpPr>
      <p:grpSpPr>
        <a:xfrm>
          <a:off x="0" y="0"/>
          <a:ext cx="0" cy="0"/>
          <a:chOff x="0" y="0"/>
          <a:chExt cx="0" cy="0"/>
        </a:xfrm>
      </p:grpSpPr>
      <p:sp>
        <p:nvSpPr>
          <p:cNvPr id="268" name="Google Shape;268;p6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6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0" name="Google Shape;27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1" name="Google Shape;27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2"/>
        <p:cNvGrpSpPr/>
        <p:nvPr/>
      </p:nvGrpSpPr>
      <p:grpSpPr>
        <a:xfrm>
          <a:off x="0" y="0"/>
          <a:ext cx="0" cy="0"/>
          <a:chOff x="0" y="0"/>
          <a:chExt cx="0" cy="0"/>
        </a:xfrm>
      </p:grpSpPr>
      <p:pic>
        <p:nvPicPr>
          <p:cNvPr id="273" name="Google Shape;273;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4" name="Google Shape;274;p6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75" name="Google Shape;275;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76"/>
        <p:cNvGrpSpPr/>
        <p:nvPr/>
      </p:nvGrpSpPr>
      <p:grpSpPr>
        <a:xfrm>
          <a:off x="0" y="0"/>
          <a:ext cx="0" cy="0"/>
          <a:chOff x="0" y="0"/>
          <a:chExt cx="0" cy="0"/>
        </a:xfrm>
      </p:grpSpPr>
      <p:pic>
        <p:nvPicPr>
          <p:cNvPr id="277" name="Google Shape;277;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8" name="Google Shape;278;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9"/>
        <p:cNvGrpSpPr/>
        <p:nvPr/>
      </p:nvGrpSpPr>
      <p:grpSpPr>
        <a:xfrm>
          <a:off x="0" y="0"/>
          <a:ext cx="0" cy="0"/>
          <a:chOff x="0" y="0"/>
          <a:chExt cx="0" cy="0"/>
        </a:xfrm>
      </p:grpSpPr>
      <p:pic>
        <p:nvPicPr>
          <p:cNvPr id="280" name="Google Shape;280;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1" name="Google Shape;281;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82"/>
        <p:cNvGrpSpPr/>
        <p:nvPr/>
      </p:nvGrpSpPr>
      <p:grpSpPr>
        <a:xfrm>
          <a:off x="0" y="0"/>
          <a:ext cx="0" cy="0"/>
          <a:chOff x="0" y="0"/>
          <a:chExt cx="0" cy="0"/>
        </a:xfrm>
      </p:grpSpPr>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6"/>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pic>
        <p:nvPicPr>
          <p:cNvPr id="291" name="Google Shape;291;p7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92"/>
        <p:cNvGrpSpPr/>
        <p:nvPr/>
      </p:nvGrpSpPr>
      <p:grpSpPr>
        <a:xfrm>
          <a:off x="0" y="0"/>
          <a:ext cx="0" cy="0"/>
          <a:chOff x="0" y="0"/>
          <a:chExt cx="0" cy="0"/>
        </a:xfrm>
      </p:grpSpPr>
      <p:sp>
        <p:nvSpPr>
          <p:cNvPr id="293" name="Google Shape;293;p7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7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95" name="Google Shape;295;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7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7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00"/>
        <p:cNvGrpSpPr/>
        <p:nvPr/>
      </p:nvGrpSpPr>
      <p:grpSpPr>
        <a:xfrm>
          <a:off x="0" y="0"/>
          <a:ext cx="0" cy="0"/>
          <a:chOff x="0" y="0"/>
          <a:chExt cx="0" cy="0"/>
        </a:xfrm>
      </p:grpSpPr>
      <p:pic>
        <p:nvPicPr>
          <p:cNvPr id="301" name="Google Shape;301;p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7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5" name="Google Shape;305;p7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06" name="Google Shape;306;p7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07"/>
        <p:cNvGrpSpPr/>
        <p:nvPr/>
      </p:nvGrpSpPr>
      <p:grpSpPr>
        <a:xfrm>
          <a:off x="0" y="0"/>
          <a:ext cx="0" cy="0"/>
          <a:chOff x="0" y="0"/>
          <a:chExt cx="0" cy="0"/>
        </a:xfrm>
      </p:grpSpPr>
      <p:sp>
        <p:nvSpPr>
          <p:cNvPr id="308" name="Google Shape;308;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8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0" name="Google Shape;310;p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1"/>
        <p:cNvGrpSpPr/>
        <p:nvPr/>
      </p:nvGrpSpPr>
      <p:grpSpPr>
        <a:xfrm>
          <a:off x="0" y="0"/>
          <a:ext cx="0" cy="0"/>
          <a:chOff x="0" y="0"/>
          <a:chExt cx="0" cy="0"/>
        </a:xfrm>
      </p:grpSpPr>
      <p:pic>
        <p:nvPicPr>
          <p:cNvPr id="312" name="Google Shape;312;p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15" name="Google Shape;315;p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6"/>
        <p:cNvGrpSpPr/>
        <p:nvPr/>
      </p:nvGrpSpPr>
      <p:grpSpPr>
        <a:xfrm>
          <a:off x="0" y="0"/>
          <a:ext cx="0" cy="0"/>
          <a:chOff x="0" y="0"/>
          <a:chExt cx="0" cy="0"/>
        </a:xfrm>
      </p:grpSpPr>
      <p:sp>
        <p:nvSpPr>
          <p:cNvPr id="317" name="Google Shape;317;p8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18" name="Google Shape;318;p8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319" name="Google Shape;319;p8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320" name="Google Shape;320;p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4" name="Google Shape;324;p8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5" name="Google Shape;325;p8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6" name="Google Shape;326;p8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27" name="Google Shape;327;p8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8"/>
        <p:cNvGrpSpPr/>
        <p:nvPr/>
      </p:nvGrpSpPr>
      <p:grpSpPr>
        <a:xfrm>
          <a:off x="0" y="0"/>
          <a:ext cx="0" cy="0"/>
          <a:chOff x="0" y="0"/>
          <a:chExt cx="0" cy="0"/>
        </a:xfrm>
      </p:grpSpPr>
      <p:sp>
        <p:nvSpPr>
          <p:cNvPr id="329" name="Google Shape;329;p8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30" name="Google Shape;330;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8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32" name="Google Shape;332;p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34"/>
        <p:cNvGrpSpPr/>
        <p:nvPr/>
      </p:nvGrpSpPr>
      <p:grpSpPr>
        <a:xfrm>
          <a:off x="0" y="0"/>
          <a:ext cx="0" cy="0"/>
          <a:chOff x="0" y="0"/>
          <a:chExt cx="0" cy="0"/>
        </a:xfrm>
      </p:grpSpPr>
      <p:sp>
        <p:nvSpPr>
          <p:cNvPr id="335" name="Google Shape;3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37" name="Google Shape;337;p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38"/>
        <p:cNvGrpSpPr/>
        <p:nvPr/>
      </p:nvGrpSpPr>
      <p:grpSpPr>
        <a:xfrm>
          <a:off x="0" y="0"/>
          <a:ext cx="0" cy="0"/>
          <a:chOff x="0" y="0"/>
          <a:chExt cx="0" cy="0"/>
        </a:xfrm>
      </p:grpSpPr>
      <p:sp>
        <p:nvSpPr>
          <p:cNvPr id="339" name="Google Shape;3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1" name="Google Shape;341;p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42"/>
        <p:cNvGrpSpPr/>
        <p:nvPr/>
      </p:nvGrpSpPr>
      <p:grpSpPr>
        <a:xfrm>
          <a:off x="0" y="0"/>
          <a:ext cx="0" cy="0"/>
          <a:chOff x="0" y="0"/>
          <a:chExt cx="0" cy="0"/>
        </a:xfrm>
      </p:grpSpPr>
      <p:sp>
        <p:nvSpPr>
          <p:cNvPr id="343" name="Google Shape;343;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5" name="Google Shape;345;p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95"/>
        <p:cNvGrpSpPr/>
        <p:nvPr/>
      </p:nvGrpSpPr>
      <p:grpSpPr>
        <a:xfrm>
          <a:off x="0" y="0"/>
          <a:ext cx="0" cy="0"/>
          <a:chOff x="0" y="0"/>
          <a:chExt cx="0" cy="0"/>
        </a:xfrm>
      </p:grpSpPr>
      <p:sp>
        <p:nvSpPr>
          <p:cNvPr id="196" name="Google Shape;196;p5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7" name="Google Shape;197;p5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206"/>
        <p:cNvGrpSpPr/>
        <p:nvPr/>
      </p:nvGrpSpPr>
      <p:grpSpPr>
        <a:xfrm>
          <a:off x="0" y="0"/>
          <a:ext cx="0" cy="0"/>
          <a:chOff x="0" y="0"/>
          <a:chExt cx="0" cy="0"/>
        </a:xfrm>
      </p:grpSpPr>
      <p:sp>
        <p:nvSpPr>
          <p:cNvPr id="207" name="Google Shape;2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8" name="Google Shape;208;p5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9" name="Google Shape;219;p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87"/>
        <p:cNvGrpSpPr/>
        <p:nvPr/>
      </p:nvGrpSpPr>
      <p:grpSpPr>
        <a:xfrm>
          <a:off x="0" y="0"/>
          <a:ext cx="0" cy="0"/>
          <a:chOff x="0" y="0"/>
          <a:chExt cx="0" cy="0"/>
        </a:xfrm>
      </p:grpSpPr>
      <p:sp>
        <p:nvSpPr>
          <p:cNvPr id="288" name="Google Shape;288;p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9s0UURBihH8"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2.xml"/><Relationship Id="rId5" Type="http://schemas.openxmlformats.org/officeDocument/2006/relationships/image" Target="../media/image1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2.xml"/><Relationship Id="rId5" Type="http://schemas.openxmlformats.org/officeDocument/2006/relationships/image" Target="../media/image22.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99"/>
          <p:cNvSpPr txBox="1">
            <a:spLocks noGrp="1"/>
          </p:cNvSpPr>
          <p:nvPr>
            <p:ph type="body" idx="1"/>
          </p:nvPr>
        </p:nvSpPr>
        <p:spPr>
          <a:xfrm>
            <a:off x="457200" y="1309350"/>
            <a:ext cx="5124600" cy="3434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
              <a:t>What are some characteristics of formative assessment?</a:t>
            </a:r>
            <a:endParaRPr/>
          </a:p>
        </p:txBody>
      </p:sp>
      <p:sp>
        <p:nvSpPr>
          <p:cNvPr id="402" name="Google Shape;402;p9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Collaborative Word Cloud</a:t>
            </a:r>
            <a:endParaRPr/>
          </a:p>
        </p:txBody>
      </p:sp>
      <p:pic>
        <p:nvPicPr>
          <p:cNvPr id="403" name="Google Shape;403;p99"/>
          <p:cNvPicPr preferRelativeResize="0"/>
          <p:nvPr/>
        </p:nvPicPr>
        <p:blipFill>
          <a:blip r:embed="rId3">
            <a:alphaModFix/>
          </a:blip>
          <a:stretch>
            <a:fillRect/>
          </a:stretch>
        </p:blipFill>
        <p:spPr>
          <a:xfrm>
            <a:off x="5734200" y="1317047"/>
            <a:ext cx="3257400" cy="18404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00"/>
          <p:cNvSpPr txBox="1">
            <a:spLocks noGrp="1"/>
          </p:cNvSpPr>
          <p:nvPr>
            <p:ph type="body" idx="1"/>
          </p:nvPr>
        </p:nvSpPr>
        <p:spPr>
          <a:xfrm>
            <a:off x="457200" y="1309352"/>
            <a:ext cx="6637283" cy="3186974"/>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Insert a photo of the collaborative word cloud.</a:t>
            </a:r>
            <a:endParaRPr dirty="0"/>
          </a:p>
        </p:txBody>
      </p:sp>
      <p:sp>
        <p:nvSpPr>
          <p:cNvPr id="409" name="Google Shape;409;p10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Collaborative Word Cloud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0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Frayer Model</a:t>
            </a:r>
            <a:endParaRPr/>
          </a:p>
        </p:txBody>
      </p:sp>
      <p:sp>
        <p:nvSpPr>
          <p:cNvPr id="415" name="Google Shape;415;p101"/>
          <p:cNvSpPr txBox="1">
            <a:spLocks noGrp="1"/>
          </p:cNvSpPr>
          <p:nvPr>
            <p:ph type="body" idx="1"/>
          </p:nvPr>
        </p:nvSpPr>
        <p:spPr>
          <a:xfrm>
            <a:off x="457200" y="1305059"/>
            <a:ext cx="5020500" cy="2775057"/>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dirty="0"/>
              <a:t>What is formative assessment?</a:t>
            </a:r>
            <a:endParaRPr dirty="0"/>
          </a:p>
          <a:p>
            <a:pPr marL="457200" lvl="0" indent="-393700" algn="l" rtl="0">
              <a:spcBef>
                <a:spcPts val="520"/>
              </a:spcBef>
              <a:spcAft>
                <a:spcPts val="0"/>
              </a:spcAft>
              <a:buSzPts val="2600"/>
              <a:buChar char="•"/>
            </a:pPr>
            <a:r>
              <a:rPr lang="en" dirty="0"/>
              <a:t>Definition in your own words</a:t>
            </a:r>
            <a:endParaRPr dirty="0"/>
          </a:p>
          <a:p>
            <a:pPr marL="457200" lvl="0" indent="-393700" algn="l" rtl="0">
              <a:spcBef>
                <a:spcPts val="0"/>
              </a:spcBef>
              <a:spcAft>
                <a:spcPts val="0"/>
              </a:spcAft>
              <a:buSzPts val="2600"/>
              <a:buChar char="•"/>
            </a:pPr>
            <a:r>
              <a:rPr lang="en" dirty="0"/>
              <a:t>Characteristics</a:t>
            </a:r>
            <a:endParaRPr dirty="0"/>
          </a:p>
          <a:p>
            <a:pPr marL="457200" lvl="0" indent="-393700" algn="l" rtl="0">
              <a:spcBef>
                <a:spcPts val="0"/>
              </a:spcBef>
              <a:spcAft>
                <a:spcPts val="0"/>
              </a:spcAft>
              <a:buSzPts val="2600"/>
              <a:buChar char="•"/>
            </a:pPr>
            <a:r>
              <a:rPr lang="en" dirty="0"/>
              <a:t>Examples</a:t>
            </a:r>
            <a:endParaRPr dirty="0"/>
          </a:p>
          <a:p>
            <a:pPr marL="457200" lvl="0" indent="-393700" algn="l" rtl="0">
              <a:spcBef>
                <a:spcPts val="0"/>
              </a:spcBef>
              <a:spcAft>
                <a:spcPts val="0"/>
              </a:spcAft>
              <a:buSzPts val="2600"/>
              <a:buChar char="•"/>
            </a:pPr>
            <a:r>
              <a:rPr lang="en" dirty="0"/>
              <a:t>Non-examples</a:t>
            </a:r>
            <a:endParaRPr dirty="0"/>
          </a:p>
        </p:txBody>
      </p:sp>
      <p:pic>
        <p:nvPicPr>
          <p:cNvPr id="416" name="Google Shape;416;p101"/>
          <p:cNvPicPr preferRelativeResize="0"/>
          <p:nvPr/>
        </p:nvPicPr>
        <p:blipFill>
          <a:blip r:embed="rId3">
            <a:alphaModFix/>
          </a:blip>
          <a:stretch>
            <a:fillRect/>
          </a:stretch>
        </p:blipFill>
        <p:spPr>
          <a:xfrm>
            <a:off x="5814323" y="1087121"/>
            <a:ext cx="2713679" cy="19367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02"/>
          <p:cNvSpPr txBox="1">
            <a:spLocks noGrp="1"/>
          </p:cNvSpPr>
          <p:nvPr>
            <p:ph type="body" idx="1"/>
          </p:nvPr>
        </p:nvSpPr>
        <p:spPr>
          <a:xfrm>
            <a:off x="457200" y="1110707"/>
            <a:ext cx="6498546" cy="311760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dirty="0"/>
              <a:t>Formative assessment is a systematic process of collecting evidence about students’ thinking and learning to inform instruction and provide feedback to the students while simultaneously promoting learning.  It happens during the learning process.</a:t>
            </a:r>
            <a:endParaRPr sz="2000" dirty="0"/>
          </a:p>
          <a:p>
            <a:pPr marL="0" lvl="0" indent="0" algn="l" rtl="0">
              <a:lnSpc>
                <a:spcPct val="115000"/>
              </a:lnSpc>
              <a:spcBef>
                <a:spcPts val="1600"/>
              </a:spcBef>
              <a:spcAft>
                <a:spcPts val="1600"/>
              </a:spcAft>
              <a:buClr>
                <a:schemeClr val="dk1"/>
              </a:buClr>
              <a:buSzPts val="1100"/>
              <a:buFont typeface="Arial"/>
              <a:buNone/>
            </a:pPr>
            <a:r>
              <a:rPr lang="en" sz="2000" dirty="0"/>
              <a:t>It is assessment for learning rather than assessment of learning, and it can also be assessment as learning.</a:t>
            </a:r>
            <a:endParaRPr sz="2000" dirty="0"/>
          </a:p>
        </p:txBody>
      </p:sp>
      <p:sp>
        <p:nvSpPr>
          <p:cNvPr id="422" name="Google Shape;422;p102"/>
          <p:cNvSpPr txBox="1">
            <a:spLocks noGrp="1"/>
          </p:cNvSpPr>
          <p:nvPr>
            <p:ph type="title"/>
          </p:nvPr>
        </p:nvSpPr>
        <p:spPr>
          <a:xfrm>
            <a:off x="457200" y="174817"/>
            <a:ext cx="443011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Page Keeley Definition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03"/>
          <p:cNvSpPr txBox="1">
            <a:spLocks noGrp="1"/>
          </p:cNvSpPr>
          <p:nvPr>
            <p:ph type="title"/>
          </p:nvPr>
        </p:nvSpPr>
        <p:spPr>
          <a:xfrm>
            <a:off x="438281" y="206450"/>
            <a:ext cx="4969291"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Assessment vs. Evaluation</a:t>
            </a:r>
            <a:endParaRPr dirty="0"/>
          </a:p>
        </p:txBody>
      </p:sp>
      <p:sp>
        <p:nvSpPr>
          <p:cNvPr id="428" name="Google Shape;428;p103"/>
          <p:cNvSpPr txBox="1">
            <a:spLocks noGrp="1"/>
          </p:cNvSpPr>
          <p:nvPr>
            <p:ph type="body" idx="1"/>
          </p:nvPr>
        </p:nvSpPr>
        <p:spPr>
          <a:xfrm>
            <a:off x="457200" y="1180178"/>
            <a:ext cx="4040100" cy="494400"/>
          </a:xfrm>
          <a:prstGeom prst="rect">
            <a:avLst/>
          </a:prstGeom>
        </p:spPr>
        <p:txBody>
          <a:bodyPr spcFirstLastPara="1" wrap="square" lIns="45700" tIns="0" rIns="45700" bIns="0" anchor="ctr" anchorCtr="0">
            <a:noAutofit/>
          </a:bodyPr>
          <a:lstStyle/>
          <a:p>
            <a:pPr marL="0" lvl="0" indent="0" algn="ctr" rtl="0">
              <a:spcBef>
                <a:spcPts val="480"/>
              </a:spcBef>
              <a:spcAft>
                <a:spcPts val="0"/>
              </a:spcAft>
              <a:buNone/>
            </a:pPr>
            <a:r>
              <a:rPr lang="en" dirty="0"/>
              <a:t>Assessment</a:t>
            </a:r>
            <a:endParaRPr dirty="0"/>
          </a:p>
        </p:txBody>
      </p:sp>
      <p:sp>
        <p:nvSpPr>
          <p:cNvPr id="429" name="Google Shape;429;p103"/>
          <p:cNvSpPr txBox="1">
            <a:spLocks noGrp="1"/>
          </p:cNvSpPr>
          <p:nvPr>
            <p:ph type="body" idx="2"/>
          </p:nvPr>
        </p:nvSpPr>
        <p:spPr>
          <a:xfrm>
            <a:off x="4607190" y="1180178"/>
            <a:ext cx="4041900" cy="491100"/>
          </a:xfrm>
          <a:prstGeom prst="rect">
            <a:avLst/>
          </a:prstGeom>
        </p:spPr>
        <p:txBody>
          <a:bodyPr spcFirstLastPara="1" wrap="square" lIns="45700" tIns="0" rIns="45700" bIns="0" anchor="ctr" anchorCtr="0">
            <a:noAutofit/>
          </a:bodyPr>
          <a:lstStyle/>
          <a:p>
            <a:pPr marL="0" lvl="0" indent="0" algn="ctr" rtl="0">
              <a:spcBef>
                <a:spcPts val="480"/>
              </a:spcBef>
              <a:spcAft>
                <a:spcPts val="0"/>
              </a:spcAft>
              <a:buNone/>
            </a:pPr>
            <a:r>
              <a:rPr lang="en" dirty="0"/>
              <a:t>Evaluation</a:t>
            </a:r>
            <a:endParaRPr dirty="0"/>
          </a:p>
        </p:txBody>
      </p:sp>
      <p:sp>
        <p:nvSpPr>
          <p:cNvPr id="430" name="Google Shape;430;p103"/>
          <p:cNvSpPr txBox="1">
            <a:spLocks noGrp="1"/>
          </p:cNvSpPr>
          <p:nvPr>
            <p:ph type="body" idx="3"/>
          </p:nvPr>
        </p:nvSpPr>
        <p:spPr>
          <a:xfrm>
            <a:off x="457200" y="1706223"/>
            <a:ext cx="4040100" cy="2194166"/>
          </a:xfrm>
          <a:prstGeom prst="rect">
            <a:avLst/>
          </a:prstGeom>
        </p:spPr>
        <p:txBody>
          <a:bodyPr spcFirstLastPara="1" wrap="square" lIns="91425" tIns="0" rIns="91425" bIns="45700" anchor="t" anchorCtr="0">
            <a:noAutofit/>
          </a:bodyPr>
          <a:lstStyle/>
          <a:p>
            <a:pPr marL="285750" indent="-285750"/>
            <a:r>
              <a:rPr lang="en" dirty="0"/>
              <a:t>Uses classroom research to provide useful feedback for the </a:t>
            </a:r>
            <a:r>
              <a:rPr lang="en" b="1" dirty="0"/>
              <a:t>improvement</a:t>
            </a:r>
            <a:r>
              <a:rPr lang="en" dirty="0"/>
              <a:t> of teaching and learning.</a:t>
            </a:r>
          </a:p>
          <a:p>
            <a:pPr marL="742950" lvl="1" indent="-285750">
              <a:buSzPct val="100000"/>
              <a:buFont typeface="Wingdings" panose="05000000000000000000" pitchFamily="2" charset="2"/>
              <a:buChar char="§"/>
            </a:pPr>
            <a:r>
              <a:rPr lang="en" dirty="0"/>
              <a:t>Feedback from the student to the instructor about the student’s learning.	</a:t>
            </a:r>
            <a:endParaRPr dirty="0"/>
          </a:p>
        </p:txBody>
      </p:sp>
      <p:sp>
        <p:nvSpPr>
          <p:cNvPr id="431" name="Google Shape;431;p103"/>
          <p:cNvSpPr txBox="1">
            <a:spLocks noGrp="1"/>
          </p:cNvSpPr>
          <p:nvPr>
            <p:ph type="body" idx="4"/>
          </p:nvPr>
        </p:nvSpPr>
        <p:spPr>
          <a:xfrm>
            <a:off x="4644900" y="1706223"/>
            <a:ext cx="3912623" cy="2257099"/>
          </a:xfrm>
          <a:prstGeom prst="rect">
            <a:avLst/>
          </a:prstGeom>
        </p:spPr>
        <p:txBody>
          <a:bodyPr spcFirstLastPara="1" wrap="square" lIns="91425" tIns="0" rIns="91425" bIns="45700" anchor="t" anchorCtr="0">
            <a:noAutofit/>
          </a:bodyPr>
          <a:lstStyle/>
          <a:p>
            <a:pPr marL="285750" indent="-285750"/>
            <a:r>
              <a:rPr lang="en" dirty="0"/>
              <a:t>Uses methods and measures to </a:t>
            </a:r>
            <a:r>
              <a:rPr lang="en" b="1" dirty="0"/>
              <a:t>judge</a:t>
            </a:r>
            <a:r>
              <a:rPr lang="en" dirty="0"/>
              <a:t> student learning and understanding of the material for the purposes of grading and reporting.</a:t>
            </a:r>
          </a:p>
          <a:p>
            <a:pPr marL="742950" lvl="1" indent="-285750">
              <a:buSzPct val="100000"/>
              <a:buFont typeface="Wingdings" panose="05000000000000000000" pitchFamily="2" charset="2"/>
              <a:buChar char="§"/>
            </a:pPr>
            <a:r>
              <a:rPr lang="en" dirty="0"/>
              <a:t>Feedback from the instructor to the student about the student’s learning.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04"/>
          <p:cNvSpPr txBox="1">
            <a:spLocks noGrp="1"/>
          </p:cNvSpPr>
          <p:nvPr>
            <p:ph type="body" idx="1"/>
          </p:nvPr>
        </p:nvSpPr>
        <p:spPr>
          <a:xfrm>
            <a:off x="457200" y="1224216"/>
            <a:ext cx="5451716" cy="3272109"/>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 dirty="0"/>
              <a:t>Awareness of your own thinking processes.</a:t>
            </a:r>
            <a:endParaRPr dirty="0"/>
          </a:p>
          <a:p>
            <a:pPr marL="520700" lvl="0" indent="-457200" algn="l" rtl="0">
              <a:spcBef>
                <a:spcPts val="520"/>
              </a:spcBef>
              <a:spcAft>
                <a:spcPts val="0"/>
              </a:spcAft>
              <a:buSzPts val="2600"/>
              <a:buFont typeface="Arial" panose="020B0604020202020204" pitchFamily="34" charset="0"/>
              <a:buChar char="•"/>
            </a:pPr>
            <a:r>
              <a:rPr lang="en" dirty="0"/>
              <a:t>What did we do?</a:t>
            </a:r>
            <a:endParaRPr dirty="0"/>
          </a:p>
          <a:p>
            <a:pPr marL="520700" lvl="0" indent="-457200" algn="l" rtl="0">
              <a:spcBef>
                <a:spcPts val="0"/>
              </a:spcBef>
              <a:spcAft>
                <a:spcPts val="0"/>
              </a:spcAft>
              <a:buSzPts val="2600"/>
              <a:buFont typeface="Arial" panose="020B0604020202020204" pitchFamily="34" charset="0"/>
              <a:buChar char="•"/>
            </a:pPr>
            <a:r>
              <a:rPr lang="en" dirty="0"/>
              <a:t>What works for me?</a:t>
            </a:r>
            <a:endParaRPr dirty="0"/>
          </a:p>
          <a:p>
            <a:pPr marL="520700" lvl="0" indent="-457200" algn="l" rtl="0">
              <a:spcBef>
                <a:spcPts val="0"/>
              </a:spcBef>
              <a:spcAft>
                <a:spcPts val="0"/>
              </a:spcAft>
              <a:buSzPts val="2600"/>
              <a:buFont typeface="Arial" panose="020B0604020202020204" pitchFamily="34" charset="0"/>
              <a:buChar char="•"/>
            </a:pPr>
            <a:r>
              <a:rPr lang="en" dirty="0"/>
              <a:t>Can I explain what I learned?</a:t>
            </a:r>
            <a:endParaRPr dirty="0"/>
          </a:p>
          <a:p>
            <a:pPr marL="520700" lvl="0" indent="-457200" algn="l" rtl="0">
              <a:spcBef>
                <a:spcPts val="0"/>
              </a:spcBef>
              <a:spcAft>
                <a:spcPts val="0"/>
              </a:spcAft>
              <a:buSzPts val="2600"/>
              <a:buFont typeface="Arial" panose="020B0604020202020204" pitchFamily="34" charset="0"/>
              <a:buChar char="•"/>
            </a:pPr>
            <a:r>
              <a:rPr lang="en" dirty="0"/>
              <a:t>What questions do I still have?</a:t>
            </a:r>
            <a:endParaRPr dirty="0"/>
          </a:p>
          <a:p>
            <a:pPr marL="520700" lvl="0" indent="-457200" algn="l" rtl="0">
              <a:spcBef>
                <a:spcPts val="0"/>
              </a:spcBef>
              <a:spcAft>
                <a:spcPts val="0"/>
              </a:spcAft>
              <a:buSzPts val="2600"/>
              <a:buFont typeface="Arial" panose="020B0604020202020204" pitchFamily="34" charset="0"/>
              <a:buChar char="•"/>
            </a:pPr>
            <a:r>
              <a:rPr lang="en" dirty="0"/>
              <a:t>How do I know that?</a:t>
            </a:r>
            <a:endParaRPr dirty="0"/>
          </a:p>
          <a:p>
            <a:pPr marL="520700" lvl="0" indent="-457200" algn="l" rtl="0">
              <a:spcBef>
                <a:spcPts val="0"/>
              </a:spcBef>
              <a:spcAft>
                <a:spcPts val="0"/>
              </a:spcAft>
              <a:buSzPts val="2600"/>
              <a:buFont typeface="Arial" panose="020B0604020202020204" pitchFamily="34" charset="0"/>
              <a:buChar char="•"/>
            </a:pPr>
            <a:r>
              <a:rPr lang="en" dirty="0"/>
              <a:t>Should I ask for extra help?</a:t>
            </a:r>
            <a:endParaRPr dirty="0"/>
          </a:p>
        </p:txBody>
      </p:sp>
      <p:sp>
        <p:nvSpPr>
          <p:cNvPr id="437" name="Google Shape;437;p1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Metacognition - Thinking About Thinking</a:t>
            </a:r>
            <a:endParaRPr dirty="0"/>
          </a:p>
        </p:txBody>
      </p:sp>
      <p:pic>
        <p:nvPicPr>
          <p:cNvPr id="438" name="Google Shape;438;p104"/>
          <p:cNvPicPr preferRelativeResize="0"/>
          <p:nvPr/>
        </p:nvPicPr>
        <p:blipFill>
          <a:blip r:embed="rId3">
            <a:alphaModFix/>
          </a:blip>
          <a:stretch>
            <a:fillRect/>
          </a:stretch>
        </p:blipFill>
        <p:spPr>
          <a:xfrm>
            <a:off x="5346720" y="1522826"/>
            <a:ext cx="3562775" cy="236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05" descr="Iocane Powder Tshirt available here: http://www.nowherebad.com/previously &#10;limited printing ONLY available from november 18, 19, 20, 21, 2011 &#10; &#10;classic scene from a classic movie! &#10; &#10;iocane powder &#10;iocaine powder &#10;Princess Bride &#10;the princess bride &#10;&quot;The Princess Bride (film)&quot; Inconceivable &#10;battle of wits &#10; &#10;---- DISCLAIMER! ---- &#10;Copyright Disclaimer Under Section 107 of the Copyright Act 1976, allowance is made for &quot;fair use&quot; for purposes such as criticism, comment, news reporting, teaching, scholarship, and research. Fair use is a use permitted by copyright statute" title="Iocane Powder Battle of Wits &quot;Princess Bride&quot;">
            <a:hlinkClick r:id="rId3"/>
          </p:cNvPr>
          <p:cNvPicPr preferRelativeResize="0"/>
          <p:nvPr/>
        </p:nvPicPr>
        <p:blipFill rotWithShape="1">
          <a:blip r:embed="rId4">
            <a:alphaModFix/>
          </a:blip>
          <a:srcRect t="13275" b="12247"/>
          <a:stretch/>
        </p:blipFill>
        <p:spPr>
          <a:xfrm>
            <a:off x="1351650" y="797735"/>
            <a:ext cx="6440700" cy="3597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06"/>
          <p:cNvSpPr txBox="1">
            <a:spLocks noGrp="1"/>
          </p:cNvSpPr>
          <p:nvPr>
            <p:ph type="body" idx="1"/>
          </p:nvPr>
        </p:nvSpPr>
        <p:spPr>
          <a:xfrm>
            <a:off x="435128" y="1123317"/>
            <a:ext cx="5028600" cy="3434100"/>
          </a:xfrm>
          <a:prstGeom prst="rect">
            <a:avLst/>
          </a:prstGeom>
        </p:spPr>
        <p:txBody>
          <a:bodyPr spcFirstLastPara="1" wrap="square" lIns="91425" tIns="45700" rIns="91425" bIns="45700" anchor="t" anchorCtr="0">
            <a:normAutofit fontScale="92500" lnSpcReduction="20000"/>
          </a:bodyPr>
          <a:lstStyle/>
          <a:p>
            <a:pPr lvl="0" indent="-457200" algn="l" rtl="0">
              <a:spcBef>
                <a:spcPts val="520"/>
              </a:spcBef>
              <a:spcAft>
                <a:spcPts val="0"/>
              </a:spcAft>
              <a:buFont typeface="Arial" panose="020B0604020202020204" pitchFamily="34" charset="0"/>
              <a:buChar char="•"/>
            </a:pPr>
            <a:r>
              <a:rPr lang="en" dirty="0">
                <a:solidFill>
                  <a:srgbClr val="292929"/>
                </a:solidFill>
              </a:rPr>
              <a:t>This instructional strategy is a quick formative assessment of your class's understanding of the purpose of a learning activity. </a:t>
            </a:r>
          </a:p>
          <a:p>
            <a:pPr lvl="0" indent="-457200" algn="l" rtl="0">
              <a:spcBef>
                <a:spcPts val="520"/>
              </a:spcBef>
              <a:spcAft>
                <a:spcPts val="0"/>
              </a:spcAft>
              <a:buFont typeface="Arial" panose="020B0604020202020204" pitchFamily="34" charset="0"/>
              <a:buChar char="•"/>
            </a:pPr>
            <a:r>
              <a:rPr lang="en" dirty="0">
                <a:solidFill>
                  <a:srgbClr val="292929"/>
                </a:solidFill>
              </a:rPr>
              <a:t>The data collected in this quick check-in will tell you if your students are engaged both with their hands-on and their minds-on.</a:t>
            </a:r>
          </a:p>
          <a:p>
            <a:pPr lvl="0" indent="-457200" algn="l" rtl="0">
              <a:spcBef>
                <a:spcPts val="520"/>
              </a:spcBef>
              <a:spcAft>
                <a:spcPts val="0"/>
              </a:spcAft>
              <a:buFont typeface="Arial" panose="020B0604020202020204" pitchFamily="34" charset="0"/>
              <a:buChar char="•"/>
            </a:pPr>
            <a:r>
              <a:rPr lang="en" dirty="0">
                <a:solidFill>
                  <a:srgbClr val="292929"/>
                </a:solidFill>
              </a:rPr>
              <a:t>How might you use this in your content area?</a:t>
            </a:r>
            <a:endParaRPr dirty="0">
              <a:solidFill>
                <a:srgbClr val="292929"/>
              </a:solidFill>
            </a:endParaRPr>
          </a:p>
        </p:txBody>
      </p:sp>
      <p:sp>
        <p:nvSpPr>
          <p:cNvPr id="449" name="Google Shape;449;p106"/>
          <p:cNvSpPr txBox="1">
            <a:spLocks noGrp="1"/>
          </p:cNvSpPr>
          <p:nvPr>
            <p:ph type="title"/>
          </p:nvPr>
        </p:nvSpPr>
        <p:spPr>
          <a:xfrm>
            <a:off x="435128" y="121214"/>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dirty="0"/>
              <a:t>What Are You Doing? Why Are You Doing It?</a:t>
            </a:r>
            <a:endParaRPr dirty="0"/>
          </a:p>
        </p:txBody>
      </p:sp>
      <p:pic>
        <p:nvPicPr>
          <p:cNvPr id="450" name="Google Shape;450;p106"/>
          <p:cNvPicPr preferRelativeResize="0"/>
          <p:nvPr/>
        </p:nvPicPr>
        <p:blipFill>
          <a:blip r:embed="rId3">
            <a:alphaModFix/>
          </a:blip>
          <a:stretch>
            <a:fillRect/>
          </a:stretch>
        </p:blipFill>
        <p:spPr>
          <a:xfrm>
            <a:off x="5577675" y="1309350"/>
            <a:ext cx="2948700" cy="3112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07"/>
          <p:cNvSpPr txBox="1">
            <a:spLocks noGrp="1"/>
          </p:cNvSpPr>
          <p:nvPr>
            <p:ph type="title"/>
          </p:nvPr>
        </p:nvSpPr>
        <p:spPr>
          <a:xfrm>
            <a:off x="397291" y="247439"/>
            <a:ext cx="2727434"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Note Catcher</a:t>
            </a:r>
            <a:endParaRPr dirty="0"/>
          </a:p>
        </p:txBody>
      </p:sp>
      <p:sp>
        <p:nvSpPr>
          <p:cNvPr id="456" name="Google Shape;456;p107"/>
          <p:cNvSpPr txBox="1">
            <a:spLocks noGrp="1"/>
          </p:cNvSpPr>
          <p:nvPr>
            <p:ph type="body" idx="1"/>
          </p:nvPr>
        </p:nvSpPr>
        <p:spPr>
          <a:xfrm>
            <a:off x="472966" y="1104839"/>
            <a:ext cx="4038600" cy="3326100"/>
          </a:xfrm>
          <a:prstGeom prst="rect">
            <a:avLst/>
          </a:prstGeom>
        </p:spPr>
        <p:txBody>
          <a:bodyPr spcFirstLastPara="1" wrap="square" lIns="91425" tIns="45700" rIns="91425" bIns="45700" anchor="t" anchorCtr="0">
            <a:noAutofit/>
          </a:bodyPr>
          <a:lstStyle/>
          <a:p>
            <a:pPr marL="342900" indent="-342900"/>
            <a:r>
              <a:rPr lang="en" dirty="0"/>
              <a:t>Take a moment to reflect on the assessment strategies that we have explored. </a:t>
            </a:r>
          </a:p>
          <a:p>
            <a:pPr marL="342900" indent="-342900"/>
            <a:r>
              <a:rPr lang="en" dirty="0"/>
              <a:t>Answer the following questions:</a:t>
            </a:r>
            <a:endParaRPr dirty="0"/>
          </a:p>
          <a:p>
            <a:pPr lvl="1" indent="-381000">
              <a:spcBef>
                <a:spcPts val="480"/>
              </a:spcBef>
              <a:buSzPct val="100000"/>
              <a:buFont typeface="Wingdings" panose="05000000000000000000" pitchFamily="2" charset="2"/>
              <a:buChar char="§"/>
            </a:pPr>
            <a:r>
              <a:rPr lang="en" dirty="0"/>
              <a:t>How were they used?</a:t>
            </a:r>
            <a:endParaRPr dirty="0"/>
          </a:p>
          <a:p>
            <a:pPr lvl="1" indent="-381000">
              <a:spcBef>
                <a:spcPts val="0"/>
              </a:spcBef>
              <a:buSzPct val="100000"/>
              <a:buFont typeface="Wingdings" panose="05000000000000000000" pitchFamily="2" charset="2"/>
              <a:buChar char="§"/>
            </a:pPr>
            <a:r>
              <a:rPr lang="en" dirty="0"/>
              <a:t>How can I use them?</a:t>
            </a:r>
            <a:endParaRPr dirty="0"/>
          </a:p>
        </p:txBody>
      </p:sp>
      <p:pic>
        <p:nvPicPr>
          <p:cNvPr id="457" name="Google Shape;457;p107"/>
          <p:cNvPicPr preferRelativeResize="0"/>
          <p:nvPr/>
        </p:nvPicPr>
        <p:blipFill>
          <a:blip r:embed="rId3">
            <a:alphaModFix/>
          </a:blip>
          <a:stretch>
            <a:fillRect/>
          </a:stretch>
        </p:blipFill>
        <p:spPr>
          <a:xfrm>
            <a:off x="5748107" y="223870"/>
            <a:ext cx="2249061" cy="1216204"/>
          </a:xfrm>
          <a:prstGeom prst="rect">
            <a:avLst/>
          </a:prstGeom>
          <a:noFill/>
          <a:ln>
            <a:noFill/>
          </a:ln>
        </p:spPr>
      </p:pic>
      <p:pic>
        <p:nvPicPr>
          <p:cNvPr id="458" name="Google Shape;458;p107"/>
          <p:cNvPicPr preferRelativeResize="0"/>
          <p:nvPr/>
        </p:nvPicPr>
        <p:blipFill>
          <a:blip r:embed="rId4">
            <a:alphaModFix/>
          </a:blip>
          <a:stretch>
            <a:fillRect/>
          </a:stretch>
        </p:blipFill>
        <p:spPr>
          <a:xfrm>
            <a:off x="5398434" y="1646813"/>
            <a:ext cx="2051100" cy="1279267"/>
          </a:xfrm>
          <a:prstGeom prst="rect">
            <a:avLst/>
          </a:prstGeom>
          <a:noFill/>
          <a:ln>
            <a:noFill/>
          </a:ln>
        </p:spPr>
      </p:pic>
      <p:pic>
        <p:nvPicPr>
          <p:cNvPr id="459" name="Google Shape;459;p107"/>
          <p:cNvPicPr preferRelativeResize="0"/>
          <p:nvPr/>
        </p:nvPicPr>
        <p:blipFill>
          <a:blip r:embed="rId5">
            <a:alphaModFix/>
          </a:blip>
          <a:stretch>
            <a:fillRect/>
          </a:stretch>
        </p:blipFill>
        <p:spPr>
          <a:xfrm>
            <a:off x="5669360" y="3132819"/>
            <a:ext cx="1865812" cy="16813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Back! </a:t>
            </a:r>
            <a:endParaRPr/>
          </a:p>
        </p:txBody>
      </p:sp>
      <p:pic>
        <p:nvPicPr>
          <p:cNvPr id="465" name="Google Shape;465;p108"/>
          <p:cNvPicPr preferRelativeResize="0"/>
          <p:nvPr/>
        </p:nvPicPr>
        <p:blipFill rotWithShape="1">
          <a:blip r:embed="rId3">
            <a:alphaModFix/>
          </a:blip>
          <a:srcRect r="59469"/>
          <a:stretch/>
        </p:blipFill>
        <p:spPr>
          <a:xfrm>
            <a:off x="7334400" y="2164950"/>
            <a:ext cx="2146125" cy="2978551"/>
          </a:xfrm>
          <a:prstGeom prst="rect">
            <a:avLst/>
          </a:prstGeom>
          <a:noFill/>
          <a:ln>
            <a:noFill/>
          </a:ln>
        </p:spPr>
      </p:pic>
      <p:pic>
        <p:nvPicPr>
          <p:cNvPr id="466" name="Google Shape;466;p108"/>
          <p:cNvPicPr preferRelativeResize="0"/>
          <p:nvPr/>
        </p:nvPicPr>
        <p:blipFill rotWithShape="1">
          <a:blip r:embed="rId4">
            <a:alphaModFix/>
          </a:blip>
          <a:srcRect l="10124" t="18959" r="33661" b="17524"/>
          <a:stretch/>
        </p:blipFill>
        <p:spPr>
          <a:xfrm>
            <a:off x="3687875" y="2317900"/>
            <a:ext cx="3334175" cy="2825599"/>
          </a:xfrm>
          <a:prstGeom prst="rect">
            <a:avLst/>
          </a:prstGeom>
          <a:noFill/>
          <a:ln>
            <a:noFill/>
          </a:ln>
        </p:spPr>
      </p:pic>
      <p:pic>
        <p:nvPicPr>
          <p:cNvPr id="467" name="Google Shape;467;p108"/>
          <p:cNvPicPr preferRelativeResize="0"/>
          <p:nvPr/>
        </p:nvPicPr>
        <p:blipFill rotWithShape="1">
          <a:blip r:embed="rId5">
            <a:alphaModFix/>
          </a:blip>
          <a:srcRect l="71934" t="24482"/>
          <a:stretch/>
        </p:blipFill>
        <p:spPr>
          <a:xfrm>
            <a:off x="6285350" y="2774725"/>
            <a:ext cx="1565076" cy="2368774"/>
          </a:xfrm>
          <a:prstGeom prst="rect">
            <a:avLst/>
          </a:prstGeom>
          <a:noFill/>
          <a:ln>
            <a:noFill/>
          </a:ln>
        </p:spPr>
      </p:pic>
      <p:sp>
        <p:nvSpPr>
          <p:cNvPr id="468" name="Google Shape;468;p108"/>
          <p:cNvSpPr txBox="1">
            <a:spLocks noGrp="1"/>
          </p:cNvSpPr>
          <p:nvPr>
            <p:ph type="body" idx="1"/>
          </p:nvPr>
        </p:nvSpPr>
        <p:spPr>
          <a:xfrm>
            <a:off x="311700" y="1152475"/>
            <a:ext cx="8305800" cy="31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 a seat with your PLC/content area groups, and we’ll get started in just a few minutes.</a:t>
            </a:r>
            <a:endParaRPr dirty="0"/>
          </a:p>
        </p:txBody>
      </p:sp>
      <p:pic>
        <p:nvPicPr>
          <p:cNvPr id="469" name="Google Shape;469;p108"/>
          <p:cNvPicPr preferRelativeResize="0"/>
          <p:nvPr/>
        </p:nvPicPr>
        <p:blipFill>
          <a:blip r:embed="rId6">
            <a:alphaModFix/>
          </a:blip>
          <a:stretch>
            <a:fillRect/>
          </a:stretch>
        </p:blipFill>
        <p:spPr>
          <a:xfrm>
            <a:off x="2011150" y="2697365"/>
            <a:ext cx="2146127" cy="2446136"/>
          </a:xfrm>
          <a:prstGeom prst="rect">
            <a:avLst/>
          </a:prstGeom>
          <a:noFill/>
          <a:ln>
            <a:noFill/>
          </a:ln>
        </p:spPr>
      </p:pic>
      <p:pic>
        <p:nvPicPr>
          <p:cNvPr id="470" name="Google Shape;470;p108"/>
          <p:cNvPicPr preferRelativeResize="0"/>
          <p:nvPr/>
        </p:nvPicPr>
        <p:blipFill>
          <a:blip r:embed="rId7">
            <a:alphaModFix/>
          </a:blip>
          <a:stretch>
            <a:fillRect/>
          </a:stretch>
        </p:blipFill>
        <p:spPr>
          <a:xfrm>
            <a:off x="685850" y="2568430"/>
            <a:ext cx="1763525" cy="2575068"/>
          </a:xfrm>
          <a:prstGeom prst="rect">
            <a:avLst/>
          </a:prstGeom>
          <a:noFill/>
          <a:ln>
            <a:noFill/>
          </a:ln>
        </p:spPr>
      </p:pic>
      <p:pic>
        <p:nvPicPr>
          <p:cNvPr id="471" name="Google Shape;471;p108"/>
          <p:cNvPicPr preferRelativeResize="0"/>
          <p:nvPr/>
        </p:nvPicPr>
        <p:blipFill>
          <a:blip r:embed="rId8">
            <a:alphaModFix/>
          </a:blip>
          <a:stretch>
            <a:fillRect/>
          </a:stretch>
        </p:blipFill>
        <p:spPr>
          <a:xfrm>
            <a:off x="22072" y="2047001"/>
            <a:ext cx="1306954" cy="3073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91"/>
          <p:cNvPicPr preferRelativeResize="0"/>
          <p:nvPr/>
        </p:nvPicPr>
        <p:blipFill>
          <a:blip r:embed="rId3">
            <a:alphaModFix/>
          </a:blip>
          <a:stretch>
            <a:fillRect/>
          </a:stretch>
        </p:blipFill>
        <p:spPr>
          <a:xfrm>
            <a:off x="1588650" y="152400"/>
            <a:ext cx="5966704"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09"/>
          <p:cNvSpPr txBox="1">
            <a:spLocks noGrp="1"/>
          </p:cNvSpPr>
          <p:nvPr>
            <p:ph type="title"/>
          </p:nvPr>
        </p:nvSpPr>
        <p:spPr>
          <a:xfrm>
            <a:off x="457200" y="234827"/>
            <a:ext cx="223870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Card Sort</a:t>
            </a:r>
            <a:endParaRPr dirty="0"/>
          </a:p>
        </p:txBody>
      </p:sp>
      <p:sp>
        <p:nvSpPr>
          <p:cNvPr id="477" name="Google Shape;477;p109"/>
          <p:cNvSpPr txBox="1">
            <a:spLocks noGrp="1"/>
          </p:cNvSpPr>
          <p:nvPr>
            <p:ph type="body" idx="1"/>
          </p:nvPr>
        </p:nvSpPr>
        <p:spPr>
          <a:xfrm>
            <a:off x="435128" y="1092227"/>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dirty="0"/>
              <a:t>With your group</a:t>
            </a:r>
            <a:endParaRPr dirty="0"/>
          </a:p>
          <a:p>
            <a:pPr marL="457200" lvl="0" indent="-381000" algn="l" rtl="0">
              <a:spcBef>
                <a:spcPts val="480"/>
              </a:spcBef>
              <a:spcAft>
                <a:spcPts val="0"/>
              </a:spcAft>
              <a:buSzPts val="2400"/>
              <a:buChar char="•"/>
            </a:pPr>
            <a:r>
              <a:rPr lang="en" dirty="0"/>
              <a:t>Read each brief scenario.</a:t>
            </a:r>
            <a:endParaRPr dirty="0"/>
          </a:p>
          <a:p>
            <a:pPr marL="457200" lvl="0" indent="-381000" algn="l" rtl="0">
              <a:spcBef>
                <a:spcPts val="0"/>
              </a:spcBef>
              <a:spcAft>
                <a:spcPts val="0"/>
              </a:spcAft>
              <a:buSzPts val="2400"/>
              <a:buChar char="•"/>
            </a:pPr>
            <a:r>
              <a:rPr lang="en" dirty="0"/>
              <a:t>Determine if the scenario is one of the following:</a:t>
            </a:r>
            <a:endParaRPr sz="2000" dirty="0"/>
          </a:p>
          <a:p>
            <a:pPr lvl="1" indent="-355600">
              <a:spcBef>
                <a:spcPts val="400"/>
              </a:spcBef>
              <a:buSzPct val="100000"/>
              <a:buFont typeface="Wingdings" panose="05000000000000000000" pitchFamily="2" charset="2"/>
              <a:buChar char="§"/>
            </a:pPr>
            <a:r>
              <a:rPr lang="en" sz="1400" dirty="0"/>
              <a:t>Assessment </a:t>
            </a:r>
            <a:r>
              <a:rPr lang="en" sz="1400" b="1" dirty="0"/>
              <a:t>as </a:t>
            </a:r>
            <a:r>
              <a:rPr lang="en" sz="1400" dirty="0"/>
              <a:t>Learning</a:t>
            </a:r>
            <a:endParaRPr sz="1400" dirty="0"/>
          </a:p>
          <a:p>
            <a:pPr lvl="1" indent="-355600">
              <a:spcBef>
                <a:spcPts val="400"/>
              </a:spcBef>
              <a:buSzPct val="100000"/>
              <a:buFont typeface="Wingdings" panose="05000000000000000000" pitchFamily="2" charset="2"/>
              <a:buChar char="§"/>
            </a:pPr>
            <a:r>
              <a:rPr lang="en" sz="1400" dirty="0"/>
              <a:t>Assessment </a:t>
            </a:r>
            <a:r>
              <a:rPr lang="en" sz="1400" b="1" dirty="0"/>
              <a:t>of</a:t>
            </a:r>
            <a:r>
              <a:rPr lang="en" sz="1400" dirty="0"/>
              <a:t> Learning</a:t>
            </a:r>
            <a:endParaRPr sz="1400" dirty="0"/>
          </a:p>
          <a:p>
            <a:pPr lvl="1" indent="-355600">
              <a:spcBef>
                <a:spcPts val="400"/>
              </a:spcBef>
              <a:buSzPct val="100000"/>
              <a:buFont typeface="Wingdings" panose="05000000000000000000" pitchFamily="2" charset="2"/>
              <a:buChar char="§"/>
            </a:pPr>
            <a:r>
              <a:rPr lang="en" sz="1400" dirty="0"/>
              <a:t>Assessment </a:t>
            </a:r>
            <a:r>
              <a:rPr lang="en" sz="1400" b="1" dirty="0"/>
              <a:t>for</a:t>
            </a:r>
            <a:r>
              <a:rPr lang="en" sz="1400" dirty="0"/>
              <a:t> Learning</a:t>
            </a:r>
          </a:p>
          <a:p>
            <a:pPr indent="-355600">
              <a:spcBef>
                <a:spcPts val="400"/>
              </a:spcBef>
              <a:buSzPct val="100000"/>
              <a:buFont typeface="Arial" panose="020B0604020202020204" pitchFamily="34" charset="0"/>
              <a:buChar char="•"/>
            </a:pPr>
            <a:r>
              <a:rPr lang="en" sz="2000" dirty="0"/>
              <a:t>Sort them according to these three categories.</a:t>
            </a:r>
            <a:endParaRPr sz="2000" dirty="0"/>
          </a:p>
          <a:p>
            <a:pPr marL="0" lvl="0" indent="0" algn="l" rtl="0">
              <a:spcBef>
                <a:spcPts val="480"/>
              </a:spcBef>
              <a:spcAft>
                <a:spcPts val="0"/>
              </a:spcAft>
              <a:buNone/>
            </a:pPr>
            <a:endParaRPr dirty="0"/>
          </a:p>
        </p:txBody>
      </p:sp>
      <p:pic>
        <p:nvPicPr>
          <p:cNvPr id="478" name="Google Shape;478;p109"/>
          <p:cNvPicPr preferRelativeResize="0"/>
          <p:nvPr/>
        </p:nvPicPr>
        <p:blipFill>
          <a:blip r:embed="rId3">
            <a:alphaModFix/>
          </a:blip>
          <a:stretch>
            <a:fillRect/>
          </a:stretch>
        </p:blipFill>
        <p:spPr>
          <a:xfrm>
            <a:off x="4840014" y="986073"/>
            <a:ext cx="4063300" cy="2185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10"/>
          <p:cNvSpPr txBox="1">
            <a:spLocks noGrp="1"/>
          </p:cNvSpPr>
          <p:nvPr>
            <p:ph type="title"/>
          </p:nvPr>
        </p:nvSpPr>
        <p:spPr>
          <a:xfrm>
            <a:off x="435128" y="118162"/>
            <a:ext cx="398237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a:t>
            </a:r>
            <a:endParaRPr dirty="0"/>
          </a:p>
        </p:txBody>
      </p:sp>
      <p:sp>
        <p:nvSpPr>
          <p:cNvPr id="484" name="Google Shape;484;p110"/>
          <p:cNvSpPr txBox="1">
            <a:spLocks noGrp="1"/>
          </p:cNvSpPr>
          <p:nvPr>
            <p:ph type="body" idx="1"/>
          </p:nvPr>
        </p:nvSpPr>
        <p:spPr>
          <a:xfrm>
            <a:off x="382051" y="935567"/>
            <a:ext cx="4038600" cy="3902081"/>
          </a:xfrm>
          <a:prstGeom prst="rect">
            <a:avLst/>
          </a:prstGeom>
        </p:spPr>
        <p:txBody>
          <a:bodyPr spcFirstLastPara="1" wrap="square" lIns="91425" tIns="45700" rIns="91425" bIns="45700" anchor="t" anchorCtr="0">
            <a:noAutofit/>
          </a:bodyPr>
          <a:lstStyle/>
          <a:p>
            <a:pPr marL="342900" indent="-342900"/>
            <a:r>
              <a:rPr lang="en" sz="2000" dirty="0">
                <a:solidFill>
                  <a:srgbClr val="292929"/>
                </a:solidFill>
              </a:rPr>
              <a:t>This strategy challenges students to identify similarities and differences among a group of words or pictures. </a:t>
            </a:r>
          </a:p>
          <a:p>
            <a:pPr marL="342900" indent="-342900"/>
            <a:r>
              <a:rPr lang="en" sz="2000" dirty="0">
                <a:solidFill>
                  <a:srgbClr val="292929"/>
                </a:solidFill>
              </a:rPr>
              <a:t>Students select a word or picture from a group that they believe does not fit.</a:t>
            </a:r>
          </a:p>
          <a:p>
            <a:pPr marL="342900" indent="-342900"/>
            <a:r>
              <a:rPr lang="en" sz="2000" dirty="0">
                <a:solidFill>
                  <a:srgbClr val="292929"/>
                </a:solidFill>
              </a:rPr>
              <a:t>Then they justify their choices to their peers.</a:t>
            </a:r>
            <a:endParaRPr sz="2000" dirty="0"/>
          </a:p>
        </p:txBody>
      </p:sp>
      <p:pic>
        <p:nvPicPr>
          <p:cNvPr id="485" name="Google Shape;485;p110"/>
          <p:cNvPicPr preferRelativeResize="0"/>
          <p:nvPr/>
        </p:nvPicPr>
        <p:blipFill>
          <a:blip r:embed="rId3">
            <a:alphaModFix/>
          </a:blip>
          <a:stretch>
            <a:fillRect/>
          </a:stretch>
        </p:blipFill>
        <p:spPr>
          <a:xfrm>
            <a:off x="4834849" y="498899"/>
            <a:ext cx="3525657" cy="3228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11"/>
          <p:cNvSpPr txBox="1">
            <a:spLocks noGrp="1"/>
          </p:cNvSpPr>
          <p:nvPr>
            <p:ph type="title"/>
          </p:nvPr>
        </p:nvSpPr>
        <p:spPr>
          <a:xfrm>
            <a:off x="460229" y="191500"/>
            <a:ext cx="5902734"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Math</a:t>
            </a:r>
            <a:endParaRPr dirty="0"/>
          </a:p>
        </p:txBody>
      </p:sp>
      <p:sp>
        <p:nvSpPr>
          <p:cNvPr id="491" name="Google Shape;491;p111"/>
          <p:cNvSpPr txBox="1"/>
          <p:nvPr/>
        </p:nvSpPr>
        <p:spPr>
          <a:xfrm>
            <a:off x="310275" y="412310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492" name="Google Shape;492;p111"/>
          <p:cNvGraphicFramePr/>
          <p:nvPr>
            <p:extLst>
              <p:ext uri="{D42A27DB-BD31-4B8C-83A1-F6EECF244321}">
                <p14:modId xmlns:p14="http://schemas.microsoft.com/office/powerpoint/2010/main" val="629005116"/>
              </p:ext>
            </p:extLst>
          </p:nvPr>
        </p:nvGraphicFramePr>
        <p:xfrm>
          <a:off x="460229" y="1453907"/>
          <a:ext cx="8229550" cy="2175900"/>
        </p:xfrm>
        <a:graphic>
          <a:graphicData uri="http://schemas.openxmlformats.org/drawingml/2006/table">
            <a:tbl>
              <a:tblPr bandRow="1">
                <a:noFill/>
                <a:tableStyleId>{CA299BC7-36FB-4E48-AF18-1A94DFFF1465}</a:tableStyleId>
              </a:tblPr>
              <a:tblGrid>
                <a:gridCol w="758525">
                  <a:extLst>
                    <a:ext uri="{9D8B030D-6E8A-4147-A177-3AD203B41FA5}">
                      <a16:colId xmlns:a16="http://schemas.microsoft.com/office/drawing/2014/main" val="20000"/>
                    </a:ext>
                  </a:extLst>
                </a:gridCol>
                <a:gridCol w="1077950">
                  <a:extLst>
                    <a:ext uri="{9D8B030D-6E8A-4147-A177-3AD203B41FA5}">
                      <a16:colId xmlns:a16="http://schemas.microsoft.com/office/drawing/2014/main" val="20001"/>
                    </a:ext>
                  </a:extLst>
                </a:gridCol>
                <a:gridCol w="1077950">
                  <a:extLst>
                    <a:ext uri="{9D8B030D-6E8A-4147-A177-3AD203B41FA5}">
                      <a16:colId xmlns:a16="http://schemas.microsoft.com/office/drawing/2014/main" val="20002"/>
                    </a:ext>
                  </a:extLst>
                </a:gridCol>
                <a:gridCol w="1077950">
                  <a:extLst>
                    <a:ext uri="{9D8B030D-6E8A-4147-A177-3AD203B41FA5}">
                      <a16:colId xmlns:a16="http://schemas.microsoft.com/office/drawing/2014/main" val="20003"/>
                    </a:ext>
                  </a:extLst>
                </a:gridCol>
                <a:gridCol w="1077950">
                  <a:extLst>
                    <a:ext uri="{9D8B030D-6E8A-4147-A177-3AD203B41FA5}">
                      <a16:colId xmlns:a16="http://schemas.microsoft.com/office/drawing/2014/main" val="20004"/>
                    </a:ext>
                  </a:extLst>
                </a:gridCol>
                <a:gridCol w="315922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Algebra I</a:t>
                      </a:r>
                      <a:br>
                        <a:rPr lang="en" sz="1000" b="1">
                          <a:solidFill>
                            <a:schemeClr val="accent4"/>
                          </a:solidFill>
                        </a:rPr>
                      </a:br>
                      <a:r>
                        <a:rPr lang="en" sz="1000" b="1">
                          <a:solidFill>
                            <a:schemeClr val="accent4"/>
                          </a:solidFill>
                        </a:rPr>
                        <a:t>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1000" b="1">
                          <a:solidFill>
                            <a:schemeClr val="accent4"/>
                          </a:solidFill>
                        </a:rPr>
                        <a:t>Geometry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100" dirty="0"/>
                        <a:t>Kite</a:t>
                      </a:r>
                      <a:endParaRPr sz="1100" dirty="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Clr>
                          <a:schemeClr val="dk1"/>
                        </a:buClr>
                        <a:buSzPts val="1100"/>
                        <a:buFont typeface="Arial"/>
                        <a:buNone/>
                      </a:pPr>
                      <a:r>
                        <a:rPr lang="en" sz="1100">
                          <a:solidFill>
                            <a:schemeClr val="dk1"/>
                          </a:solidFill>
                        </a:rPr>
                        <a:t>Rectangle</a:t>
                      </a:r>
                      <a:endParaRPr sz="11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100"/>
                        <a:t>Rhombus</a:t>
                      </a:r>
                      <a:endParaRPr sz="11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100"/>
                        <a:t>Square</a:t>
                      </a:r>
                      <a:endParaRPr sz="11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r>
                        <a:rPr lang="en" sz="1000" b="1">
                          <a:solidFill>
                            <a:schemeClr val="accent4"/>
                          </a:solidFill>
                        </a:rPr>
                        <a:t>Algebra II</a:t>
                      </a:r>
                      <a:br>
                        <a:rPr lang="en" sz="1000" b="1">
                          <a:solidFill>
                            <a:schemeClr val="accent4"/>
                          </a:solidFill>
                        </a:rPr>
                      </a:br>
                      <a:r>
                        <a:rPr lang="en" sz="1000" b="1">
                          <a:solidFill>
                            <a:schemeClr val="accent4"/>
                          </a:solidFill>
                        </a:rPr>
                        <a:t>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93" name="Google Shape;493;p111"/>
          <p:cNvPicPr preferRelativeResize="0"/>
          <p:nvPr/>
        </p:nvPicPr>
        <p:blipFill rotWithShape="1">
          <a:blip r:embed="rId3">
            <a:alphaModFix/>
          </a:blip>
          <a:srcRect/>
          <a:stretch/>
        </p:blipFill>
        <p:spPr>
          <a:xfrm>
            <a:off x="1640130" y="3296578"/>
            <a:ext cx="292099" cy="228600"/>
          </a:xfrm>
          <a:prstGeom prst="rect">
            <a:avLst/>
          </a:prstGeom>
          <a:noFill/>
          <a:ln>
            <a:noFill/>
          </a:ln>
        </p:spPr>
      </p:pic>
      <p:pic>
        <p:nvPicPr>
          <p:cNvPr id="494" name="Google Shape;494;p111"/>
          <p:cNvPicPr preferRelativeResize="0"/>
          <p:nvPr/>
        </p:nvPicPr>
        <p:blipFill rotWithShape="1">
          <a:blip r:embed="rId4">
            <a:alphaModFix/>
          </a:blip>
          <a:srcRect/>
          <a:stretch/>
        </p:blipFill>
        <p:spPr>
          <a:xfrm>
            <a:off x="2725357" y="3298877"/>
            <a:ext cx="317500" cy="228600"/>
          </a:xfrm>
          <a:prstGeom prst="rect">
            <a:avLst/>
          </a:prstGeom>
          <a:noFill/>
          <a:ln>
            <a:noFill/>
          </a:ln>
        </p:spPr>
      </p:pic>
      <p:pic>
        <p:nvPicPr>
          <p:cNvPr id="495" name="Google Shape;495;p111"/>
          <p:cNvPicPr preferRelativeResize="0"/>
          <p:nvPr/>
        </p:nvPicPr>
        <p:blipFill rotWithShape="1">
          <a:blip r:embed="rId5">
            <a:alphaModFix/>
          </a:blip>
          <a:srcRect/>
          <a:stretch/>
        </p:blipFill>
        <p:spPr>
          <a:xfrm>
            <a:off x="4771501" y="3296578"/>
            <a:ext cx="317500" cy="228600"/>
          </a:xfrm>
          <a:prstGeom prst="rect">
            <a:avLst/>
          </a:prstGeom>
          <a:noFill/>
          <a:ln>
            <a:noFill/>
          </a:ln>
        </p:spPr>
      </p:pic>
      <p:pic>
        <p:nvPicPr>
          <p:cNvPr id="496" name="Google Shape;496;p111"/>
          <p:cNvPicPr preferRelativeResize="0"/>
          <p:nvPr/>
        </p:nvPicPr>
        <p:blipFill rotWithShape="1">
          <a:blip r:embed="rId6">
            <a:alphaModFix/>
          </a:blip>
          <a:srcRect/>
          <a:stretch/>
        </p:blipFill>
        <p:spPr>
          <a:xfrm>
            <a:off x="3845575" y="3296578"/>
            <a:ext cx="241299" cy="228599"/>
          </a:xfrm>
          <a:prstGeom prst="rect">
            <a:avLst/>
          </a:prstGeom>
          <a:noFill/>
          <a:ln>
            <a:noFill/>
          </a:ln>
        </p:spPr>
      </p:pic>
      <p:pic>
        <p:nvPicPr>
          <p:cNvPr id="497" name="Google Shape;497;p111"/>
          <p:cNvPicPr preferRelativeResize="0"/>
          <p:nvPr/>
        </p:nvPicPr>
        <p:blipFill rotWithShape="1">
          <a:blip r:embed="rId7">
            <a:alphaModFix/>
          </a:blip>
          <a:srcRect/>
          <a:stretch/>
        </p:blipFill>
        <p:spPr>
          <a:xfrm>
            <a:off x="1268894" y="2382800"/>
            <a:ext cx="965202" cy="203200"/>
          </a:xfrm>
          <a:prstGeom prst="rect">
            <a:avLst/>
          </a:prstGeom>
          <a:noFill/>
          <a:ln>
            <a:noFill/>
          </a:ln>
        </p:spPr>
      </p:pic>
      <p:pic>
        <p:nvPicPr>
          <p:cNvPr id="498" name="Google Shape;498;p111"/>
          <p:cNvPicPr preferRelativeResize="0"/>
          <p:nvPr/>
        </p:nvPicPr>
        <p:blipFill rotWithShape="1">
          <a:blip r:embed="rId8">
            <a:alphaModFix/>
          </a:blip>
          <a:srcRect/>
          <a:stretch/>
        </p:blipFill>
        <p:spPr>
          <a:xfrm>
            <a:off x="2366822" y="2386883"/>
            <a:ext cx="965202" cy="203200"/>
          </a:xfrm>
          <a:prstGeom prst="rect">
            <a:avLst/>
          </a:prstGeom>
          <a:noFill/>
          <a:ln>
            <a:noFill/>
          </a:ln>
        </p:spPr>
      </p:pic>
      <p:pic>
        <p:nvPicPr>
          <p:cNvPr id="499" name="Google Shape;499;p111"/>
          <p:cNvPicPr preferRelativeResize="0"/>
          <p:nvPr/>
        </p:nvPicPr>
        <p:blipFill rotWithShape="1">
          <a:blip r:embed="rId9">
            <a:alphaModFix/>
          </a:blip>
          <a:srcRect/>
          <a:stretch/>
        </p:blipFill>
        <p:spPr>
          <a:xfrm>
            <a:off x="3386998" y="2397829"/>
            <a:ext cx="1066800" cy="203200"/>
          </a:xfrm>
          <a:prstGeom prst="rect">
            <a:avLst/>
          </a:prstGeom>
          <a:noFill/>
          <a:ln>
            <a:noFill/>
          </a:ln>
        </p:spPr>
      </p:pic>
      <p:pic>
        <p:nvPicPr>
          <p:cNvPr id="500" name="Google Shape;500;p111"/>
          <p:cNvPicPr preferRelativeResize="0"/>
          <p:nvPr/>
        </p:nvPicPr>
        <p:blipFill rotWithShape="1">
          <a:blip r:embed="rId10">
            <a:alphaModFix/>
          </a:blip>
          <a:srcRect/>
          <a:stretch/>
        </p:blipFill>
        <p:spPr>
          <a:xfrm>
            <a:off x="4669463" y="2400011"/>
            <a:ext cx="647699" cy="17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12"/>
          <p:cNvSpPr txBox="1">
            <a:spLocks noGrp="1"/>
          </p:cNvSpPr>
          <p:nvPr>
            <p:ph type="title"/>
          </p:nvPr>
        </p:nvSpPr>
        <p:spPr>
          <a:xfrm>
            <a:off x="457200" y="27897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Social Studies</a:t>
            </a:r>
            <a:endParaRPr dirty="0"/>
          </a:p>
        </p:txBody>
      </p:sp>
      <p:sp>
        <p:nvSpPr>
          <p:cNvPr id="506" name="Google Shape;506;p112"/>
          <p:cNvSpPr txBox="1"/>
          <p:nvPr/>
        </p:nvSpPr>
        <p:spPr>
          <a:xfrm>
            <a:off x="310275" y="455145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507" name="Google Shape;507;p112"/>
          <p:cNvGraphicFramePr/>
          <p:nvPr>
            <p:extLst>
              <p:ext uri="{D42A27DB-BD31-4B8C-83A1-F6EECF244321}">
                <p14:modId xmlns:p14="http://schemas.microsoft.com/office/powerpoint/2010/main" val="4034573409"/>
              </p:ext>
            </p:extLst>
          </p:nvPr>
        </p:nvGraphicFramePr>
        <p:xfrm>
          <a:off x="672682" y="1450449"/>
          <a:ext cx="7689200" cy="2347475"/>
        </p:xfrm>
        <a:graphic>
          <a:graphicData uri="http://schemas.openxmlformats.org/drawingml/2006/table">
            <a:tbl>
              <a:tblPr bandRow="1">
                <a:noFill/>
                <a:tableStyleId>{CA299BC7-36FB-4E48-AF18-1A94DFFF1465}</a:tableStyleId>
              </a:tblPr>
              <a:tblGrid>
                <a:gridCol w="919525">
                  <a:extLst>
                    <a:ext uri="{9D8B030D-6E8A-4147-A177-3AD203B41FA5}">
                      <a16:colId xmlns:a16="http://schemas.microsoft.com/office/drawing/2014/main" val="20000"/>
                    </a:ext>
                  </a:extLst>
                </a:gridCol>
                <a:gridCol w="995150">
                  <a:extLst>
                    <a:ext uri="{9D8B030D-6E8A-4147-A177-3AD203B41FA5}">
                      <a16:colId xmlns:a16="http://schemas.microsoft.com/office/drawing/2014/main" val="20001"/>
                    </a:ext>
                  </a:extLst>
                </a:gridCol>
                <a:gridCol w="910500">
                  <a:extLst>
                    <a:ext uri="{9D8B030D-6E8A-4147-A177-3AD203B41FA5}">
                      <a16:colId xmlns:a16="http://schemas.microsoft.com/office/drawing/2014/main" val="20002"/>
                    </a:ext>
                  </a:extLst>
                </a:gridCol>
                <a:gridCol w="857000">
                  <a:extLst>
                    <a:ext uri="{9D8B030D-6E8A-4147-A177-3AD203B41FA5}">
                      <a16:colId xmlns:a16="http://schemas.microsoft.com/office/drawing/2014/main" val="20003"/>
                    </a:ext>
                  </a:extLst>
                </a:gridCol>
                <a:gridCol w="1030950">
                  <a:extLst>
                    <a:ext uri="{9D8B030D-6E8A-4147-A177-3AD203B41FA5}">
                      <a16:colId xmlns:a16="http://schemas.microsoft.com/office/drawing/2014/main" val="20004"/>
                    </a:ext>
                  </a:extLst>
                </a:gridCol>
                <a:gridCol w="297607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US History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200"/>
                        <a:t>Civil War</a:t>
                      </a:r>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World War I</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World War II</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Cold War</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1000" b="1">
                          <a:solidFill>
                            <a:schemeClr val="accent4"/>
                          </a:solidFill>
                        </a:rPr>
                        <a:t>World History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American Revolution</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Haitian Revolution</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French Revolution</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Bolshevik Revolution</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r>
                        <a:rPr lang="en" sz="1000" b="1">
                          <a:solidFill>
                            <a:schemeClr val="accent4"/>
                          </a:solidFill>
                        </a:rPr>
                        <a:t>US Government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200"/>
                        <a:t>The 10th Amendment</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Anti-Federalists</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 </a:t>
                      </a:r>
                      <a:r>
                        <a:rPr lang="en" sz="1200"/>
                        <a:t>Education</a:t>
                      </a: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Supremacy Clause</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13"/>
          <p:cNvSpPr txBox="1">
            <a:spLocks noGrp="1"/>
          </p:cNvSpPr>
          <p:nvPr>
            <p:ph type="title"/>
          </p:nvPr>
        </p:nvSpPr>
        <p:spPr>
          <a:xfrm>
            <a:off x="513956" y="250593"/>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English Language Arts</a:t>
            </a:r>
            <a:endParaRPr dirty="0"/>
          </a:p>
        </p:txBody>
      </p:sp>
      <p:sp>
        <p:nvSpPr>
          <p:cNvPr id="513" name="Google Shape;513;p113"/>
          <p:cNvSpPr txBox="1"/>
          <p:nvPr/>
        </p:nvSpPr>
        <p:spPr>
          <a:xfrm>
            <a:off x="310275" y="412310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514" name="Google Shape;514;p113"/>
          <p:cNvGraphicFramePr/>
          <p:nvPr>
            <p:extLst>
              <p:ext uri="{D42A27DB-BD31-4B8C-83A1-F6EECF244321}">
                <p14:modId xmlns:p14="http://schemas.microsoft.com/office/powerpoint/2010/main" val="4098951397"/>
              </p:ext>
            </p:extLst>
          </p:nvPr>
        </p:nvGraphicFramePr>
        <p:xfrm>
          <a:off x="688448" y="1415522"/>
          <a:ext cx="7689200" cy="2312455"/>
        </p:xfrm>
        <a:graphic>
          <a:graphicData uri="http://schemas.openxmlformats.org/drawingml/2006/table">
            <a:tbl>
              <a:tblPr bandRow="1">
                <a:noFill/>
                <a:tableStyleId>{CA299BC7-36FB-4E48-AF18-1A94DFFF1465}</a:tableStyleId>
              </a:tblPr>
              <a:tblGrid>
                <a:gridCol w="870375">
                  <a:extLst>
                    <a:ext uri="{9D8B030D-6E8A-4147-A177-3AD203B41FA5}">
                      <a16:colId xmlns:a16="http://schemas.microsoft.com/office/drawing/2014/main" val="20000"/>
                    </a:ext>
                  </a:extLst>
                </a:gridCol>
                <a:gridCol w="870375">
                  <a:extLst>
                    <a:ext uri="{9D8B030D-6E8A-4147-A177-3AD203B41FA5}">
                      <a16:colId xmlns:a16="http://schemas.microsoft.com/office/drawing/2014/main" val="20001"/>
                    </a:ext>
                  </a:extLst>
                </a:gridCol>
                <a:gridCol w="1000600">
                  <a:extLst>
                    <a:ext uri="{9D8B030D-6E8A-4147-A177-3AD203B41FA5}">
                      <a16:colId xmlns:a16="http://schemas.microsoft.com/office/drawing/2014/main" val="20002"/>
                    </a:ext>
                  </a:extLst>
                </a:gridCol>
                <a:gridCol w="740150">
                  <a:extLst>
                    <a:ext uri="{9D8B030D-6E8A-4147-A177-3AD203B41FA5}">
                      <a16:colId xmlns:a16="http://schemas.microsoft.com/office/drawing/2014/main" val="20003"/>
                    </a:ext>
                  </a:extLst>
                </a:gridCol>
                <a:gridCol w="870375">
                  <a:extLst>
                    <a:ext uri="{9D8B030D-6E8A-4147-A177-3AD203B41FA5}">
                      <a16:colId xmlns:a16="http://schemas.microsoft.com/office/drawing/2014/main" val="20004"/>
                    </a:ext>
                  </a:extLst>
                </a:gridCol>
                <a:gridCol w="333732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Parts of Speech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000"/>
                        <a:t>Noun </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Interrogative</a:t>
                      </a:r>
                      <a:r>
                        <a:rPr lang="en" sz="1200"/>
                        <a:t>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Adverb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 Conjunction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900" b="1">
                          <a:solidFill>
                            <a:schemeClr val="accent4"/>
                          </a:solidFill>
                        </a:rPr>
                        <a:t>Shakespeare Characters </a:t>
                      </a:r>
                      <a:endParaRPr sz="900" b="1">
                        <a:solidFill>
                          <a:schemeClr val="accent4"/>
                        </a:solidFill>
                      </a:endParaRPr>
                    </a:p>
                    <a:p>
                      <a:pPr marL="0" lvl="0" indent="0" algn="ctr" rtl="0">
                        <a:spcBef>
                          <a:spcPts val="0"/>
                        </a:spcBef>
                        <a:spcAft>
                          <a:spcPts val="0"/>
                        </a:spcAft>
                        <a:buNone/>
                      </a:pPr>
                      <a:r>
                        <a:rPr lang="en" sz="900" b="1">
                          <a:solidFill>
                            <a:schemeClr val="accent4"/>
                          </a:solidFill>
                        </a:rPr>
                        <a:t>Example</a:t>
                      </a:r>
                      <a:endParaRPr sz="9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r>
                        <a:rPr lang="en" sz="1000"/>
                        <a:t>Romeo </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Othello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Queen Elizabeth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Hamlet</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endParaRPr sz="1000" b="1">
                        <a:solidFill>
                          <a:schemeClr val="accent4"/>
                        </a:solidFill>
                        <a:highlight>
                          <a:srgbClr val="FFFF00"/>
                        </a:highlight>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14"/>
          <p:cNvSpPr txBox="1">
            <a:spLocks noGrp="1"/>
          </p:cNvSpPr>
          <p:nvPr>
            <p:ph type="title"/>
          </p:nvPr>
        </p:nvSpPr>
        <p:spPr>
          <a:xfrm>
            <a:off x="457200" y="275818"/>
            <a:ext cx="562198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Science</a:t>
            </a:r>
            <a:endParaRPr dirty="0"/>
          </a:p>
        </p:txBody>
      </p:sp>
      <p:sp>
        <p:nvSpPr>
          <p:cNvPr id="520" name="Google Shape;520;p114"/>
          <p:cNvSpPr txBox="1"/>
          <p:nvPr/>
        </p:nvSpPr>
        <p:spPr>
          <a:xfrm>
            <a:off x="310275" y="412310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521" name="Google Shape;521;p114"/>
          <p:cNvGraphicFramePr/>
          <p:nvPr>
            <p:extLst>
              <p:ext uri="{D42A27DB-BD31-4B8C-83A1-F6EECF244321}">
                <p14:modId xmlns:p14="http://schemas.microsoft.com/office/powerpoint/2010/main" val="1917166362"/>
              </p:ext>
            </p:extLst>
          </p:nvPr>
        </p:nvGraphicFramePr>
        <p:xfrm>
          <a:off x="457200" y="1248650"/>
          <a:ext cx="7689200" cy="2347475"/>
        </p:xfrm>
        <a:graphic>
          <a:graphicData uri="http://schemas.openxmlformats.org/drawingml/2006/table">
            <a:tbl>
              <a:tblPr bandRow="1">
                <a:noFill/>
                <a:tableStyleId>{CA299BC7-36FB-4E48-AF18-1A94DFFF1465}</a:tableStyleId>
              </a:tblPr>
              <a:tblGrid>
                <a:gridCol w="870375">
                  <a:extLst>
                    <a:ext uri="{9D8B030D-6E8A-4147-A177-3AD203B41FA5}">
                      <a16:colId xmlns:a16="http://schemas.microsoft.com/office/drawing/2014/main" val="20000"/>
                    </a:ext>
                  </a:extLst>
                </a:gridCol>
                <a:gridCol w="870375">
                  <a:extLst>
                    <a:ext uri="{9D8B030D-6E8A-4147-A177-3AD203B41FA5}">
                      <a16:colId xmlns:a16="http://schemas.microsoft.com/office/drawing/2014/main" val="20001"/>
                    </a:ext>
                  </a:extLst>
                </a:gridCol>
                <a:gridCol w="870375">
                  <a:extLst>
                    <a:ext uri="{9D8B030D-6E8A-4147-A177-3AD203B41FA5}">
                      <a16:colId xmlns:a16="http://schemas.microsoft.com/office/drawing/2014/main" val="20002"/>
                    </a:ext>
                  </a:extLst>
                </a:gridCol>
                <a:gridCol w="870375">
                  <a:extLst>
                    <a:ext uri="{9D8B030D-6E8A-4147-A177-3AD203B41FA5}">
                      <a16:colId xmlns:a16="http://schemas.microsoft.com/office/drawing/2014/main" val="20003"/>
                    </a:ext>
                  </a:extLst>
                </a:gridCol>
                <a:gridCol w="870375">
                  <a:extLst>
                    <a:ext uri="{9D8B030D-6E8A-4147-A177-3AD203B41FA5}">
                      <a16:colId xmlns:a16="http://schemas.microsoft.com/office/drawing/2014/main" val="20004"/>
                    </a:ext>
                  </a:extLst>
                </a:gridCol>
                <a:gridCol w="333732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Life Science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000"/>
                        <a:t>light</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t>carbon dioxide</a:t>
                      </a:r>
                      <a:endParaRPr sz="1200" dirty="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water</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sugar</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1000" b="1">
                          <a:solidFill>
                            <a:schemeClr val="accent4"/>
                          </a:solidFill>
                        </a:rPr>
                        <a:t>Physical Science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gravitational</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electric</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magnetic</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contact</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r>
                        <a:rPr lang="en" sz="1000" b="1">
                          <a:solidFill>
                            <a:schemeClr val="accent4"/>
                          </a:solidFill>
                        </a:rPr>
                        <a:t>Earth Science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000"/>
                        <a:t>thermal convection</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radioactive decay</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gravity</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tectonic plates</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15"/>
          <p:cNvSpPr txBox="1">
            <a:spLocks noGrp="1"/>
          </p:cNvSpPr>
          <p:nvPr>
            <p:ph type="title"/>
          </p:nvPr>
        </p:nvSpPr>
        <p:spPr>
          <a:xfrm>
            <a:off x="457200" y="228521"/>
            <a:ext cx="6381881"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Justified True or False Statements</a:t>
            </a:r>
            <a:endParaRPr dirty="0"/>
          </a:p>
        </p:txBody>
      </p:sp>
      <p:sp>
        <p:nvSpPr>
          <p:cNvPr id="527" name="Google Shape;527;p115"/>
          <p:cNvSpPr txBox="1">
            <a:spLocks noGrp="1"/>
          </p:cNvSpPr>
          <p:nvPr>
            <p:ph type="body" idx="1"/>
          </p:nvPr>
        </p:nvSpPr>
        <p:spPr>
          <a:xfrm>
            <a:off x="495037" y="1149978"/>
            <a:ext cx="4038600" cy="3326100"/>
          </a:xfrm>
          <a:prstGeom prst="rect">
            <a:avLst/>
          </a:prstGeom>
        </p:spPr>
        <p:txBody>
          <a:bodyPr spcFirstLastPara="1" wrap="square" lIns="91425" tIns="45700" rIns="91425" bIns="45700" anchor="t" anchorCtr="0">
            <a:noAutofit/>
          </a:bodyPr>
          <a:lstStyle/>
          <a:p>
            <a:pPr marL="342900" indent="-342900"/>
            <a:r>
              <a:rPr lang="en" sz="2000" dirty="0">
                <a:solidFill>
                  <a:srgbClr val="292929"/>
                </a:solidFill>
              </a:rPr>
              <a:t>Students decide whether provided statements are true or false and justify their answer using evidence. </a:t>
            </a:r>
          </a:p>
          <a:p>
            <a:pPr marL="342900" indent="-342900"/>
            <a:r>
              <a:rPr lang="en" sz="2000" dirty="0">
                <a:solidFill>
                  <a:srgbClr val="292929"/>
                </a:solidFill>
              </a:rPr>
              <a:t>This strategy provides individuals or small groups with an opportunity to activate their thinking about a particular topic and look into how knowledge is created.</a:t>
            </a:r>
            <a:endParaRPr sz="2000" dirty="0"/>
          </a:p>
        </p:txBody>
      </p:sp>
      <p:pic>
        <p:nvPicPr>
          <p:cNvPr id="528" name="Google Shape;528;p115"/>
          <p:cNvPicPr preferRelativeResize="0"/>
          <p:nvPr/>
        </p:nvPicPr>
        <p:blipFill>
          <a:blip r:embed="rId3">
            <a:alphaModFix/>
          </a:blip>
          <a:stretch>
            <a:fillRect/>
          </a:stretch>
        </p:blipFill>
        <p:spPr>
          <a:xfrm>
            <a:off x="5571534" y="1440064"/>
            <a:ext cx="2680622" cy="24319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16"/>
          <p:cNvSpPr txBox="1">
            <a:spLocks noGrp="1"/>
          </p:cNvSpPr>
          <p:nvPr>
            <p:ph type="title"/>
          </p:nvPr>
        </p:nvSpPr>
        <p:spPr>
          <a:xfrm>
            <a:off x="457200" y="323115"/>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Justified True or False Statements - Math</a:t>
            </a:r>
            <a:endParaRPr dirty="0"/>
          </a:p>
        </p:txBody>
      </p:sp>
      <p:graphicFrame>
        <p:nvGraphicFramePr>
          <p:cNvPr id="534" name="Google Shape;534;p116"/>
          <p:cNvGraphicFramePr/>
          <p:nvPr>
            <p:extLst>
              <p:ext uri="{D42A27DB-BD31-4B8C-83A1-F6EECF244321}">
                <p14:modId xmlns:p14="http://schemas.microsoft.com/office/powerpoint/2010/main" val="845626434"/>
              </p:ext>
            </p:extLst>
          </p:nvPr>
        </p:nvGraphicFramePr>
        <p:xfrm>
          <a:off x="660865" y="1493921"/>
          <a:ext cx="7327750" cy="2561825"/>
        </p:xfrm>
        <a:graphic>
          <a:graphicData uri="http://schemas.openxmlformats.org/drawingml/2006/table">
            <a:tbl>
              <a:tblPr bandRow="1">
                <a:noFill/>
                <a:tableStyleId>{5CDB765B-4456-4D1B-BE6C-EE1D62FC1625}</a:tableStyleId>
              </a:tblPr>
              <a:tblGrid>
                <a:gridCol w="2427575">
                  <a:extLst>
                    <a:ext uri="{9D8B030D-6E8A-4147-A177-3AD203B41FA5}">
                      <a16:colId xmlns:a16="http://schemas.microsoft.com/office/drawing/2014/main" val="20000"/>
                    </a:ext>
                  </a:extLst>
                </a:gridCol>
                <a:gridCol w="440850">
                  <a:extLst>
                    <a:ext uri="{9D8B030D-6E8A-4147-A177-3AD203B41FA5}">
                      <a16:colId xmlns:a16="http://schemas.microsoft.com/office/drawing/2014/main" val="20001"/>
                    </a:ext>
                  </a:extLst>
                </a:gridCol>
                <a:gridCol w="440850">
                  <a:extLst>
                    <a:ext uri="{9D8B030D-6E8A-4147-A177-3AD203B41FA5}">
                      <a16:colId xmlns:a16="http://schemas.microsoft.com/office/drawing/2014/main" val="20002"/>
                    </a:ext>
                  </a:extLst>
                </a:gridCol>
                <a:gridCol w="4018475">
                  <a:extLst>
                    <a:ext uri="{9D8B030D-6E8A-4147-A177-3AD203B41FA5}">
                      <a16:colId xmlns:a16="http://schemas.microsoft.com/office/drawing/2014/main" val="20003"/>
                    </a:ext>
                  </a:extLst>
                </a:gridCol>
              </a:tblGrid>
              <a:tr h="475175">
                <a:tc>
                  <a:txBody>
                    <a:bodyPr/>
                    <a:lstStyle/>
                    <a:p>
                      <a:pPr marL="0" lvl="0" indent="0" algn="ctr" rtl="0">
                        <a:lnSpc>
                          <a:spcPct val="150000"/>
                        </a:lnSpc>
                        <a:spcBef>
                          <a:spcPts val="0"/>
                        </a:spcBef>
                        <a:spcAft>
                          <a:spcPts val="0"/>
                        </a:spcAft>
                        <a:buNone/>
                      </a:pPr>
                      <a:r>
                        <a:rPr lang="en" b="1" dirty="0">
                          <a:solidFill>
                            <a:srgbClr val="FFFFFF"/>
                          </a:solidFill>
                          <a:latin typeface="Calibri"/>
                          <a:ea typeface="Calibri"/>
                          <a:cs typeface="Calibri"/>
                          <a:sym typeface="Calibri"/>
                        </a:rPr>
                        <a:t>Statement</a:t>
                      </a:r>
                      <a:endParaRPr b="1" dirty="0">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b="1">
                          <a:solidFill>
                            <a:srgbClr val="FFFFFF"/>
                          </a:solidFill>
                          <a:latin typeface="Calibri"/>
                          <a:ea typeface="Calibri"/>
                          <a:cs typeface="Calibri"/>
                          <a:sym typeface="Calibri"/>
                        </a:rPr>
                        <a:t>T</a:t>
                      </a:r>
                      <a:endParaRPr b="1">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b="1">
                          <a:solidFill>
                            <a:srgbClr val="FFFFFF"/>
                          </a:solidFill>
                          <a:latin typeface="Calibri"/>
                          <a:ea typeface="Calibri"/>
                          <a:cs typeface="Calibri"/>
                          <a:sym typeface="Calibri"/>
                        </a:rPr>
                        <a:t>F</a:t>
                      </a:r>
                      <a:endParaRPr b="1">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b="1">
                          <a:solidFill>
                            <a:srgbClr val="FFFFFF"/>
                          </a:solidFill>
                          <a:latin typeface="Calibri"/>
                          <a:ea typeface="Calibri"/>
                          <a:cs typeface="Calibri"/>
                          <a:sym typeface="Calibri"/>
                        </a:rPr>
                        <a:t>Explain Your Reasoning</a:t>
                      </a:r>
                      <a:endParaRPr b="1">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695550">
                <a:tc>
                  <a:txBody>
                    <a:bodyPr/>
                    <a:lstStyle/>
                    <a:p>
                      <a:pPr marL="0" lvl="0" indent="0" algn="l" rtl="0">
                        <a:spcBef>
                          <a:spcPts val="0"/>
                        </a:spcBef>
                        <a:spcAft>
                          <a:spcPts val="0"/>
                        </a:spcAft>
                        <a:buNone/>
                      </a:pPr>
                      <a:r>
                        <a:rPr lang="en" sz="1200">
                          <a:latin typeface="Calibri"/>
                          <a:ea typeface="Calibri"/>
                          <a:cs typeface="Calibri"/>
                          <a:sym typeface="Calibri"/>
                        </a:rPr>
                        <a:t>Quadratic equations always have 2 real solutions.</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695550">
                <a:tc>
                  <a:txBody>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When solving a quadratic equation, the quadratic formula is a method that will always work.</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695550">
                <a:tc>
                  <a:txBody>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The solutions of a quadratic equation are also known as roots, zeros, solutions, and x-intercepts.</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dirty="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1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Justified True or False Statements - </a:t>
            </a:r>
            <a:endParaRPr/>
          </a:p>
          <a:p>
            <a:pPr marL="0" lvl="0" indent="0" algn="l" rtl="0">
              <a:spcBef>
                <a:spcPts val="0"/>
              </a:spcBef>
              <a:spcAft>
                <a:spcPts val="0"/>
              </a:spcAft>
              <a:buNone/>
            </a:pPr>
            <a:r>
              <a:rPr lang="en"/>
              <a:t>Social Studies</a:t>
            </a:r>
            <a:endParaRPr/>
          </a:p>
        </p:txBody>
      </p:sp>
      <p:graphicFrame>
        <p:nvGraphicFramePr>
          <p:cNvPr id="540" name="Google Shape;540;p117"/>
          <p:cNvGraphicFramePr/>
          <p:nvPr/>
        </p:nvGraphicFramePr>
        <p:xfrm>
          <a:off x="670325" y="1727250"/>
          <a:ext cx="7230650" cy="2074799"/>
        </p:xfrm>
        <a:graphic>
          <a:graphicData uri="http://schemas.openxmlformats.org/drawingml/2006/table">
            <a:tbl>
              <a:tblPr bandRow="1">
                <a:noFill/>
                <a:tableStyleId>{5CDB765B-4456-4D1B-BE6C-EE1D62FC1625}</a:tableStyleId>
              </a:tblPr>
              <a:tblGrid>
                <a:gridCol w="2451100">
                  <a:extLst>
                    <a:ext uri="{9D8B030D-6E8A-4147-A177-3AD203B41FA5}">
                      <a16:colId xmlns:a16="http://schemas.microsoft.com/office/drawing/2014/main" val="20000"/>
                    </a:ext>
                  </a:extLst>
                </a:gridCol>
                <a:gridCol w="445125">
                  <a:extLst>
                    <a:ext uri="{9D8B030D-6E8A-4147-A177-3AD203B41FA5}">
                      <a16:colId xmlns:a16="http://schemas.microsoft.com/office/drawing/2014/main" val="20001"/>
                    </a:ext>
                  </a:extLst>
                </a:gridCol>
                <a:gridCol w="445125">
                  <a:extLst>
                    <a:ext uri="{9D8B030D-6E8A-4147-A177-3AD203B41FA5}">
                      <a16:colId xmlns:a16="http://schemas.microsoft.com/office/drawing/2014/main" val="20002"/>
                    </a:ext>
                  </a:extLst>
                </a:gridCol>
                <a:gridCol w="3889300">
                  <a:extLst>
                    <a:ext uri="{9D8B030D-6E8A-4147-A177-3AD203B41FA5}">
                      <a16:colId xmlns:a16="http://schemas.microsoft.com/office/drawing/2014/main" val="20003"/>
                    </a:ext>
                  </a:extLst>
                </a:gridCol>
              </a:tblGrid>
              <a:tr h="183600">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Statement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F</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Explain Your Reasoning</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The United States has a system of government in which all power is held at the federal level.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In a representative democracy citizens elect all leaders in the government.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Citizens have many ways of participating in government.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196300">
                <a:tc>
                  <a:txBody>
                    <a:bodyPr/>
                    <a:lstStyle/>
                    <a:p>
                      <a:pPr marL="0" lvl="0" indent="0" algn="l" rtl="0">
                        <a:spcBef>
                          <a:spcPts val="0"/>
                        </a:spcBef>
                        <a:spcAft>
                          <a:spcPts val="0"/>
                        </a:spcAft>
                        <a:buNone/>
                      </a:pPr>
                      <a:r>
                        <a:rPr lang="en" sz="1200">
                          <a:latin typeface="Calibri"/>
                          <a:ea typeface="Calibri"/>
                          <a:cs typeface="Calibri"/>
                          <a:sym typeface="Calibri"/>
                        </a:rPr>
                        <a:t>Elections for president are held every two years.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1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Justified True or False Statements - </a:t>
            </a:r>
            <a:endParaRPr/>
          </a:p>
          <a:p>
            <a:pPr marL="0" lvl="0" indent="0" algn="l" rtl="0">
              <a:spcBef>
                <a:spcPts val="0"/>
              </a:spcBef>
              <a:spcAft>
                <a:spcPts val="0"/>
              </a:spcAft>
              <a:buNone/>
            </a:pPr>
            <a:r>
              <a:rPr lang="en"/>
              <a:t>English Language Arts</a:t>
            </a:r>
            <a:endParaRPr/>
          </a:p>
        </p:txBody>
      </p:sp>
      <p:graphicFrame>
        <p:nvGraphicFramePr>
          <p:cNvPr id="546" name="Google Shape;546;p118"/>
          <p:cNvGraphicFramePr/>
          <p:nvPr/>
        </p:nvGraphicFramePr>
        <p:xfrm>
          <a:off x="670325" y="1727250"/>
          <a:ext cx="7243825" cy="2219579"/>
        </p:xfrm>
        <a:graphic>
          <a:graphicData uri="http://schemas.openxmlformats.org/drawingml/2006/table">
            <a:tbl>
              <a:tblPr bandRow="1">
                <a:noFill/>
                <a:tableStyleId>{5CDB765B-4456-4D1B-BE6C-EE1D62FC1625}</a:tableStyleId>
              </a:tblPr>
              <a:tblGrid>
                <a:gridCol w="2451100">
                  <a:extLst>
                    <a:ext uri="{9D8B030D-6E8A-4147-A177-3AD203B41FA5}">
                      <a16:colId xmlns:a16="http://schemas.microsoft.com/office/drawing/2014/main" val="20000"/>
                    </a:ext>
                  </a:extLst>
                </a:gridCol>
                <a:gridCol w="445125">
                  <a:extLst>
                    <a:ext uri="{9D8B030D-6E8A-4147-A177-3AD203B41FA5}">
                      <a16:colId xmlns:a16="http://schemas.microsoft.com/office/drawing/2014/main" val="20001"/>
                    </a:ext>
                  </a:extLst>
                </a:gridCol>
                <a:gridCol w="445125">
                  <a:extLst>
                    <a:ext uri="{9D8B030D-6E8A-4147-A177-3AD203B41FA5}">
                      <a16:colId xmlns:a16="http://schemas.microsoft.com/office/drawing/2014/main" val="20002"/>
                    </a:ext>
                  </a:extLst>
                </a:gridCol>
                <a:gridCol w="3902475">
                  <a:extLst>
                    <a:ext uri="{9D8B030D-6E8A-4147-A177-3AD203B41FA5}">
                      <a16:colId xmlns:a16="http://schemas.microsoft.com/office/drawing/2014/main" val="20003"/>
                    </a:ext>
                  </a:extLst>
                </a:gridCol>
              </a:tblGrid>
              <a:tr h="183600">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Statement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F</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Explain Your Reasoning</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When the work is finished, we’re going to go out for pizza.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Ken mowed the lawn and Jeff washed the car.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The boys played while the girls painted, and everyone had a good time.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There is a big box of baby clothes in the back of the closet.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4"/>
                  </a:ext>
                </a:extLst>
              </a:tr>
            </a:tbl>
          </a:graphicData>
        </a:graphic>
      </p:graphicFrame>
      <p:sp>
        <p:nvSpPr>
          <p:cNvPr id="547" name="Google Shape;547;p118"/>
          <p:cNvSpPr txBox="1"/>
          <p:nvPr/>
        </p:nvSpPr>
        <p:spPr>
          <a:xfrm>
            <a:off x="670325" y="4312425"/>
            <a:ext cx="676154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Decide if each statement is a complex sentence: true or false and provide your reasoning. </a:t>
            </a: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a:t>Formative Assessment and Your Content Area</a:t>
            </a:r>
            <a:endParaRPr/>
          </a:p>
        </p:txBody>
      </p:sp>
      <p:pic>
        <p:nvPicPr>
          <p:cNvPr id="360" name="Google Shape;360;p92"/>
          <p:cNvPicPr preferRelativeResize="0"/>
          <p:nvPr/>
        </p:nvPicPr>
        <p:blipFill>
          <a:blip r:embed="rId3">
            <a:alphaModFix/>
          </a:blip>
          <a:stretch>
            <a:fillRect/>
          </a:stretch>
        </p:blipFill>
        <p:spPr>
          <a:xfrm>
            <a:off x="1847725" y="1296297"/>
            <a:ext cx="5448555" cy="367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1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Justified True or False Statements - Science</a:t>
            </a:r>
            <a:endParaRPr/>
          </a:p>
        </p:txBody>
      </p:sp>
      <p:graphicFrame>
        <p:nvGraphicFramePr>
          <p:cNvPr id="553" name="Google Shape;553;p119"/>
          <p:cNvGraphicFramePr/>
          <p:nvPr/>
        </p:nvGraphicFramePr>
        <p:xfrm>
          <a:off x="670325" y="1727250"/>
          <a:ext cx="7177900" cy="1853819"/>
        </p:xfrm>
        <a:graphic>
          <a:graphicData uri="http://schemas.openxmlformats.org/drawingml/2006/table">
            <a:tbl>
              <a:tblPr bandRow="1">
                <a:noFill/>
                <a:tableStyleId>{5CDB765B-4456-4D1B-BE6C-EE1D62FC1625}</a:tableStyleId>
              </a:tblPr>
              <a:tblGrid>
                <a:gridCol w="2451100">
                  <a:extLst>
                    <a:ext uri="{9D8B030D-6E8A-4147-A177-3AD203B41FA5}">
                      <a16:colId xmlns:a16="http://schemas.microsoft.com/office/drawing/2014/main" val="20000"/>
                    </a:ext>
                  </a:extLst>
                </a:gridCol>
                <a:gridCol w="445125">
                  <a:extLst>
                    <a:ext uri="{9D8B030D-6E8A-4147-A177-3AD203B41FA5}">
                      <a16:colId xmlns:a16="http://schemas.microsoft.com/office/drawing/2014/main" val="20001"/>
                    </a:ext>
                  </a:extLst>
                </a:gridCol>
                <a:gridCol w="445125">
                  <a:extLst>
                    <a:ext uri="{9D8B030D-6E8A-4147-A177-3AD203B41FA5}">
                      <a16:colId xmlns:a16="http://schemas.microsoft.com/office/drawing/2014/main" val="20002"/>
                    </a:ext>
                  </a:extLst>
                </a:gridCol>
                <a:gridCol w="3836550">
                  <a:extLst>
                    <a:ext uri="{9D8B030D-6E8A-4147-A177-3AD203B41FA5}">
                      <a16:colId xmlns:a16="http://schemas.microsoft.com/office/drawing/2014/main" val="20003"/>
                    </a:ext>
                  </a:extLst>
                </a:gridCol>
              </a:tblGrid>
              <a:tr h="183600">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Statement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F</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Explain Your Reasoning</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All DNA codes for protein.</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All cells in an organism contain the same genetic content.</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Each chromosome is a single, very long DNA molecule.</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Chromosomes swap sections during mitosis to create genetic variation.</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20"/>
          <p:cNvSpPr txBox="1">
            <a:spLocks noGrp="1"/>
          </p:cNvSpPr>
          <p:nvPr>
            <p:ph type="title"/>
          </p:nvPr>
        </p:nvSpPr>
        <p:spPr>
          <a:xfrm>
            <a:off x="463506" y="196513"/>
            <a:ext cx="3279228"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Note Catcher</a:t>
            </a:r>
            <a:endParaRPr dirty="0"/>
          </a:p>
        </p:txBody>
      </p:sp>
      <p:sp>
        <p:nvSpPr>
          <p:cNvPr id="559" name="Google Shape;559;p120"/>
          <p:cNvSpPr txBox="1">
            <a:spLocks noGrp="1"/>
          </p:cNvSpPr>
          <p:nvPr>
            <p:ph type="body" idx="1"/>
          </p:nvPr>
        </p:nvSpPr>
        <p:spPr>
          <a:xfrm>
            <a:off x="463506" y="1137367"/>
            <a:ext cx="4038600" cy="3326100"/>
          </a:xfrm>
          <a:prstGeom prst="rect">
            <a:avLst/>
          </a:prstGeom>
        </p:spPr>
        <p:txBody>
          <a:bodyPr spcFirstLastPara="1" wrap="square" lIns="91425" tIns="45700" rIns="91425" bIns="45700" anchor="t" anchorCtr="0">
            <a:noAutofit/>
          </a:bodyPr>
          <a:lstStyle/>
          <a:p>
            <a:pPr marL="342900" indent="-342900"/>
            <a:r>
              <a:rPr lang="en" dirty="0"/>
              <a:t>Take a moment to reflect on the assessment strategies we have explored. </a:t>
            </a:r>
          </a:p>
          <a:p>
            <a:pPr marL="342900" indent="-342900"/>
            <a:r>
              <a:rPr lang="en" dirty="0"/>
              <a:t>Aswer the following questions:</a:t>
            </a:r>
            <a:endParaRPr dirty="0"/>
          </a:p>
          <a:p>
            <a:pPr lvl="1" indent="-381000">
              <a:spcBef>
                <a:spcPts val="480"/>
              </a:spcBef>
              <a:buSzPct val="100000"/>
              <a:buFont typeface="Wingdings" panose="05000000000000000000" pitchFamily="2" charset="2"/>
              <a:buChar char="§"/>
            </a:pPr>
            <a:r>
              <a:rPr lang="en" dirty="0"/>
              <a:t>How were they used?</a:t>
            </a:r>
            <a:endParaRPr dirty="0"/>
          </a:p>
          <a:p>
            <a:pPr lvl="1" indent="-381000">
              <a:spcBef>
                <a:spcPts val="0"/>
              </a:spcBef>
              <a:buSzPct val="100000"/>
              <a:buFont typeface="Wingdings" panose="05000000000000000000" pitchFamily="2" charset="2"/>
              <a:buChar char="§"/>
            </a:pPr>
            <a:r>
              <a:rPr lang="en" dirty="0"/>
              <a:t>How can I use them?</a:t>
            </a:r>
            <a:endParaRPr dirty="0"/>
          </a:p>
        </p:txBody>
      </p:sp>
      <p:pic>
        <p:nvPicPr>
          <p:cNvPr id="560" name="Google Shape;560;p120"/>
          <p:cNvPicPr preferRelativeResize="0"/>
          <p:nvPr/>
        </p:nvPicPr>
        <p:blipFill>
          <a:blip r:embed="rId3">
            <a:alphaModFix/>
          </a:blip>
          <a:stretch>
            <a:fillRect/>
          </a:stretch>
        </p:blipFill>
        <p:spPr>
          <a:xfrm>
            <a:off x="5930987" y="3508062"/>
            <a:ext cx="1704289" cy="1520519"/>
          </a:xfrm>
          <a:prstGeom prst="rect">
            <a:avLst/>
          </a:prstGeom>
          <a:noFill/>
          <a:ln>
            <a:noFill/>
          </a:ln>
        </p:spPr>
      </p:pic>
      <p:pic>
        <p:nvPicPr>
          <p:cNvPr id="561" name="Google Shape;561;p120"/>
          <p:cNvPicPr preferRelativeResize="0"/>
          <p:nvPr/>
        </p:nvPicPr>
        <p:blipFill>
          <a:blip r:embed="rId4">
            <a:alphaModFix/>
          </a:blip>
          <a:stretch>
            <a:fillRect/>
          </a:stretch>
        </p:blipFill>
        <p:spPr>
          <a:xfrm>
            <a:off x="6083488" y="1850871"/>
            <a:ext cx="1804037" cy="1696169"/>
          </a:xfrm>
          <a:prstGeom prst="rect">
            <a:avLst/>
          </a:prstGeom>
          <a:noFill/>
          <a:ln>
            <a:noFill/>
          </a:ln>
        </p:spPr>
      </p:pic>
      <p:pic>
        <p:nvPicPr>
          <p:cNvPr id="562" name="Google Shape;562;p120"/>
          <p:cNvPicPr preferRelativeResize="0"/>
          <p:nvPr/>
        </p:nvPicPr>
        <p:blipFill>
          <a:blip r:embed="rId5">
            <a:alphaModFix/>
          </a:blip>
          <a:stretch>
            <a:fillRect/>
          </a:stretch>
        </p:blipFill>
        <p:spPr>
          <a:xfrm>
            <a:off x="5691351" y="377107"/>
            <a:ext cx="2429838" cy="15205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21"/>
          <p:cNvSpPr txBox="1">
            <a:spLocks noGrp="1"/>
          </p:cNvSpPr>
          <p:nvPr>
            <p:ph type="title"/>
          </p:nvPr>
        </p:nvSpPr>
        <p:spPr>
          <a:xfrm>
            <a:off x="460984" y="82611"/>
            <a:ext cx="5529912"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Now it’s your turn!</a:t>
            </a:r>
            <a:endParaRPr dirty="0"/>
          </a:p>
        </p:txBody>
      </p:sp>
      <p:sp>
        <p:nvSpPr>
          <p:cNvPr id="568" name="Google Shape;568;p121"/>
          <p:cNvSpPr txBox="1">
            <a:spLocks noGrp="1"/>
          </p:cNvSpPr>
          <p:nvPr>
            <p:ph type="body" idx="1"/>
          </p:nvPr>
        </p:nvSpPr>
        <p:spPr>
          <a:xfrm>
            <a:off x="492515" y="1151935"/>
            <a:ext cx="7415469" cy="3350698"/>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With your group, examine the student work samples you brought with you:</a:t>
            </a:r>
            <a:endParaRPr dirty="0"/>
          </a:p>
          <a:p>
            <a:pPr marL="457200" lvl="0" indent="-393700" algn="l" rtl="0">
              <a:spcBef>
                <a:spcPts val="520"/>
              </a:spcBef>
              <a:spcAft>
                <a:spcPts val="0"/>
              </a:spcAft>
              <a:buClr>
                <a:schemeClr val="lt1"/>
              </a:buClr>
              <a:buSzPts val="2600"/>
              <a:buAutoNum type="arabicPeriod"/>
            </a:pPr>
            <a:r>
              <a:rPr lang="en" dirty="0"/>
              <a:t>What does the work tell you about where the students are?</a:t>
            </a:r>
            <a:endParaRPr dirty="0"/>
          </a:p>
          <a:p>
            <a:pPr marL="457200" lvl="0" indent="-393700" algn="l" rtl="0">
              <a:spcBef>
                <a:spcPts val="0"/>
              </a:spcBef>
              <a:spcAft>
                <a:spcPts val="0"/>
              </a:spcAft>
              <a:buClr>
                <a:schemeClr val="lt1"/>
              </a:buClr>
              <a:buSzPts val="2600"/>
              <a:buAutoNum type="arabicPeriod"/>
            </a:pPr>
            <a:r>
              <a:rPr lang="en" dirty="0"/>
              <a:t>Are there any misconceptions your students are having?</a:t>
            </a:r>
            <a:endParaRPr dirty="0"/>
          </a:p>
          <a:p>
            <a:pPr marL="457200" lvl="0" indent="-393700" algn="l" rtl="0">
              <a:spcBef>
                <a:spcPts val="0"/>
              </a:spcBef>
              <a:spcAft>
                <a:spcPts val="0"/>
              </a:spcAft>
              <a:buClr>
                <a:schemeClr val="lt1"/>
              </a:buClr>
              <a:buSzPts val="2600"/>
              <a:buAutoNum type="arabicPeriod"/>
            </a:pPr>
            <a:r>
              <a:rPr lang="en" dirty="0"/>
              <a:t>What next steps do you need to take in instruction based on where your students currently are?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22"/>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TREK Evaluation</a:t>
            </a:r>
            <a:endParaRPr/>
          </a:p>
        </p:txBody>
      </p:sp>
      <p:sp>
        <p:nvSpPr>
          <p:cNvPr id="574" name="Google Shape;574;p122"/>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3"/>
          <p:cNvSpPr txBox="1">
            <a:spLocks noGrp="1"/>
          </p:cNvSpPr>
          <p:nvPr>
            <p:ph type="ctrTitle"/>
          </p:nvPr>
        </p:nvSpPr>
        <p:spPr>
          <a:xfrm>
            <a:off x="445350" y="328675"/>
            <a:ext cx="8030700" cy="1226700"/>
          </a:xfrm>
          <a:prstGeom prst="rect">
            <a:avLst/>
          </a:prstGeom>
        </p:spPr>
        <p:txBody>
          <a:bodyPr spcFirstLastPara="1" wrap="square" lIns="0" tIns="0" rIns="18275" bIns="0" anchor="t" anchorCtr="0">
            <a:noAutofit/>
          </a:bodyPr>
          <a:lstStyle/>
          <a:p>
            <a:pPr marL="0" lvl="0" indent="0" algn="l" rtl="0">
              <a:spcBef>
                <a:spcPts val="0"/>
              </a:spcBef>
              <a:spcAft>
                <a:spcPts val="0"/>
              </a:spcAft>
              <a:buNone/>
            </a:pPr>
            <a:r>
              <a:rPr lang="en"/>
              <a:t>GEAR UP for the FUTURE Goals</a:t>
            </a:r>
            <a:endParaRPr/>
          </a:p>
        </p:txBody>
      </p:sp>
      <p:sp>
        <p:nvSpPr>
          <p:cNvPr id="366" name="Google Shape;366;p93"/>
          <p:cNvSpPr txBox="1">
            <a:spLocks noGrp="1"/>
          </p:cNvSpPr>
          <p:nvPr>
            <p:ph type="subTitle" idx="1"/>
          </p:nvPr>
        </p:nvSpPr>
        <p:spPr>
          <a:xfrm>
            <a:off x="486104" y="1238339"/>
            <a:ext cx="7854600" cy="3506100"/>
          </a:xfrm>
          <a:prstGeom prst="rect">
            <a:avLst/>
          </a:prstGeom>
        </p:spPr>
        <p:txBody>
          <a:bodyPr spcFirstLastPara="1" wrap="square" lIns="0" tIns="45700" rIns="18275" bIns="45700" anchor="t"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cohort academic performance and preparation for postsecondary education (PSE).</a:t>
            </a:r>
            <a:endParaRPr sz="2400" dirty="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high school graduation and PSE participation.</a:t>
            </a:r>
            <a:endParaRPr sz="2400" dirty="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student educational expectations and increase student and family knowledge of PSE options, preparation, and financing.</a:t>
            </a:r>
            <a:endParaRPr sz="2400" dirty="0">
              <a:solidFill>
                <a:srgbClr val="FFFFFF"/>
              </a:solidFill>
              <a:latin typeface="Roboto"/>
              <a:ea typeface="Roboto"/>
              <a:cs typeface="Roboto"/>
              <a:sym typeface="Roboto"/>
            </a:endParaRPr>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533400" y="24699"/>
            <a:ext cx="595734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dirty="0"/>
              <a:t>GEAR UP O+K=C Goals</a:t>
            </a:r>
            <a:endParaRPr dirty="0"/>
          </a:p>
        </p:txBody>
      </p:sp>
      <p:sp>
        <p:nvSpPr>
          <p:cNvPr id="372" name="Google Shape;372;p94"/>
          <p:cNvSpPr txBox="1">
            <a:spLocks noGrp="1"/>
          </p:cNvSpPr>
          <p:nvPr>
            <p:ph type="subTitle" idx="1"/>
          </p:nvPr>
        </p:nvSpPr>
        <p:spPr>
          <a:xfrm>
            <a:off x="451420" y="1421342"/>
            <a:ext cx="7854600" cy="2829041"/>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engagement in learning.</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academic preparation for PSE upon graduation.</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schools’ high school graduation and PSE enrollment rates.</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and their families’ knowledge of PSE options, preparation, and financing.</a:t>
            </a:r>
            <a:endParaRP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5"/>
          <p:cNvSpPr txBox="1">
            <a:spLocks noGrp="1"/>
          </p:cNvSpPr>
          <p:nvPr>
            <p:ph type="ctrTitle"/>
          </p:nvPr>
        </p:nvSpPr>
        <p:spPr>
          <a:xfrm>
            <a:off x="314675" y="239899"/>
            <a:ext cx="8464200" cy="90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GEAR UP for MY SUCCESS Goals</a:t>
            </a:r>
            <a:endParaRPr dirty="0"/>
          </a:p>
        </p:txBody>
      </p:sp>
      <p:sp>
        <p:nvSpPr>
          <p:cNvPr id="378" name="Google Shape;378;p95"/>
          <p:cNvSpPr txBox="1">
            <a:spLocks noGrp="1"/>
          </p:cNvSpPr>
          <p:nvPr>
            <p:ph type="subTitle" idx="1"/>
          </p:nvPr>
        </p:nvSpPr>
        <p:spPr>
          <a:xfrm>
            <a:off x="418176" y="1246500"/>
            <a:ext cx="7854600" cy="265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FFFFFF"/>
              </a:buClr>
              <a:buSzPts val="1800"/>
              <a:buAutoNum type="arabicPeriod"/>
            </a:pPr>
            <a:r>
              <a:rPr lang="en" sz="2400" dirty="0">
                <a:solidFill>
                  <a:srgbClr val="FFFFFF"/>
                </a:solidFill>
              </a:rPr>
              <a:t>Increase cohort academic performance and preparation for PSE.</a:t>
            </a:r>
            <a:endParaRPr sz="2400" dirty="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dirty="0">
                <a:solidFill>
                  <a:srgbClr val="FFFFFF"/>
                </a:solidFill>
              </a:rPr>
              <a:t>Increase high school graduation and PSE participation.</a:t>
            </a:r>
            <a:endParaRPr sz="2400" dirty="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dirty="0">
                <a:solidFill>
                  <a:srgbClr val="FFFFFF"/>
                </a:solidFill>
              </a:rPr>
              <a:t>Increase student educational expectations and increase student and family knowledge of PSE options, preparation, and financing.</a:t>
            </a:r>
            <a:endParaRPr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6"/>
          <p:cNvSpPr txBox="1">
            <a:spLocks noGrp="1"/>
          </p:cNvSpPr>
          <p:nvPr>
            <p:ph type="title"/>
          </p:nvPr>
        </p:nvSpPr>
        <p:spPr>
          <a:xfrm>
            <a:off x="530352" y="650170"/>
            <a:ext cx="5946122"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Essential Question</a:t>
            </a:r>
            <a:endParaRPr dirty="0"/>
          </a:p>
        </p:txBody>
      </p:sp>
      <p:sp>
        <p:nvSpPr>
          <p:cNvPr id="384" name="Google Shape;384;p96"/>
          <p:cNvSpPr txBox="1">
            <a:spLocks noGrp="1"/>
          </p:cNvSpPr>
          <p:nvPr>
            <p:ph type="body" idx="1"/>
          </p:nvPr>
        </p:nvSpPr>
        <p:spPr>
          <a:xfrm>
            <a:off x="530352" y="1839312"/>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0"/>
              </a:spcBef>
              <a:spcAft>
                <a:spcPts val="0"/>
              </a:spcAft>
              <a:buSzPts val="2600"/>
              <a:buNone/>
            </a:pPr>
            <a:r>
              <a:rPr lang="en" dirty="0"/>
              <a:t>What is the role of assessment in the design of effective learning environments?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7"/>
          <p:cNvSpPr txBox="1">
            <a:spLocks noGrp="1"/>
          </p:cNvSpPr>
          <p:nvPr>
            <p:ph type="title"/>
          </p:nvPr>
        </p:nvSpPr>
        <p:spPr>
          <a:xfrm>
            <a:off x="530350" y="394598"/>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Lesson Objectives</a:t>
            </a:r>
            <a:endParaRPr dirty="0"/>
          </a:p>
        </p:txBody>
      </p:sp>
      <p:sp>
        <p:nvSpPr>
          <p:cNvPr id="390" name="Google Shape;390;p97"/>
          <p:cNvSpPr txBox="1">
            <a:spLocks noGrp="1"/>
          </p:cNvSpPr>
          <p:nvPr>
            <p:ph type="body" idx="1"/>
          </p:nvPr>
        </p:nvSpPr>
        <p:spPr>
          <a:xfrm>
            <a:off x="473594" y="1574455"/>
            <a:ext cx="7772400" cy="2209500"/>
          </a:xfrm>
          <a:prstGeom prst="rect">
            <a:avLst/>
          </a:prstGeom>
          <a:noFill/>
          <a:ln>
            <a:noFill/>
          </a:ln>
        </p:spPr>
        <p:txBody>
          <a:bodyPr spcFirstLastPara="1" wrap="square" lIns="45700" tIns="45700" rIns="45700" bIns="45700" anchor="t" anchorCtr="0">
            <a:normAutofit/>
          </a:bodyPr>
          <a:lstStyle/>
          <a:p>
            <a:pPr marL="457200" lvl="0" indent="-393700" algn="l" rtl="0">
              <a:spcBef>
                <a:spcPts val="0"/>
              </a:spcBef>
              <a:spcAft>
                <a:spcPts val="0"/>
              </a:spcAft>
              <a:buSzPts val="2600"/>
              <a:buAutoNum type="arabicPeriod"/>
            </a:pPr>
            <a:r>
              <a:rPr lang="en" dirty="0"/>
              <a:t>Define formative assessment.</a:t>
            </a:r>
            <a:endParaRPr dirty="0"/>
          </a:p>
          <a:p>
            <a:pPr marL="457200" lvl="0" indent="-393700" algn="l" rtl="0">
              <a:spcBef>
                <a:spcPts val="0"/>
              </a:spcBef>
              <a:spcAft>
                <a:spcPts val="0"/>
              </a:spcAft>
              <a:buSzPts val="2600"/>
              <a:buAutoNum type="arabicPeriod"/>
            </a:pPr>
            <a:r>
              <a:rPr lang="en" dirty="0"/>
              <a:t>Analyze strategies to determine their purpose in the formative assessment-centered classroom.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9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Insert photo of the collaborative list developed in the first session. </a:t>
            </a:r>
            <a:endParaRPr/>
          </a:p>
        </p:txBody>
      </p:sp>
      <p:sp>
        <p:nvSpPr>
          <p:cNvPr id="396" name="Google Shape;396;p9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PURPOSES OF FORMATIVE ASSESSMENT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11902F-0F12-4241-A210-CA455E3A4E35}">
  <ds:schemaRef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purl.org/dc/dcmitype/"/>
    <ds:schemaRef ds:uri="d06b737b-b789-4524-96b5-d3d460658ae2"/>
    <ds:schemaRef ds:uri="966e68ee-ec3c-4f12-bd4f-fedbbec8de0b"/>
    <ds:schemaRef ds:uri="http://www.w3.org/XML/1998/namespace"/>
  </ds:schemaRefs>
</ds:datastoreItem>
</file>

<file path=customXml/itemProps2.xml><?xml version="1.0" encoding="utf-8"?>
<ds:datastoreItem xmlns:ds="http://schemas.openxmlformats.org/officeDocument/2006/customXml" ds:itemID="{62775555-34B5-4616-B7FD-A45704235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B63BD5-1756-45FF-B5D7-96B9C5362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TotalTime>
  <Words>1950</Words>
  <Application>Microsoft Office PowerPoint</Application>
  <PresentationFormat>On-screen Show (16:9)</PresentationFormat>
  <Paragraphs>223</Paragraphs>
  <Slides>33</Slides>
  <Notes>33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33</vt:i4>
      </vt:variant>
    </vt:vector>
  </HeadingPairs>
  <TitlesOfParts>
    <vt:vector size="48" baseType="lpstr">
      <vt:lpstr>Wingdings</vt:lpstr>
      <vt:lpstr>Georgia</vt:lpstr>
      <vt:lpstr>Noto Sans Symbols</vt:lpstr>
      <vt:lpstr>Lato</vt:lpstr>
      <vt:lpstr>Roboto</vt:lpstr>
      <vt:lpstr>Calibri</vt:lpstr>
      <vt:lpstr>Arial</vt:lpstr>
      <vt:lpstr>Constantia</vt:lpstr>
      <vt:lpstr>Simple Light</vt:lpstr>
      <vt:lpstr>LEARN theme</vt:lpstr>
      <vt:lpstr>LEARN theme</vt:lpstr>
      <vt:lpstr>LEARN theme</vt:lpstr>
      <vt:lpstr>LEARN theme</vt:lpstr>
      <vt:lpstr>LEARN theme</vt:lpstr>
      <vt:lpstr>LEARN theme</vt:lpstr>
      <vt:lpstr>PowerPoint Presentation</vt:lpstr>
      <vt:lpstr>PowerPoint Presentation</vt:lpstr>
      <vt:lpstr>Formative Assessment and Your Content Area</vt:lpstr>
      <vt:lpstr>GEAR UP for the FUTURE Goals</vt:lpstr>
      <vt:lpstr>GEAR UP O+K=C Goals</vt:lpstr>
      <vt:lpstr>GEAR UP for MY SUCCESS Goals</vt:lpstr>
      <vt:lpstr>Essential Question</vt:lpstr>
      <vt:lpstr>Lesson Objectives</vt:lpstr>
      <vt:lpstr>PURPOSES OF FORMATIVE ASSESSMENT</vt:lpstr>
      <vt:lpstr>Collaborative Word Cloud</vt:lpstr>
      <vt:lpstr>Collaborative Word Cloud</vt:lpstr>
      <vt:lpstr>Frayer Model</vt:lpstr>
      <vt:lpstr>Page Keeley Definition</vt:lpstr>
      <vt:lpstr>Assessment vs. Evaluation</vt:lpstr>
      <vt:lpstr>Metacognition - Thinking About Thinking</vt:lpstr>
      <vt:lpstr>PowerPoint Presentation</vt:lpstr>
      <vt:lpstr>What Are You Doing? Why Are You Doing It?</vt:lpstr>
      <vt:lpstr>Note Catcher</vt:lpstr>
      <vt:lpstr>Welcome Back! </vt:lpstr>
      <vt:lpstr>Card Sort</vt:lpstr>
      <vt:lpstr>Not Like the Others</vt:lpstr>
      <vt:lpstr>Not Like the Others - Math</vt:lpstr>
      <vt:lpstr>Not Like the Others - Social Studies</vt:lpstr>
      <vt:lpstr>Not Like the Others - English Language Arts</vt:lpstr>
      <vt:lpstr>Not Like the Others - Science</vt:lpstr>
      <vt:lpstr>Justified True or False Statements</vt:lpstr>
      <vt:lpstr>Justified True or False Statements - Math</vt:lpstr>
      <vt:lpstr>Justified True or False Statements -  Social Studies</vt:lpstr>
      <vt:lpstr>Justified True or False Statements -  English Language Arts</vt:lpstr>
      <vt:lpstr>Justified True or False Statements - Science</vt:lpstr>
      <vt:lpstr>Note Catcher</vt:lpstr>
      <vt:lpstr>Now it’s your turn!</vt:lpstr>
      <vt:lpstr>TREK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keywords>Power Point Day 3</cp:keywords>
  <cp:lastModifiedBy>McLeod Porter, Delma</cp:lastModifiedBy>
  <cp:revision>5</cp:revision>
  <dcterms:modified xsi:type="dcterms:W3CDTF">2021-10-28T17:22:28Z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