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Constantia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Constantia-bold.fntdata"/><Relationship Id="rId27" Type="http://schemas.openxmlformats.org/officeDocument/2006/relationships/font" Target="fonts/Constanti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Constantia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Constantia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b91870be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b91870b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after each station call time and reflect 5 mins then rotate to next station.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b91870be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b91870be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b91870be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b91870be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after each station call time and reflect 5 mins then rotate to next station.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7b91870be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7b91870be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b91870be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b91870be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after each station call time and reflect 5 mins then rotate to next station.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8c58ca3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8c58ca3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3-5 minutes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Slide Note: If PBJ video is not shown then, skip the 3rd question on this slide. 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Math connection: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***How could you calculate how far the robot is going to go? (radians)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e8c58ca3c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e8c58ca3c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Connect to Lesson Goals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Narrative- “Students need to connect what we have done to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engineering practices and to real life…”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NSTA Science and Engineering Practices- Teachers to connect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activity to 1-2 different standards.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Reflection- How are students going to connect these practices to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their lives?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Strategy for Process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Use think, pair, share to answer the first question and then use 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review the practices and then use 3 colors of stickies to represent the 3 featured tech tools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Yellow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Blue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green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the provided sticky notes, select the NSTA standard that is best supported by the each tech tool. Justify why on the sticky note. Explain and Model. </a:t>
            </a:r>
            <a:endParaRPr/>
          </a:p>
        </p:txBody>
      </p:sp>
      <p:sp>
        <p:nvSpPr>
          <p:cNvPr id="177" name="Google Shape;177;p1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3-2-1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What are 3 activities with robotics you could use in your classroom? </a:t>
            </a:r>
            <a:r>
              <a:rPr b="1" lang="en-US"/>
              <a:t>(CIRCLE ONE THAT YOU COULD IMPLEMENT IN THE NEXT TWO WEEKS)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What are 2 different NSTA Science and Engineering Practices that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you could incorporate in a lesson?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What is 1 question or problem that students might have, and how do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you plan on answering it?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Resources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 Share web and other resources with teachers (Format undecided: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handout, google drive, google classroom?)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TREK Evaluation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8c32bd2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8c32bd2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Divide participants into four groups and ask them to complete the acrostic.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One member will do the first letter/word and then pass to the next group member for the next letter/word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Have groups share to the whole room their completed acrostics.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>
                <a:solidFill>
                  <a:srgbClr val="000000"/>
                </a:solidFill>
              </a:rPr>
              <a:t>1-2 minutes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2-3 minutes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44ef95f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44ef95f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 to 30 min timer and when timer goes off rotate groups.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Each group will explore based on specific stations.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 images of each to fly into white space overlapping each other.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b91870be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b91870be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●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slide">
  <p:cSld name="Logo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blue">
  <p:cSld name="Title and body blu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red">
  <p:cSld name="Title and body red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yellow">
  <p:cSld name="Title and body yellow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subTitle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ColTx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b="0" sz="360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●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●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4" type="body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8" name="Google Shape;3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sz="3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1" name="Google Shape;4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b="0" i="0" sz="13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b="0" i="0" sz="10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hyperlink" Target="https://bit.ly/2xfJPpU" TargetMode="External"/><Relationship Id="rId5" Type="http://schemas.openxmlformats.org/officeDocument/2006/relationships/hyperlink" Target="https://bit.ly/2xfJPpU" TargetMode="External"/><Relationship Id="rId6" Type="http://schemas.openxmlformats.org/officeDocument/2006/relationships/hyperlink" Target="https://bit.ly/2xfJPpU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cDA3_5982h8" TargetMode="External"/><Relationship Id="rId4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 Note Sheet</a:t>
            </a:r>
            <a:endParaRPr/>
          </a:p>
        </p:txBody>
      </p:sp>
      <p:sp>
        <p:nvSpPr>
          <p:cNvPr id="123" name="Google Shape;123;p26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What did you explore?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US"/>
              <a:t>How might this EdTech connect to (or integrate with) my content area?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Rotation 2</a:t>
            </a:r>
            <a:endParaRPr/>
          </a:p>
        </p:txBody>
      </p:sp>
      <p:sp>
        <p:nvSpPr>
          <p:cNvPr id="129" name="Google Shape;129;p27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20 minutes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 Note Sheet</a:t>
            </a:r>
            <a:endParaRPr/>
          </a:p>
        </p:txBody>
      </p:sp>
      <p:sp>
        <p:nvSpPr>
          <p:cNvPr id="135" name="Google Shape;135;p28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What did you explore?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How might this EdTech connect to (or integrate with) my content area?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9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Rotation 3</a:t>
            </a:r>
            <a:endParaRPr/>
          </a:p>
        </p:txBody>
      </p:sp>
      <p:sp>
        <p:nvSpPr>
          <p:cNvPr id="141" name="Google Shape;141;p29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20 minutes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0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 Note Sheet</a:t>
            </a:r>
            <a:endParaRPr/>
          </a:p>
        </p:txBody>
      </p:sp>
      <p:sp>
        <p:nvSpPr>
          <p:cNvPr id="147" name="Google Shape;147;p30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What did you explore?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How might this EdTech connect to (or integrate with) my content area?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Four Corners</a:t>
            </a:r>
            <a:endParaRPr/>
          </a:p>
        </p:txBody>
      </p:sp>
      <p:sp>
        <p:nvSpPr>
          <p:cNvPr id="153" name="Google Shape;153;p31"/>
          <p:cNvSpPr txBox="1"/>
          <p:nvPr>
            <p:ph idx="1" type="body"/>
          </p:nvPr>
        </p:nvSpPr>
        <p:spPr>
          <a:xfrm>
            <a:off x="457200" y="1451600"/>
            <a:ext cx="47898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Choose which educational technology, that you explored, you like the most or think  it would be possible to implement in your classroom.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1000"/>
              </a:spcAft>
              <a:buSzPts val="2600"/>
              <a:buChar char="•"/>
            </a:pPr>
            <a:r>
              <a:rPr lang="en-US"/>
              <a:t>Go stand by that poster.</a:t>
            </a:r>
            <a:endParaRPr/>
          </a:p>
        </p:txBody>
      </p:sp>
      <p:pic>
        <p:nvPicPr>
          <p:cNvPr id="154" name="Google Shape;15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397840">
            <a:off x="5652917" y="1102000"/>
            <a:ext cx="2660517" cy="2474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I Notice...I Wonder...</a:t>
            </a:r>
            <a:endParaRPr/>
          </a:p>
        </p:txBody>
      </p:sp>
      <p:sp>
        <p:nvSpPr>
          <p:cNvPr id="160" name="Google Shape;160;p32"/>
          <p:cNvSpPr txBox="1"/>
          <p:nvPr>
            <p:ph idx="1" type="body"/>
          </p:nvPr>
        </p:nvSpPr>
        <p:spPr>
          <a:xfrm>
            <a:off x="457200" y="1451600"/>
            <a:ext cx="55221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On your poster, respond to the questions below: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What did notice about the technology you explored? 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What do you wonder about implementing these technologies in your classroom?</a:t>
            </a:r>
            <a:endParaRPr/>
          </a:p>
        </p:txBody>
      </p:sp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1549" y="1223427"/>
            <a:ext cx="2595250" cy="2696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Posters - Continued</a:t>
            </a:r>
            <a:endParaRPr/>
          </a:p>
        </p:txBody>
      </p:sp>
      <p:sp>
        <p:nvSpPr>
          <p:cNvPr id="167" name="Google Shape;167;p33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Below your I Notice...I Wonder…, record your responses to: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How can these technologies be implemented to help students prepare for a tech-driven world?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are some potential hurdles in their implementation and do you have ideas for mitigating their effect?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9512" y="2365577"/>
            <a:ext cx="1610876" cy="2249857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4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/>
              <a:t>NSTA Science &amp; Engineering Practices</a:t>
            </a:r>
            <a:endParaRPr/>
          </a:p>
        </p:txBody>
      </p:sp>
      <p:sp>
        <p:nvSpPr>
          <p:cNvPr id="174" name="Google Shape;174;p34"/>
          <p:cNvSpPr txBox="1"/>
          <p:nvPr>
            <p:ph idx="1" type="body"/>
          </p:nvPr>
        </p:nvSpPr>
        <p:spPr>
          <a:xfrm>
            <a:off x="457200" y="1440064"/>
            <a:ext cx="7388942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76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How would these activities connect to the NSTA Science &amp; Engineering Practices?</a:t>
            </a:r>
            <a:endParaRPr/>
          </a:p>
          <a:p>
            <a:pPr indent="0" lvl="0" marL="76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		     </a:t>
            </a:r>
            <a:endParaRPr/>
          </a:p>
          <a:p>
            <a:pPr indent="0" lvl="0" marL="76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u="sng">
              <a:solidFill>
                <a:schemeClr val="hlink"/>
              </a:solidFill>
              <a:hlinkClick r:id="rId4"/>
            </a:endParaRPr>
          </a:p>
          <a:p>
            <a:pPr indent="0" lvl="0" marL="76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u="sng">
              <a:solidFill>
                <a:schemeClr val="hlink"/>
              </a:solidFill>
              <a:hlinkClick r:id="rId5"/>
            </a:endParaRPr>
          </a:p>
          <a:p>
            <a:pPr indent="0" lvl="0" marL="762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800" u="sng">
                <a:solidFill>
                  <a:schemeClr val="hlink"/>
                </a:solidFill>
                <a:hlinkClick r:id="rId6"/>
              </a:rPr>
              <a:t>https://bit.ly/2xfJPpU</a:t>
            </a:r>
            <a:endParaRPr sz="2800"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/>
              <a:t>Gallery Walk</a:t>
            </a:r>
            <a:endParaRPr/>
          </a:p>
        </p:txBody>
      </p:sp>
      <p:sp>
        <p:nvSpPr>
          <p:cNvPr id="180" name="Google Shape;180;p35"/>
          <p:cNvSpPr txBox="1"/>
          <p:nvPr>
            <p:ph idx="1" type="body"/>
          </p:nvPr>
        </p:nvSpPr>
        <p:spPr>
          <a:xfrm>
            <a:off x="457200" y="1440075"/>
            <a:ext cx="42039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On a sticky note, put what practice you think the technology meets and attach it to the poster of that technology.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Does everyone agree with the assessments?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pic>
        <p:nvPicPr>
          <p:cNvPr id="181" name="Google Shape;18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1000" y="1480800"/>
            <a:ext cx="4313350" cy="2181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5"/>
          <p:cNvPicPr preferRelativeResize="0"/>
          <p:nvPr/>
        </p:nvPicPr>
        <p:blipFill rotWithShape="1">
          <a:blip r:embed="rId4">
            <a:alphaModFix amt="26000"/>
          </a:blip>
          <a:srcRect b="55331" l="0" r="53808" t="0"/>
          <a:stretch/>
        </p:blipFill>
        <p:spPr>
          <a:xfrm>
            <a:off x="4661000" y="1480800"/>
            <a:ext cx="1992375" cy="97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Changing the Outcome By Measuring It</a:t>
            </a:r>
            <a:endParaRPr/>
          </a:p>
        </p:txBody>
      </p:sp>
      <p:sp>
        <p:nvSpPr>
          <p:cNvPr id="73" name="Google Shape;73;p18"/>
          <p:cNvSpPr txBox="1"/>
          <p:nvPr>
            <p:ph idx="1" type="subTitle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Emerging EdTech in the STEM Classroom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6"/>
          <p:cNvSpPr txBox="1"/>
          <p:nvPr>
            <p:ph type="title"/>
          </p:nvPr>
        </p:nvSpPr>
        <p:spPr>
          <a:xfrm>
            <a:off x="589650" y="223275"/>
            <a:ext cx="80973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3-2-1</a:t>
            </a:r>
            <a:endParaRPr/>
          </a:p>
        </p:txBody>
      </p:sp>
      <p:sp>
        <p:nvSpPr>
          <p:cNvPr id="188" name="Google Shape;188;p36"/>
          <p:cNvSpPr txBox="1"/>
          <p:nvPr>
            <p:ph idx="1" type="body"/>
          </p:nvPr>
        </p:nvSpPr>
        <p:spPr>
          <a:xfrm>
            <a:off x="457200" y="1156725"/>
            <a:ext cx="7607100" cy="36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35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2400"/>
              <a:t>What are </a:t>
            </a:r>
            <a:r>
              <a:rPr lang="en-US" sz="2400">
                <a:solidFill>
                  <a:schemeClr val="accent4"/>
                </a:solidFill>
              </a:rPr>
              <a:t>3 classroom activities </a:t>
            </a:r>
            <a:r>
              <a:rPr lang="en-US" sz="2400">
                <a:solidFill>
                  <a:srgbClr val="000000"/>
                </a:solidFill>
              </a:rPr>
              <a:t>that you could enhance with these technologies</a:t>
            </a:r>
            <a:r>
              <a:rPr lang="en-US" sz="2400"/>
              <a:t>?</a:t>
            </a:r>
            <a:endParaRPr/>
          </a:p>
          <a:p>
            <a:pPr indent="0" lvl="0" marL="635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US" sz="2400"/>
              <a:t>What are </a:t>
            </a:r>
            <a:r>
              <a:rPr lang="en-US" sz="2400">
                <a:solidFill>
                  <a:schemeClr val="accent4"/>
                </a:solidFill>
              </a:rPr>
              <a:t>2 different ways </a:t>
            </a:r>
            <a:r>
              <a:rPr lang="en-US" sz="2400"/>
              <a:t>that these technologies prepare students for a tech-driven world?</a:t>
            </a:r>
            <a:endParaRPr/>
          </a:p>
          <a:p>
            <a:pPr indent="0" lvl="0" marL="635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600"/>
              <a:buNone/>
            </a:pPr>
            <a:r>
              <a:rPr lang="en-US" sz="2400"/>
              <a:t>What is </a:t>
            </a:r>
            <a:r>
              <a:rPr lang="en-US" sz="2400">
                <a:solidFill>
                  <a:schemeClr val="accent4"/>
                </a:solidFill>
              </a:rPr>
              <a:t>1 hurdle </a:t>
            </a:r>
            <a:r>
              <a:rPr lang="en-US" sz="2400"/>
              <a:t>that must be overcome when implementing these technologies into the classroom and how could you do it?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Follow-up Session</a:t>
            </a:r>
            <a:endParaRPr/>
          </a:p>
        </p:txBody>
      </p:sp>
      <p:sp>
        <p:nvSpPr>
          <p:cNvPr id="194" name="Google Shape;194;p37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Reflecting upon implementation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Tell us everything!!!</a:t>
            </a:r>
            <a:endParaRPr/>
          </a:p>
        </p:txBody>
      </p:sp>
      <p:sp>
        <p:nvSpPr>
          <p:cNvPr id="200" name="Google Shape;200;p38"/>
          <p:cNvSpPr txBox="1"/>
          <p:nvPr>
            <p:ph idx="1" type="body"/>
          </p:nvPr>
        </p:nvSpPr>
        <p:spPr>
          <a:xfrm>
            <a:off x="457200" y="1451600"/>
            <a:ext cx="76923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735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Arial"/>
              <a:buChar char="•"/>
            </a:pPr>
            <a:r>
              <a:rPr lang="en-US" sz="2500"/>
              <a:t>What activity did you implement with students?</a:t>
            </a:r>
            <a:endParaRPr sz="2500"/>
          </a:p>
          <a:p>
            <a:pPr indent="-38735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Arial"/>
              <a:buChar char="•"/>
            </a:pPr>
            <a:r>
              <a:rPr lang="en-US" sz="2500"/>
              <a:t>How did students approach the task?</a:t>
            </a:r>
            <a:endParaRPr sz="2500"/>
          </a:p>
          <a:p>
            <a:pPr indent="-38735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Arial"/>
              <a:buChar char="•"/>
            </a:pPr>
            <a:r>
              <a:rPr lang="en-US" sz="2500"/>
              <a:t>What challenges did students experience?</a:t>
            </a:r>
            <a:endParaRPr sz="2500"/>
          </a:p>
          <a:p>
            <a:pPr indent="-38735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Arial"/>
              <a:buChar char="•"/>
            </a:pPr>
            <a:r>
              <a:rPr lang="en-US" sz="2500"/>
              <a:t>How did they problem solve or “troubleshoot” these challenges?</a:t>
            </a:r>
            <a:endParaRPr sz="2500"/>
          </a:p>
          <a:p>
            <a:pPr indent="-38735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Arial"/>
              <a:buChar char="•"/>
            </a:pPr>
            <a:r>
              <a:rPr lang="en-US" sz="2500"/>
              <a:t>How did the task promote student’s critical thinking?</a:t>
            </a:r>
            <a:endParaRPr sz="2500"/>
          </a:p>
          <a:p>
            <a:pPr indent="-38735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Arial"/>
              <a:buChar char="•"/>
            </a:pPr>
            <a:r>
              <a:rPr lang="en-US" sz="2500"/>
              <a:t>How did the learning experience support NSTA practices?</a:t>
            </a:r>
            <a:endParaRPr sz="2500"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First Word, Last Word</a:t>
            </a:r>
            <a:endParaRPr/>
          </a:p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457200" y="1451600"/>
            <a:ext cx="43923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One group member will fill in the first word of the acrostic, then pass it to the next group member. 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1000"/>
              </a:spcAft>
              <a:buSzPts val="2600"/>
              <a:buChar char="•"/>
            </a:pPr>
            <a:r>
              <a:rPr lang="en-US"/>
              <a:t>Share out and discuss your completed acrostics</a:t>
            </a:r>
            <a:endParaRPr/>
          </a:p>
        </p:txBody>
      </p:sp>
      <p:pic>
        <p:nvPicPr>
          <p:cNvPr id="80" name="Google Shape;8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35381">
            <a:off x="5155244" y="825862"/>
            <a:ext cx="3617362" cy="2880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457200" y="1451600"/>
            <a:ext cx="8229600" cy="35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Apply research-based practices to support the use of educational technology (EdTech).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Through the lens of science and engineering practices, connect the impact of EdTech to a tech-driven world.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Identify </a:t>
            </a:r>
            <a:r>
              <a:rPr lang="en-US"/>
              <a:t>potential hurdles for the student learning experience with EdTech.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92" name="Google Shape;92;p2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35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3200"/>
              <a:t>How </a:t>
            </a:r>
            <a:r>
              <a:rPr lang="en-US" sz="3200"/>
              <a:t>can </a:t>
            </a:r>
            <a:r>
              <a:rPr lang="en-US" sz="3200"/>
              <a:t>a technology-enriched </a:t>
            </a:r>
            <a:r>
              <a:rPr lang="en-US" sz="3200"/>
              <a:t>learning environment </a:t>
            </a:r>
            <a:r>
              <a:rPr lang="en-US" sz="3200"/>
              <a:t>prepare students for post-secondary opportunities in a tech-driven world?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/>
          <p:nvPr>
            <p:ph type="title"/>
          </p:nvPr>
        </p:nvSpPr>
        <p:spPr>
          <a:xfrm>
            <a:off x="314960" y="358775"/>
            <a:ext cx="8016240" cy="4425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sz="4200"/>
              <a:t>You DON’T have to know everything for STE[A]M programs to work in your classroom! You only have to provide activities </a:t>
            </a:r>
            <a:r>
              <a:rPr b="1" lang="en-US" sz="4200"/>
              <a:t>with clear instructions</a:t>
            </a:r>
            <a:r>
              <a:rPr lang="en-US" sz="4200"/>
              <a:t> that are </a:t>
            </a:r>
            <a:r>
              <a:rPr b="1" i="1" lang="en-US" sz="4200"/>
              <a:t>practical, fun, and doable </a:t>
            </a:r>
            <a:r>
              <a:rPr lang="en-US" sz="4200"/>
              <a:t>under time constraints.</a:t>
            </a:r>
            <a:endParaRPr sz="4200"/>
          </a:p>
        </p:txBody>
      </p:sp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5384800" y="4643120"/>
            <a:ext cx="2653792" cy="500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1800"/>
              <a:t>(Bhounsule et al, 2018)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Peanut Butter Jelly Time</a:t>
            </a:r>
            <a:endParaRPr/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299175" y="1817388"/>
            <a:ext cx="4640400" cy="20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Some technology will only do what the code instructs it to do. So, when building code, it must be explicit and step-by-step. </a:t>
            </a:r>
            <a:endParaRPr/>
          </a:p>
        </p:txBody>
      </p:sp>
      <p:pic>
        <p:nvPicPr>
          <p:cNvPr descr="Exact Instructions Challenge PB&amp;J edition&#10;Another Challenge with Johnna and Evan: https://www.youtube.com/watch?v=sLaVM6af-RE&amp;t=121s&#10;&#10;We asked the kids to write instructions for a simple task but left out that we were going to be following their instructions EXACTLY as written. Great lesson for communication and a fun practice in patience!&#10;&#10;Please LIKE and SUBSCRIBE!&#10;&#10;***UPDATE!!*** BALLINGER FAMILY EXACT INSTRUCTIONS CHALLENGE VIDEO IS UP! You have to see this!! 😂https://www.youtube.com/watch?v=_eLM6O9JJvk&amp;feature=youtu.be&#10;EH BEE FAMILY EXACT INSTRUCTIONS CHALLENGE VIDEO IS UP! 😄  https://www.youtube.com/watch?v=_gei2tMiYrc&#10;&#10;TURN ON OUR NOTIFICATIONS! Thanks for liking this video &amp; subscribing to my channels! &#10;&#10;📸 INSTAGRAM: @joshdarnit&#10;http://instagram.com/joshdarnit&#10;👤 FACEBOOK: /joshdarnit &#10;https://facebook.com/joshdarnit&#10;🐥 TWITTER: @joshdarnit&#10;https://twitter.com/joshdarnit&#10;🎵 Musical.ly | Live.ly: @joshdarnit&#10;https://musical.ly&#10;👻 SNAPCHAT: joshdarnit&#10;http://snapchat.com&#10;📧 EMAIL: biz@joshdarnit.com&#10;✉️ PO Box: &#10;3460 Marron Road&#10;Suite 103 - 118&#10;Oceanside, CA 92056&#10;&#10;Music: &#10;Curious Fun by Klubz Productions: https://www.youtube.com/watch?v=6fVojps4PR0&amp;feature=youtu.be&#10;Background Cartoon Music Loop by Mattia Cupelli: https://m.youtube.com/watch?feature=youtu.be&amp;v=uIYBnfsB37k fails code evancredible coding lol" id="105" name="Google Shape;105;p23" title="Exact Instructions Challenge - THIS is why my kids want to kill me. | Josh Darni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3" y="1584325"/>
            <a:ext cx="3413525" cy="2560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Breakout with EdTech</a:t>
            </a:r>
            <a:endParaRPr/>
          </a:p>
        </p:txBody>
      </p:sp>
      <p:sp>
        <p:nvSpPr>
          <p:cNvPr id="111" name="Google Shape;111;p24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3 Stations:</a:t>
            </a:r>
            <a:r>
              <a:rPr lang="en-US"/>
              <a:t> 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lphaUcPeriod"/>
            </a:pPr>
            <a:r>
              <a:rPr lang="en-US"/>
              <a:t>Swivl 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lphaUcPeriod"/>
            </a:pPr>
            <a:r>
              <a:rPr lang="en-US"/>
              <a:t>Raspberry Pi coding with Scratch</a:t>
            </a:r>
            <a:endParaRPr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lphaUcPeriod"/>
            </a:pPr>
            <a:r>
              <a:rPr lang="en-US"/>
              <a:t>3D Printing with TinkerCAD and Thingiverse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Rotation 1</a:t>
            </a:r>
            <a:endParaRPr/>
          </a:p>
        </p:txBody>
      </p:sp>
      <p:sp>
        <p:nvSpPr>
          <p:cNvPr id="117" name="Google Shape;117;p25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20 minutes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