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y="5143500" cx="9144000"/>
  <p:notesSz cx="6858000" cy="9144000"/>
  <p:embeddedFontLst>
    <p:embeddedFont>
      <p:font typeface="Constantia"/>
      <p:regular r:id="rId27"/>
      <p:bold r:id="rId28"/>
      <p:italic r:id="rId29"/>
      <p:bold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font" Target="fonts/Constantia-bold.fntdata"/><Relationship Id="rId27" Type="http://schemas.openxmlformats.org/officeDocument/2006/relationships/font" Target="fonts/Constantia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Constantia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0" Type="http://schemas.openxmlformats.org/officeDocument/2006/relationships/font" Target="fonts/Constantia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7b91870be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7b91870be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after each station call time and reflect 5 mins then rotate to next station. 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7b91870bed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7b91870bed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7b91870bed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7b91870bed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after each station call time and reflect 5 mins then rotate to next station. 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7b91870be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7b91870be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7b91870bed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7b91870bed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after each station call time and reflect 5 mins then rotate to next station. 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e8c58ca3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e8c58ca3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7" name="Google Shape;15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3-5 minutes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Slide Note: If PBJ video is not shown then, skip the 3rd question on this slide. 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Math connection: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***How could you calculate how far the robot is going to go? (radians)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e8c58ca3c1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e8c58ca3c1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Connect to Lesson Goals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 Narrative- “Students need to connect what we have done to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engineering practices and to real life…”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 NSTA Science and Engineering Practices- Teachers to connect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activity to 1-2 different standards.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 Reflection- How are students going to connect these practices to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their lives?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Strategy for Process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 Use think, pair, share to answer the first question and then use 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review the practices and then use 3 colors of stickies to represent the 3 featured tech tools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Yellow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Blue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green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Using the provided sticky notes, select the NSTA standard that is best supported by the each tech tool. Justify why on the sticky note. Explain and Model. </a:t>
            </a:r>
            <a:endParaRPr/>
          </a:p>
        </p:txBody>
      </p:sp>
      <p:sp>
        <p:nvSpPr>
          <p:cNvPr id="177" name="Google Shape;177;p1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5" name="Google Shape;185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3-2-1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 What are 3 activities with robotics you could use in your classroom? </a:t>
            </a:r>
            <a:r>
              <a:rPr b="1" lang="en-US"/>
              <a:t>(CIRCLE ONE THAT YOU COULD IMPLEMENT IN THE NEXT TWO WEEKS)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 What are 2 different NSTA Science and Engineering Practices that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you could incorporate in a lesson?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 What is 1 question or problem that students might have, and how do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you plan on answering it?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Resources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 Share web and other resources with teachers (Format undecided: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handout, google drive, google classroom?)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TREK Evaluation</a:t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1" name="Google Shape;191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e8c32bd22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e8c32bd22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Divide participants into four groups and ask them to complete the acrostic.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One member will do the first letter/word and then pass to the next group member for the next letter/word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Have groups share to the whole room their completed acrostics.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200">
                <a:solidFill>
                  <a:srgbClr val="000000"/>
                </a:solidFill>
              </a:rPr>
              <a:t>1-2 minutes</a:t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2-3 minutes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644ef95f2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644ef95f2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20 to 30 min timer and when timer goes off rotate groups.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Each group will explore based on specific stations.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add images of each to fly into white space overlapping each other. 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7b91870be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7b91870be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Blank">
  <p:cSld name="2_Blank">
    <p:bg>
      <p:bgPr>
        <a:solidFill>
          <a:schemeClr val="lt1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/>
          <p:nvPr>
            <p:ph idx="1" type="body"/>
          </p:nvPr>
        </p:nvSpPr>
        <p:spPr>
          <a:xfrm>
            <a:off x="3575050" y="1428750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indent="-333883" lvl="1" marL="9144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●"/>
              <a:defRPr sz="1950"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●"/>
              <a:defRPr sz="1800"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●"/>
              <a:defRPr sz="1500"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●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2" type="body"/>
          </p:nvPr>
        </p:nvSpPr>
        <p:spPr>
          <a:xfrm>
            <a:off x="457200" y="1428750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09562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●"/>
              <a:defRPr sz="1500"/>
            </a:lvl2pPr>
            <a:lvl3pPr indent="-288607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●"/>
              <a:defRPr sz="1350"/>
            </a:lvl3pPr>
            <a:lvl4pPr indent="-27813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●"/>
              <a:defRPr sz="1200"/>
            </a:lvl4pPr>
            <a:lvl5pPr indent="-278129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●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50" name="Google Shape;50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slide">
  <p:cSld name="Logo slid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blue">
  <p:cSld name="Title and body blue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●"/>
              <a:defRPr/>
            </a:lvl2pPr>
            <a:lvl3pPr indent="-29864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●"/>
              <a:defRPr/>
            </a:lvl3pPr>
            <a:lvl4pPr indent="-290512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●"/>
              <a:defRPr/>
            </a:lvl4pPr>
            <a:lvl5pPr indent="-290512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●"/>
              <a:defRPr/>
            </a:lvl5pPr>
            <a:lvl6pPr indent="-297179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●"/>
              <a:defRPr/>
            </a:lvl6pPr>
            <a:lvl7pPr indent="-28956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●"/>
              <a:defRPr/>
            </a:lvl7pPr>
            <a:lvl8pPr indent="-3048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indent="-295275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/>
        </p:txBody>
      </p:sp>
      <p:pic>
        <p:nvPicPr>
          <p:cNvPr id="55" name="Google Shape;55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red">
  <p:cSld name="Title and body red">
    <p:bg>
      <p:bgPr>
        <a:solidFill>
          <a:schemeClr val="lt1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>
                <a:solidFill>
                  <a:srgbClr val="971D2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●"/>
              <a:defRPr/>
            </a:lvl2pPr>
            <a:lvl3pPr indent="-29864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●"/>
              <a:defRPr/>
            </a:lvl3pPr>
            <a:lvl4pPr indent="-290512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●"/>
              <a:defRPr/>
            </a:lvl4pPr>
            <a:lvl5pPr indent="-290512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●"/>
              <a:defRPr/>
            </a:lvl5pPr>
            <a:lvl6pPr indent="-297179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●"/>
              <a:defRPr/>
            </a:lvl6pPr>
            <a:lvl7pPr indent="-28956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●"/>
              <a:defRPr/>
            </a:lvl7pPr>
            <a:lvl8pPr indent="-3048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indent="-295275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/>
        </p:txBody>
      </p:sp>
      <p:pic>
        <p:nvPicPr>
          <p:cNvPr id="59" name="Google Shape;59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yellow">
  <p:cSld name="Title and body yellow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37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●"/>
              <a:defRPr/>
            </a:lvl2pPr>
            <a:lvl3pPr indent="-29864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●"/>
              <a:defRPr/>
            </a:lvl3pPr>
            <a:lvl4pPr indent="-290512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●"/>
              <a:defRPr/>
            </a:lvl4pPr>
            <a:lvl5pPr indent="-290512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●"/>
              <a:defRPr/>
            </a:lvl5pPr>
            <a:lvl6pPr indent="-297179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●"/>
              <a:defRPr/>
            </a:lvl6pPr>
            <a:lvl7pPr indent="-28956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●"/>
              <a:defRPr/>
            </a:lvl7pPr>
            <a:lvl8pPr indent="-3048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indent="-295275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/>
        </p:txBody>
      </p:sp>
      <p:pic>
        <p:nvPicPr>
          <p:cNvPr id="63" name="Google Shape;63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/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" name="Google Shape;12;p3"/>
          <p:cNvSpPr txBox="1"/>
          <p:nvPr>
            <p:ph idx="1" type="subTitle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Autofit/>
          </a:bodyPr>
          <a:lstStyle>
            <a:lvl1pPr lvl="0" marR="34289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13" name="Google Shape;13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" type="body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●"/>
              <a:defRPr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3pPr>
            <a:lvl4pPr indent="-302894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4pPr>
            <a:lvl5pPr indent="-302895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17" name="Google Shape;17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" type="body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21" name="Google Shape;21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ColTx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b="0" sz="3600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4" name="Google Shape;24;p6"/>
          <p:cNvSpPr txBox="1"/>
          <p:nvPr>
            <p:ph idx="1" type="body"/>
          </p:nvPr>
        </p:nvSpPr>
        <p:spPr>
          <a:xfrm>
            <a:off x="457200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●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●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●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●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●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●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/>
        </p:txBody>
      </p:sp>
      <p:sp>
        <p:nvSpPr>
          <p:cNvPr id="25" name="Google Shape;25;p6"/>
          <p:cNvSpPr txBox="1"/>
          <p:nvPr>
            <p:ph idx="2" type="body"/>
          </p:nvPr>
        </p:nvSpPr>
        <p:spPr>
          <a:xfrm>
            <a:off x="4692274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●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●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●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●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●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●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/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457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●"/>
              <a:defRPr sz="1800"/>
            </a:lvl2pPr>
            <a:lvl3pPr indent="-295275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Char char="●"/>
              <a:defRPr sz="1500"/>
            </a:lvl3pPr>
            <a:lvl4pPr indent="-284289" lvl="3" marL="1828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●"/>
              <a:defRPr sz="1350"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●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2" type="body"/>
          </p:nvPr>
        </p:nvSpPr>
        <p:spPr>
          <a:xfrm>
            <a:off x="4648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●"/>
              <a:defRPr sz="1800"/>
            </a:lvl2pPr>
            <a:lvl3pPr indent="-295275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Char char="●"/>
              <a:defRPr sz="1500"/>
            </a:lvl3pPr>
            <a:lvl4pPr indent="-284289" lvl="3" marL="1828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●"/>
              <a:defRPr sz="1350"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●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31" name="Google Shape;31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" type="body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2" type="body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3" type="body"/>
          </p:nvPr>
        </p:nvSpPr>
        <p:spPr>
          <a:xfrm>
            <a:off x="457200" y="1885950"/>
            <a:ext cx="4040188" cy="28842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09562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●"/>
              <a:defRPr sz="1500"/>
            </a:lvl2pPr>
            <a:lvl3pPr indent="-288607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●"/>
              <a:defRPr sz="1350"/>
            </a:lvl3pPr>
            <a:lvl4pPr indent="-27813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●"/>
              <a:defRPr sz="1200"/>
            </a:lvl4pPr>
            <a:lvl5pPr indent="-278129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●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4" type="body"/>
          </p:nvPr>
        </p:nvSpPr>
        <p:spPr>
          <a:xfrm>
            <a:off x="4645027" y="1885950"/>
            <a:ext cx="4041775" cy="28842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09562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●"/>
              <a:defRPr sz="1500"/>
            </a:lvl2pPr>
            <a:lvl3pPr indent="-288607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●"/>
              <a:defRPr sz="1350"/>
            </a:lvl3pPr>
            <a:lvl4pPr indent="-27813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●"/>
              <a:defRPr sz="1200"/>
            </a:lvl4pPr>
            <a:lvl5pPr indent="-278129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●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38" name="Google Shape;38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457200" y="528066"/>
            <a:ext cx="83058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sz="36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1" name="Google Shape;41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lank">
  <p:cSld name="1_Blank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3700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295275" lvl="8" marL="4114800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b="0" i="0" sz="10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ng"/><Relationship Id="rId4" Type="http://schemas.openxmlformats.org/officeDocument/2006/relationships/hyperlink" Target="https://bit.ly/2xfJPpU" TargetMode="External"/><Relationship Id="rId5" Type="http://schemas.openxmlformats.org/officeDocument/2006/relationships/hyperlink" Target="https://bit.ly/2xfJPpU" TargetMode="External"/><Relationship Id="rId6" Type="http://schemas.openxmlformats.org/officeDocument/2006/relationships/hyperlink" Target="https://bit.ly/2xfJPpU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cDA3_5982h8" TargetMode="External"/><Relationship Id="rId4" Type="http://schemas.openxmlformats.org/officeDocument/2006/relationships/image" Target="../media/image7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6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Resource Note Sheet</a:t>
            </a:r>
            <a:endParaRPr/>
          </a:p>
        </p:txBody>
      </p:sp>
      <p:sp>
        <p:nvSpPr>
          <p:cNvPr id="123" name="Google Shape;123;p26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What did you explore?</a:t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US"/>
              <a:t>How might this EdTech connect to (or integrate with) my content area?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7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Rotation 2</a:t>
            </a:r>
            <a:endParaRPr/>
          </a:p>
        </p:txBody>
      </p:sp>
      <p:sp>
        <p:nvSpPr>
          <p:cNvPr id="129" name="Google Shape;129;p27"/>
          <p:cNvSpPr txBox="1"/>
          <p:nvPr>
            <p:ph idx="1" type="body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20 minutes</a:t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8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Resource Note Sheet</a:t>
            </a:r>
            <a:endParaRPr/>
          </a:p>
        </p:txBody>
      </p:sp>
      <p:sp>
        <p:nvSpPr>
          <p:cNvPr id="135" name="Google Shape;135;p28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What did you explore?</a:t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How might this EdTech connect to (or integrate with) my content area?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9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Rotation 3</a:t>
            </a:r>
            <a:endParaRPr/>
          </a:p>
        </p:txBody>
      </p:sp>
      <p:sp>
        <p:nvSpPr>
          <p:cNvPr id="141" name="Google Shape;141;p29"/>
          <p:cNvSpPr txBox="1"/>
          <p:nvPr>
            <p:ph idx="1" type="body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20 minutes</a:t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0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Resource Note Sheet</a:t>
            </a:r>
            <a:endParaRPr/>
          </a:p>
        </p:txBody>
      </p:sp>
      <p:sp>
        <p:nvSpPr>
          <p:cNvPr id="147" name="Google Shape;147;p30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What did you explore?</a:t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How might this EdTech connect to (or integrate with) my content area?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1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Four Corners</a:t>
            </a:r>
            <a:endParaRPr/>
          </a:p>
        </p:txBody>
      </p:sp>
      <p:sp>
        <p:nvSpPr>
          <p:cNvPr id="153" name="Google Shape;153;p31"/>
          <p:cNvSpPr txBox="1"/>
          <p:nvPr>
            <p:ph idx="1" type="body"/>
          </p:nvPr>
        </p:nvSpPr>
        <p:spPr>
          <a:xfrm>
            <a:off x="457200" y="1451600"/>
            <a:ext cx="4789800" cy="329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3700" lvl="0" marL="457200" rtl="0" algn="l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Choose which educational technology, that you explored, you like the most or think  it would be possible to implement in your classroom.</a:t>
            </a:r>
            <a:endParaRPr/>
          </a:p>
          <a:p>
            <a:pPr indent="-393700" lvl="0" marL="457200" rtl="0" algn="l">
              <a:spcBef>
                <a:spcPts val="1000"/>
              </a:spcBef>
              <a:spcAft>
                <a:spcPts val="1000"/>
              </a:spcAft>
              <a:buSzPts val="2600"/>
              <a:buChar char="•"/>
            </a:pPr>
            <a:r>
              <a:rPr lang="en-US"/>
              <a:t>Go stand by that poster.</a:t>
            </a:r>
            <a:endParaRPr/>
          </a:p>
        </p:txBody>
      </p:sp>
      <p:pic>
        <p:nvPicPr>
          <p:cNvPr id="154" name="Google Shape;154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397840">
            <a:off x="5652917" y="1102000"/>
            <a:ext cx="2660517" cy="24748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2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I Notice...I Wonder...</a:t>
            </a:r>
            <a:endParaRPr/>
          </a:p>
        </p:txBody>
      </p:sp>
      <p:sp>
        <p:nvSpPr>
          <p:cNvPr id="160" name="Google Shape;160;p32"/>
          <p:cNvSpPr txBox="1"/>
          <p:nvPr>
            <p:ph idx="1" type="body"/>
          </p:nvPr>
        </p:nvSpPr>
        <p:spPr>
          <a:xfrm>
            <a:off x="457200" y="1451600"/>
            <a:ext cx="5522100" cy="3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On your poster, respond to the questions below:</a:t>
            </a:r>
            <a:endParaRPr/>
          </a:p>
          <a:p>
            <a:pPr indent="-3937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What did notice about the technology you explored? </a:t>
            </a:r>
            <a:endParaRPr/>
          </a:p>
          <a:p>
            <a:pPr indent="-3937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What do you wonder about implementing these technologies in your classroom?</a:t>
            </a:r>
            <a:endParaRPr/>
          </a:p>
        </p:txBody>
      </p:sp>
      <p:pic>
        <p:nvPicPr>
          <p:cNvPr id="161" name="Google Shape;161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1549" y="1223427"/>
            <a:ext cx="2595250" cy="26966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3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Posters - Continued</a:t>
            </a:r>
            <a:endParaRPr/>
          </a:p>
        </p:txBody>
      </p:sp>
      <p:sp>
        <p:nvSpPr>
          <p:cNvPr id="167" name="Google Shape;167;p33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Below your I Notice...I Wonder…, record your responses to:</a:t>
            </a:r>
            <a:endParaRPr/>
          </a:p>
          <a:p>
            <a:pPr indent="-393700" lvl="0" marL="457200" rtl="0" algn="l"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How can these technologies be implemented to help students prepare for a tech-driven world?</a:t>
            </a:r>
            <a:endParaRPr/>
          </a:p>
          <a:p>
            <a:pPr indent="-393700" lvl="0" marL="457200" rtl="0" algn="l"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What are some potential hurdles in their implementation and do you have ideas for mitigating their effect?</a:t>
            </a:r>
            <a:endParaRPr/>
          </a:p>
          <a:p>
            <a:pPr indent="0" lvl="0" marL="45720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9512" y="2365577"/>
            <a:ext cx="1610876" cy="2249857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34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</a:pPr>
            <a:r>
              <a:rPr lang="en-US"/>
              <a:t>NSTA Science &amp; Engineering Practices</a:t>
            </a:r>
            <a:endParaRPr/>
          </a:p>
        </p:txBody>
      </p:sp>
      <p:sp>
        <p:nvSpPr>
          <p:cNvPr id="174" name="Google Shape;174;p34"/>
          <p:cNvSpPr txBox="1"/>
          <p:nvPr>
            <p:ph idx="1" type="body"/>
          </p:nvPr>
        </p:nvSpPr>
        <p:spPr>
          <a:xfrm>
            <a:off x="457200" y="1440064"/>
            <a:ext cx="7388942" cy="33261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76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/>
              <a:t>How would these activities connect to the NSTA Science &amp; Engineering Practices?</a:t>
            </a:r>
            <a:endParaRPr/>
          </a:p>
          <a:p>
            <a:pPr indent="0" lvl="0" marL="76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/>
              <a:t>		     </a:t>
            </a:r>
            <a:endParaRPr/>
          </a:p>
          <a:p>
            <a:pPr indent="0" lvl="0" marL="76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u="sng">
              <a:solidFill>
                <a:schemeClr val="hlink"/>
              </a:solidFill>
              <a:hlinkClick r:id="rId4"/>
            </a:endParaRPr>
          </a:p>
          <a:p>
            <a:pPr indent="0" lvl="0" marL="76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u="sng">
              <a:solidFill>
                <a:schemeClr val="hlink"/>
              </a:solidFill>
              <a:hlinkClick r:id="rId5"/>
            </a:endParaRPr>
          </a:p>
          <a:p>
            <a:pPr indent="0" lvl="0" marL="7620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 sz="2800" u="sng">
                <a:solidFill>
                  <a:schemeClr val="hlink"/>
                </a:solidFill>
                <a:hlinkClick r:id="rId6"/>
              </a:rPr>
              <a:t>https://bit.ly/2xfJPpU</a:t>
            </a:r>
            <a:endParaRPr sz="2800"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5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</a:pPr>
            <a:r>
              <a:rPr lang="en-US"/>
              <a:t>Gallery Walk</a:t>
            </a:r>
            <a:endParaRPr/>
          </a:p>
        </p:txBody>
      </p:sp>
      <p:sp>
        <p:nvSpPr>
          <p:cNvPr id="180" name="Google Shape;180;p35"/>
          <p:cNvSpPr txBox="1"/>
          <p:nvPr>
            <p:ph idx="1" type="body"/>
          </p:nvPr>
        </p:nvSpPr>
        <p:spPr>
          <a:xfrm>
            <a:off x="457200" y="1440075"/>
            <a:ext cx="4203900" cy="33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On a sticky note, put what practice you think the technology meets and attach it to the poster of that technology.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/>
              <a:t>Does everyone agree with the assessments?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pic>
        <p:nvPicPr>
          <p:cNvPr id="181" name="Google Shape;181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61000" y="1480800"/>
            <a:ext cx="4313350" cy="2181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35"/>
          <p:cNvPicPr preferRelativeResize="0"/>
          <p:nvPr/>
        </p:nvPicPr>
        <p:blipFill rotWithShape="1">
          <a:blip r:embed="rId4">
            <a:alphaModFix amt="26000"/>
          </a:blip>
          <a:srcRect b="55331" l="0" r="53808" t="0"/>
          <a:stretch/>
        </p:blipFill>
        <p:spPr>
          <a:xfrm>
            <a:off x="4661000" y="1480800"/>
            <a:ext cx="1992375" cy="97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"/>
          <p:cNvSpPr txBox="1"/>
          <p:nvPr>
            <p:ph type="ctrTitle"/>
          </p:nvPr>
        </p:nvSpPr>
        <p:spPr>
          <a:xfrm>
            <a:off x="533400" y="1028700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Changing the Outcome By Measuring It</a:t>
            </a:r>
            <a:endParaRPr/>
          </a:p>
        </p:txBody>
      </p:sp>
      <p:sp>
        <p:nvSpPr>
          <p:cNvPr id="73" name="Google Shape;73;p18"/>
          <p:cNvSpPr txBox="1"/>
          <p:nvPr>
            <p:ph idx="1" type="subTitle"/>
          </p:nvPr>
        </p:nvSpPr>
        <p:spPr>
          <a:xfrm>
            <a:off x="533400" y="2421402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/>
              <a:t>Emerging EdTech in the STEM Classroom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6"/>
          <p:cNvSpPr txBox="1"/>
          <p:nvPr>
            <p:ph type="title"/>
          </p:nvPr>
        </p:nvSpPr>
        <p:spPr>
          <a:xfrm>
            <a:off x="589650" y="223275"/>
            <a:ext cx="80973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3-2-1</a:t>
            </a:r>
            <a:endParaRPr/>
          </a:p>
        </p:txBody>
      </p:sp>
      <p:sp>
        <p:nvSpPr>
          <p:cNvPr id="188" name="Google Shape;188;p36"/>
          <p:cNvSpPr txBox="1"/>
          <p:nvPr>
            <p:ph idx="1" type="body"/>
          </p:nvPr>
        </p:nvSpPr>
        <p:spPr>
          <a:xfrm>
            <a:off x="457200" y="1156725"/>
            <a:ext cx="7607100" cy="36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sz="2400"/>
              <a:t>What are </a:t>
            </a:r>
            <a:r>
              <a:rPr lang="en-US" sz="2400">
                <a:solidFill>
                  <a:schemeClr val="accent4"/>
                </a:solidFill>
              </a:rPr>
              <a:t>3 classroom activities </a:t>
            </a:r>
            <a:r>
              <a:rPr lang="en-US" sz="2400">
                <a:solidFill>
                  <a:srgbClr val="000000"/>
                </a:solidFill>
              </a:rPr>
              <a:t>that you could enhance with these technologies</a:t>
            </a:r>
            <a:r>
              <a:rPr lang="en-US" sz="2400"/>
              <a:t>?</a:t>
            </a:r>
            <a:endParaRPr/>
          </a:p>
          <a:p>
            <a:pPr indent="0" lvl="0" marL="635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600"/>
              <a:buNone/>
            </a:pPr>
            <a:r>
              <a:rPr lang="en-US" sz="2400"/>
              <a:t>What are </a:t>
            </a:r>
            <a:r>
              <a:rPr lang="en-US" sz="2400">
                <a:solidFill>
                  <a:schemeClr val="accent4"/>
                </a:solidFill>
              </a:rPr>
              <a:t>2 different ways </a:t>
            </a:r>
            <a:r>
              <a:rPr lang="en-US" sz="2400"/>
              <a:t>that these technologies prepare students for a tech-driven world?</a:t>
            </a:r>
            <a:endParaRPr/>
          </a:p>
          <a:p>
            <a:pPr indent="0" lvl="0" marL="6350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2600"/>
              <a:buNone/>
            </a:pPr>
            <a:r>
              <a:rPr lang="en-US" sz="2400"/>
              <a:t>What is </a:t>
            </a:r>
            <a:r>
              <a:rPr lang="en-US" sz="2400">
                <a:solidFill>
                  <a:schemeClr val="accent4"/>
                </a:solidFill>
              </a:rPr>
              <a:t>1 hurdle </a:t>
            </a:r>
            <a:r>
              <a:rPr lang="en-US" sz="2400"/>
              <a:t>that must be overcome when implementing these technologies into the classroom and how could you do it?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7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Follow-up Session</a:t>
            </a:r>
            <a:endParaRPr/>
          </a:p>
        </p:txBody>
      </p:sp>
      <p:sp>
        <p:nvSpPr>
          <p:cNvPr id="194" name="Google Shape;194;p37"/>
          <p:cNvSpPr txBox="1"/>
          <p:nvPr>
            <p:ph idx="1" type="body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/>
              <a:t>Reflecting upon implementation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8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Tell us everything!!!</a:t>
            </a:r>
            <a:endParaRPr/>
          </a:p>
        </p:txBody>
      </p:sp>
      <p:sp>
        <p:nvSpPr>
          <p:cNvPr id="200" name="Google Shape;200;p38"/>
          <p:cNvSpPr txBox="1"/>
          <p:nvPr>
            <p:ph idx="1" type="body"/>
          </p:nvPr>
        </p:nvSpPr>
        <p:spPr>
          <a:xfrm>
            <a:off x="457200" y="1451600"/>
            <a:ext cx="7692300" cy="3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735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500"/>
              <a:buFont typeface="Arial"/>
              <a:buChar char="•"/>
            </a:pPr>
            <a:r>
              <a:rPr lang="en-US" sz="2500"/>
              <a:t>What activity did you implement with students?</a:t>
            </a:r>
            <a:endParaRPr sz="2500"/>
          </a:p>
          <a:p>
            <a:pPr indent="-38735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500"/>
              <a:buFont typeface="Arial"/>
              <a:buChar char="•"/>
            </a:pPr>
            <a:r>
              <a:rPr lang="en-US" sz="2500"/>
              <a:t>How did students approach the task?</a:t>
            </a:r>
            <a:endParaRPr sz="2500"/>
          </a:p>
          <a:p>
            <a:pPr indent="-38735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500"/>
              <a:buFont typeface="Arial"/>
              <a:buChar char="•"/>
            </a:pPr>
            <a:r>
              <a:rPr lang="en-US" sz="2500"/>
              <a:t>What challenges did students experience?</a:t>
            </a:r>
            <a:endParaRPr sz="2500"/>
          </a:p>
          <a:p>
            <a:pPr indent="-38735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500"/>
              <a:buFont typeface="Arial"/>
              <a:buChar char="•"/>
            </a:pPr>
            <a:r>
              <a:rPr lang="en-US" sz="2500"/>
              <a:t>How did they problem solve or “troubleshoot” these challenges?</a:t>
            </a:r>
            <a:endParaRPr sz="2500"/>
          </a:p>
          <a:p>
            <a:pPr indent="-38735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500"/>
              <a:buFont typeface="Arial"/>
              <a:buChar char="•"/>
            </a:pPr>
            <a:r>
              <a:rPr lang="en-US" sz="2500"/>
              <a:t>How did the task promote student’s critical thinking?</a:t>
            </a:r>
            <a:endParaRPr sz="2500"/>
          </a:p>
          <a:p>
            <a:pPr indent="-38735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500"/>
              <a:buFont typeface="Arial"/>
              <a:buChar char="•"/>
            </a:pPr>
            <a:r>
              <a:rPr lang="en-US" sz="2500"/>
              <a:t>How did the learning experience support NSTA practices?</a:t>
            </a:r>
            <a:endParaRPr sz="2500"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9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First Word, Last Word</a:t>
            </a:r>
            <a:endParaRPr/>
          </a:p>
        </p:txBody>
      </p:sp>
      <p:sp>
        <p:nvSpPr>
          <p:cNvPr id="79" name="Google Shape;79;p19"/>
          <p:cNvSpPr txBox="1"/>
          <p:nvPr>
            <p:ph idx="1" type="body"/>
          </p:nvPr>
        </p:nvSpPr>
        <p:spPr>
          <a:xfrm>
            <a:off x="457200" y="1451600"/>
            <a:ext cx="4392300" cy="329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One group member will fill in the first word of the acrostic, then pass it to the next group member. </a:t>
            </a:r>
            <a:endParaRPr/>
          </a:p>
          <a:p>
            <a:pPr indent="-393700" lvl="0" marL="457200" rtl="0" algn="l">
              <a:spcBef>
                <a:spcPts val="1000"/>
              </a:spcBef>
              <a:spcAft>
                <a:spcPts val="1000"/>
              </a:spcAft>
              <a:buSzPts val="2600"/>
              <a:buChar char="•"/>
            </a:pPr>
            <a:r>
              <a:rPr lang="en-US"/>
              <a:t>Share out and discuss your completed acrostics</a:t>
            </a:r>
            <a:endParaRPr/>
          </a:p>
        </p:txBody>
      </p:sp>
      <p:pic>
        <p:nvPicPr>
          <p:cNvPr id="80" name="Google Shape;8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35381">
            <a:off x="5155244" y="825862"/>
            <a:ext cx="3617362" cy="28800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Objectives</a:t>
            </a:r>
            <a:endParaRPr/>
          </a:p>
        </p:txBody>
      </p:sp>
      <p:sp>
        <p:nvSpPr>
          <p:cNvPr id="86" name="Google Shape;86;p20"/>
          <p:cNvSpPr txBox="1"/>
          <p:nvPr>
            <p:ph idx="1" type="body"/>
          </p:nvPr>
        </p:nvSpPr>
        <p:spPr>
          <a:xfrm>
            <a:off x="457200" y="1451600"/>
            <a:ext cx="8229600" cy="35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Apply research-based practices to support the use of educational technology (EdTech).</a:t>
            </a:r>
            <a:endParaRPr/>
          </a:p>
          <a:p>
            <a: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/>
              <a:t>Through the lens of science and engineering practices, connect the impact of EdTech to a tech-driven world.</a:t>
            </a:r>
            <a:endParaRPr/>
          </a:p>
          <a:p>
            <a: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Identify </a:t>
            </a:r>
            <a:r>
              <a:rPr lang="en-US"/>
              <a:t>potential hurdles for the student learning experience with EdTech.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1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92" name="Google Shape;92;p21"/>
          <p:cNvSpPr txBox="1"/>
          <p:nvPr>
            <p:ph idx="1" type="body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635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sz="3200"/>
              <a:t>How </a:t>
            </a:r>
            <a:r>
              <a:rPr lang="en-US" sz="3200"/>
              <a:t>can </a:t>
            </a:r>
            <a:r>
              <a:rPr lang="en-US" sz="3200"/>
              <a:t>a technology-enriched </a:t>
            </a:r>
            <a:r>
              <a:rPr lang="en-US" sz="3200"/>
              <a:t>learning environment </a:t>
            </a:r>
            <a:r>
              <a:rPr lang="en-US" sz="3200"/>
              <a:t>prepare students for post-secondary opportunities in a tech-driven world?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2"/>
          <p:cNvSpPr txBox="1"/>
          <p:nvPr>
            <p:ph type="title"/>
          </p:nvPr>
        </p:nvSpPr>
        <p:spPr>
          <a:xfrm>
            <a:off x="314960" y="358775"/>
            <a:ext cx="8016240" cy="4425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sz="4200"/>
              <a:t>You DON’T have to know everything for STE[A]M programs to work in your classroom! You only have to provide activities </a:t>
            </a:r>
            <a:r>
              <a:rPr b="1" lang="en-US" sz="4200"/>
              <a:t>with clear instructions</a:t>
            </a:r>
            <a:r>
              <a:rPr lang="en-US" sz="4200"/>
              <a:t> that are </a:t>
            </a:r>
            <a:r>
              <a:rPr b="1" i="1" lang="en-US" sz="4200"/>
              <a:t>practical, fun, and doable </a:t>
            </a:r>
            <a:r>
              <a:rPr lang="en-US" sz="4200"/>
              <a:t>under time constraints.</a:t>
            </a:r>
            <a:endParaRPr sz="4200"/>
          </a:p>
        </p:txBody>
      </p:sp>
      <p:sp>
        <p:nvSpPr>
          <p:cNvPr id="98" name="Google Shape;98;p22"/>
          <p:cNvSpPr txBox="1"/>
          <p:nvPr>
            <p:ph idx="1" type="body"/>
          </p:nvPr>
        </p:nvSpPr>
        <p:spPr>
          <a:xfrm>
            <a:off x="5384800" y="4643120"/>
            <a:ext cx="2653792" cy="5003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sz="1800"/>
              <a:t>(Bhounsule et al, 2018)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3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Peanut Butter Jelly Time</a:t>
            </a:r>
            <a:endParaRPr/>
          </a:p>
        </p:txBody>
      </p:sp>
      <p:sp>
        <p:nvSpPr>
          <p:cNvPr id="104" name="Google Shape;104;p23"/>
          <p:cNvSpPr txBox="1"/>
          <p:nvPr>
            <p:ph idx="1" type="body"/>
          </p:nvPr>
        </p:nvSpPr>
        <p:spPr>
          <a:xfrm>
            <a:off x="4299175" y="1817388"/>
            <a:ext cx="4640400" cy="209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Some technology will only do what the code instructs it to do. So, when building code, it must be explicit and step-by-step. </a:t>
            </a:r>
            <a:endParaRPr/>
          </a:p>
        </p:txBody>
      </p:sp>
      <p:pic>
        <p:nvPicPr>
          <p:cNvPr descr="Exact Instructions Challenge PB&amp;J edition&#10;Another Challenge with Johnna and Evan: https://www.youtube.com/watch?v=sLaVM6af-RE&amp;t=121s&#10;&#10;We asked the kids to write instructions for a simple task but left out that we were going to be following their instructions EXACTLY as written. Great lesson for communication and a fun practice in patience!&#10;&#10;Please LIKE and SUBSCRIBE!&#10;&#10;***UPDATE!!*** BALLINGER FAMILY EXACT INSTRUCTIONS CHALLENGE VIDEO IS UP! You have to see this!! 😂https://www.youtube.com/watch?v=_eLM6O9JJvk&amp;feature=youtu.be&#10;EH BEE FAMILY EXACT INSTRUCTIONS CHALLENGE VIDEO IS UP! 😄  https://www.youtube.com/watch?v=_gei2tMiYrc&#10;&#10;TURN ON OUR NOTIFICATIONS! Thanks for liking this video &amp; subscribing to my channels! &#10;&#10;📸 INSTAGRAM: @joshdarnit&#10;http://instagram.com/joshdarnit&#10;👤 FACEBOOK: /joshdarnit &#10;https://facebook.com/joshdarnit&#10;🐥 TWITTER: @joshdarnit&#10;https://twitter.com/joshdarnit&#10;🎵 Musical.ly | Live.ly: @joshdarnit&#10;https://musical.ly&#10;👻 SNAPCHAT: joshdarnit&#10;http://snapchat.com&#10;📧 EMAIL: biz@joshdarnit.com&#10;✉️ PO Box: &#10;3460 Marron Road&#10;Suite 103 - 118&#10;Oceanside, CA 92056&#10;&#10;Music: &#10;Curious Fun by Klubz Productions: https://www.youtube.com/watch?v=6fVojps4PR0&amp;feature=youtu.be&#10;Background Cartoon Music Loop by Mattia Cupelli: https://m.youtube.com/watch?feature=youtu.be&amp;v=uIYBnfsB37k fails code evancredible coding lol" id="105" name="Google Shape;105;p23" title="Exact Instructions Challenge - THIS is why my kids want to kill me. | Josh Darnit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3" y="1584325"/>
            <a:ext cx="3413525" cy="2560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4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Breakout with EdTech</a:t>
            </a:r>
            <a:endParaRPr/>
          </a:p>
        </p:txBody>
      </p:sp>
      <p:sp>
        <p:nvSpPr>
          <p:cNvPr id="111" name="Google Shape;111;p24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3 Stations:</a:t>
            </a:r>
            <a:r>
              <a:rPr lang="en-US"/>
              <a:t> </a:t>
            </a:r>
            <a:endParaRPr/>
          </a:p>
          <a:p>
            <a:pPr indent="-393700" lvl="0" marL="457200" rtl="0" algn="l">
              <a:spcBef>
                <a:spcPts val="1000"/>
              </a:spcBef>
              <a:spcAft>
                <a:spcPts val="0"/>
              </a:spcAft>
              <a:buSzPts val="2600"/>
              <a:buAutoNum type="alphaUcPeriod"/>
            </a:pPr>
            <a:r>
              <a:rPr lang="en-US"/>
              <a:t>Swivl </a:t>
            </a:r>
            <a:endParaRPr/>
          </a:p>
          <a:p>
            <a:pPr indent="-393700" lvl="0" marL="457200" rtl="0" algn="l">
              <a:spcBef>
                <a:spcPts val="1000"/>
              </a:spcBef>
              <a:spcAft>
                <a:spcPts val="0"/>
              </a:spcAft>
              <a:buSzPts val="2600"/>
              <a:buAutoNum type="alphaUcPeriod"/>
            </a:pPr>
            <a:r>
              <a:rPr lang="en-US"/>
              <a:t>Raspberry Pi coding with Scratch</a:t>
            </a:r>
            <a:endParaRPr/>
          </a:p>
          <a:p>
            <a:pPr indent="-393700" lvl="0" marL="457200" rtl="0" algn="l">
              <a:spcBef>
                <a:spcPts val="1000"/>
              </a:spcBef>
              <a:spcAft>
                <a:spcPts val="0"/>
              </a:spcAft>
              <a:buSzPts val="2600"/>
              <a:buAutoNum type="alphaUcPeriod"/>
            </a:pPr>
            <a:r>
              <a:rPr lang="en-US"/>
              <a:t>3D Printing with TinkerCAD and Thingiverse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5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Rotation 1</a:t>
            </a:r>
            <a:endParaRPr/>
          </a:p>
        </p:txBody>
      </p:sp>
      <p:sp>
        <p:nvSpPr>
          <p:cNvPr id="117" name="Google Shape;117;p25"/>
          <p:cNvSpPr txBox="1"/>
          <p:nvPr>
            <p:ph idx="1" type="body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20 minutes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