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6" r:id="rId2"/>
  </p:sldMasterIdLst>
  <p:notesMasterIdLst>
    <p:notesMasterId r:id="rId2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Roboto" panose="02000000000000000000" pitchFamily="2" charset="0"/>
      <p:regular r:id="rId29"/>
      <p:bold r:id="rId30"/>
      <p:italic r:id="rId31"/>
      <p:boldItalic r:id="rId32"/>
    </p:embeddedFont>
    <p:embeddedFont>
      <p:font typeface="Roboto Medium" panose="02000000000000000000" pitchFamily="2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7" roundtripDataSignature="AMtx7mgIsEMuL7JtKWr7lZSxac/b8lflw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40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font" Target="fonts/font10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5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0f5724d9ca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0f5724d9ca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K20 Center. (n.d.). Two-Voice Poem. Strategies. https://learn.k20center.ou.edu/strategy/133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0f5724d9ca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0f5724d9ca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0f5724d9ca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0f5724d9ca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K20 Center. (n.d.). Word Splash. Strategies. https://learn.k20center.ou.edu/strategy/199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0f5724d9ca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4" name="Google Shape;164;g10f5724d9ca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0f5724d9ca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0f5724d9ca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ec57d262e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gec57d262e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0f5724d9ca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10f5724d9ca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0f5724d9ca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10f5724d9ca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K20 Center. (n.d.). Commit and Toss. Strategies. https://learn.k20center.ou.edu/strategy/119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0f5724d9ca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10f5724d9ca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K20 Center. (n.d.). Commit and Toss. Strategies. https://learn.k20center.ou.edu/strategy/119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0f5724d9ca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10f5724d9ca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0f5724d9c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0f5724d9c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0f5724d9ca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10f5724d9ca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Allyn, P. (2018, December 4). </a:t>
            </a:r>
            <a:r>
              <a:rPr lang="en-US" i="1"/>
              <a:t>Reading is like breathing in; writing is like breathing out</a:t>
            </a:r>
            <a:r>
              <a:rPr lang="en-US"/>
              <a:t>. Scholastic.edu. Retrieved November 22, 2021, from https://edublog.scholastic.com/post/reading-breathing-writing-breathing-out. </a:t>
            </a:r>
            <a:endParaRPr/>
          </a:p>
          <a:p>
            <a:pPr marL="0" lvl="0" indent="0" algn="l" rtl="0">
              <a:spcBef>
                <a:spcPts val="15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0f5724d9ca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10f5724d9ca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Briefly review Six-Word Memoir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K20 Center. (n.d.). Six-Word Memoir. Strategies. https://learn.k20center.ou.edu/strategy/75</a:t>
            </a:r>
            <a:endParaRPr/>
          </a:p>
        </p:txBody>
      </p:sp>
      <p:sp>
        <p:nvSpPr>
          <p:cNvPr id="97" name="Google Shape;9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0f5724d9ca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5 min. Ask participants to take a slip of paper and pencil/pen and answer the question on the slide with a Six-Word Memoir.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g10f5724d9c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0f5724d9c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0f5724d9ca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Briefly review the Essential Question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Briefly review the Session Objectives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4" name="Google Shape;12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12a31f4c3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12a31f4c3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K20 Center. (n.d.). Sentence, phrase, word. Strategies. https://learn.k20center.ou.edu/strategy/54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7" name="Google Shape;13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24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5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8" name="Google Shape;58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2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26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2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2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" name="Google Shape;12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18" name="Google Shape;18;p19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800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3" name="Google Shape;23;p20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150" cy="1420813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1"/>
          <p:cNvSpPr/>
          <p:nvPr/>
        </p:nvSpPr>
        <p:spPr>
          <a:xfrm>
            <a:off x="1721476" y="1313644"/>
            <a:ext cx="5701048" cy="320684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2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30" name="Google Shape;30;p21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9" t="21571" r="32616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4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2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2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6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" name="Google Shape;42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3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6" name="Google Shape;46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23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kzbADJUa_XoRt9xmHfP8FP8Y64gkiZHA/view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art.com/" TargetMode="External"/><Relationship Id="rId7" Type="http://schemas.openxmlformats.org/officeDocument/2006/relationships/hyperlink" Target="https://learn.k20center.ou.edu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nfo.flipgrid.com/" TargetMode="External"/><Relationship Id="rId5" Type="http://schemas.openxmlformats.org/officeDocument/2006/relationships/hyperlink" Target="https://tinyurl.com/3zv3b7nu" TargetMode="External"/><Relationship Id="rId4" Type="http://schemas.openxmlformats.org/officeDocument/2006/relationships/hyperlink" Target="https://blackoutpoetry.glitch.me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scd.org/el/articles/the-writing-journey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files.eric.ed.gov/fulltext/EJ1286844.pdf" TargetMode="External"/><Relationship Id="rId4" Type="http://schemas.openxmlformats.org/officeDocument/2006/relationships/hyperlink" Target="https://dept.writing.wisc.edu/blog/not-it-resistance-to-teaching-writing-across-the-curriculu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writeengag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0f5724d9ca_0_1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Two-Voice Poem</a:t>
            </a:r>
            <a:endParaRPr/>
          </a:p>
        </p:txBody>
      </p:sp>
      <p:sp>
        <p:nvSpPr>
          <p:cNvPr id="146" name="Google Shape;146;g10f5724d9ca_0_19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Students identify similarities and differences between two people, concepts, or readings.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Then, they write a poem from the perspective, contrasting their differences in the “verses” and showing their similarities in the “chorus.”</a:t>
            </a:r>
            <a:endParaRPr/>
          </a:p>
        </p:txBody>
      </p:sp>
      <p:pic>
        <p:nvPicPr>
          <p:cNvPr id="147" name="Google Shape;147;g10f5724d9ca_0_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46025" y="2167325"/>
            <a:ext cx="2691875" cy="151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0f5724d9ca_0_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Two-Voice Poem</a:t>
            </a:r>
            <a:endParaRPr/>
          </a:p>
        </p:txBody>
      </p:sp>
      <p:sp>
        <p:nvSpPr>
          <p:cNvPr id="153" name="Google Shape;153;g10f5724d9ca_0_26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Find a partner.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Choose one card.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Use the Two-Voice Poem template to write your own poem.</a:t>
            </a:r>
            <a:endParaRPr/>
          </a:p>
        </p:txBody>
      </p:sp>
      <p:pic>
        <p:nvPicPr>
          <p:cNvPr id="154" name="Google Shape;154;g10f5724d9ca_0_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46025" y="2167325"/>
            <a:ext cx="2691875" cy="151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0f5724d9ca_0_3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Word Splash</a:t>
            </a:r>
            <a:endParaRPr/>
          </a:p>
        </p:txBody>
      </p:sp>
      <p:sp>
        <p:nvSpPr>
          <p:cNvPr id="160" name="Google Shape;160;g10f5724d9ca_0_32"/>
          <p:cNvSpPr txBox="1">
            <a:spLocks noGrp="1"/>
          </p:cNvSpPr>
          <p:nvPr>
            <p:ph type="body" idx="1"/>
          </p:nvPr>
        </p:nvSpPr>
        <p:spPr>
          <a:xfrm>
            <a:off x="457200" y="1305050"/>
            <a:ext cx="5699700" cy="36210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rmAutofit fontScale="85000" lnSpcReduction="20000"/>
          </a:bodyPr>
          <a:lstStyle/>
          <a:p>
            <a:pPr marL="457200" lvl="0" indent="-368935" algn="l" rtl="0">
              <a:spcBef>
                <a:spcPts val="52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Students connect important terms by writing one short summary statement of a lesson’s content either before or after instruction.</a:t>
            </a:r>
            <a:endParaRPr/>
          </a:p>
          <a:p>
            <a:pPr marL="457200" lvl="0" indent="-368935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This strategy can be used to help students make predictions about new content or to assess student understanding of an already covered topic.</a:t>
            </a:r>
            <a:endParaRPr/>
          </a:p>
          <a:p>
            <a:pPr marL="457200" lvl="0" indent="-368935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As students work to compose statements with the vocabulary, they consider their application of the terms to best summarize content. </a:t>
            </a:r>
            <a:endParaRPr/>
          </a:p>
        </p:txBody>
      </p:sp>
      <p:pic>
        <p:nvPicPr>
          <p:cNvPr id="161" name="Google Shape;161;g10f5724d9ca_0_32" descr="Logo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75626" y="1402650"/>
            <a:ext cx="2358850" cy="2503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0f5724d9ca_0_45"/>
          <p:cNvSpPr txBox="1">
            <a:spLocks noGrp="1"/>
          </p:cNvSpPr>
          <p:nvPr>
            <p:ph type="body" idx="1"/>
          </p:nvPr>
        </p:nvSpPr>
        <p:spPr>
          <a:xfrm>
            <a:off x="457200" y="1309350"/>
            <a:ext cx="54168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How does this writing strategy align with the research on using writing to increase student engagement in the classroom?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Using 5-6 words from the word cloud to answer this question.</a:t>
            </a:r>
            <a:endParaRPr/>
          </a:p>
        </p:txBody>
      </p:sp>
      <p:sp>
        <p:nvSpPr>
          <p:cNvPr id="167" name="Google Shape;167;g10f5724d9ca_0_4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Research Findings</a:t>
            </a:r>
            <a:endParaRPr/>
          </a:p>
        </p:txBody>
      </p:sp>
      <p:pic>
        <p:nvPicPr>
          <p:cNvPr id="168" name="Google Shape;168;g10f5724d9ca_0_45" descr="Logo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75626" y="1402650"/>
            <a:ext cx="2358850" cy="2503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g10f5724d9ca_0_62" title="Poems_for_two_voices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97775" y="566088"/>
            <a:ext cx="5348452" cy="401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gec57d262ea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9225" y="570375"/>
            <a:ext cx="2555950" cy="377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gec57d262ea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92875" y="617722"/>
            <a:ext cx="3676625" cy="367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0f5724d9ca_0_51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-US" sz="2800" u="sng">
                <a:solidFill>
                  <a:srgbClr val="0563C1"/>
                </a:solidFill>
                <a:latin typeface="Roboto Medium"/>
                <a:ea typeface="Roboto Medium"/>
                <a:cs typeface="Roboto Medium"/>
                <a:sym typeface="Roboto Mediu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wordart.com</a:t>
            </a:r>
            <a:endParaRPr sz="2800"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endParaRPr sz="2800"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-US" sz="2800" u="sng">
                <a:solidFill>
                  <a:srgbClr val="0563C1"/>
                </a:solidFill>
                <a:latin typeface="Roboto Medium"/>
                <a:ea typeface="Roboto Medium"/>
                <a:cs typeface="Roboto Medium"/>
                <a:sym typeface="Roboto Medium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https://blackoutpoetry.glitch.me/</a:t>
            </a:r>
            <a:endParaRPr sz="2800"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endParaRPr sz="2800"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-US" sz="2800" u="sng">
                <a:solidFill>
                  <a:srgbClr val="0563C1"/>
                </a:solidFill>
                <a:latin typeface="Roboto Medium"/>
                <a:ea typeface="Roboto Medium"/>
                <a:cs typeface="Roboto Medium"/>
                <a:sym typeface="Roboto Medium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https://tinyurl.com/3zv3b7nu</a:t>
            </a:r>
            <a:endParaRPr sz="2800"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endParaRPr sz="2800"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-US" sz="2800" u="sng">
                <a:solidFill>
                  <a:srgbClr val="0563C1"/>
                </a:solidFill>
                <a:latin typeface="Roboto Medium"/>
                <a:ea typeface="Roboto Medium"/>
                <a:cs typeface="Roboto Medium"/>
                <a:sym typeface="Roboto Medium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https://info.flipgrid.com/</a:t>
            </a:r>
            <a:endParaRPr sz="2800"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endParaRPr sz="2800"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-US" sz="2800" u="sng">
                <a:solidFill>
                  <a:srgbClr val="0563C1"/>
                </a:solidFill>
                <a:latin typeface="Roboto Medium"/>
                <a:ea typeface="Roboto Medium"/>
                <a:cs typeface="Roboto Medium"/>
                <a:sym typeface="Roboto Medium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</a:t>
            </a:r>
            <a:endParaRPr sz="2800"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endParaRPr sz="3000"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g10f5724d9ca_0_5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Resources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0f5724d9ca_0_6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Commit and Toss</a:t>
            </a:r>
            <a:endParaRPr/>
          </a:p>
        </p:txBody>
      </p:sp>
      <p:pic>
        <p:nvPicPr>
          <p:cNvPr id="191" name="Google Shape;191;g10f5724d9ca_0_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01675" y="1238050"/>
            <a:ext cx="2756498" cy="2756498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g10f5724d9ca_0_67"/>
          <p:cNvSpPr txBox="1"/>
          <p:nvPr/>
        </p:nvSpPr>
        <p:spPr>
          <a:xfrm>
            <a:off x="237800" y="1164650"/>
            <a:ext cx="6088800" cy="3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Calibri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Student responses are crumpled and tossed into a community pile. 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Calibri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Each student then selects an anonymous response from the pile and uses it to engage in a class discussion.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2400"/>
              <a:buFont typeface="Calibri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Commit and Toss strategy can be especially effective in helping students form good questions and is helpful when they are learning to write hypotheses.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0f5724d9ca_0_7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Commit and Toss</a:t>
            </a:r>
            <a:endParaRPr/>
          </a:p>
        </p:txBody>
      </p:sp>
      <p:pic>
        <p:nvPicPr>
          <p:cNvPr id="198" name="Google Shape;198;g10f5724d9ca_0_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01675" y="1238050"/>
            <a:ext cx="2756498" cy="2756498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g10f5724d9ca_0_76"/>
          <p:cNvSpPr txBox="1"/>
          <p:nvPr/>
        </p:nvSpPr>
        <p:spPr>
          <a:xfrm>
            <a:off x="237800" y="1164650"/>
            <a:ext cx="6088800" cy="3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How could  you use these writing strategies in your classroom to promote student engagement?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0f5724d9ca_0_8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Note Catcher</a:t>
            </a:r>
            <a:endParaRPr/>
          </a:p>
        </p:txBody>
      </p:sp>
      <p:sp>
        <p:nvSpPr>
          <p:cNvPr id="205" name="Google Shape;205;g10f5724d9ca_0_82"/>
          <p:cNvSpPr txBox="1"/>
          <p:nvPr/>
        </p:nvSpPr>
        <p:spPr>
          <a:xfrm>
            <a:off x="224275" y="1365950"/>
            <a:ext cx="5521500" cy="33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Take a moment to reflect on the writing strategies and resources we have used in this session and answer the following questions:</a:t>
            </a:r>
            <a:endParaRPr sz="2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60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Calibri"/>
              <a:buChar char="•"/>
            </a:pPr>
            <a: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How were they used?</a:t>
            </a:r>
            <a:endParaRPr sz="2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6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Calibri"/>
              <a:buChar char="•"/>
            </a:pPr>
            <a: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How can I use them?</a:t>
            </a:r>
            <a:endParaRPr sz="2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6" name="Google Shape;206;g10f5724d9ca_0_82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10517" b="10525"/>
          <a:stretch/>
        </p:blipFill>
        <p:spPr>
          <a:xfrm>
            <a:off x="6245673" y="211900"/>
            <a:ext cx="2167675" cy="1765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g10f5724d9ca_0_8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98575" y="1751230"/>
            <a:ext cx="2061879" cy="1195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g10f5724d9ca_0_82" descr="Logo&#10;&#10;Description automatically generated with medium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23098" y="3165612"/>
            <a:ext cx="1612836" cy="1765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0f5724d9ca_0_0"/>
          <p:cNvSpPr txBox="1">
            <a:spLocks noGrp="1"/>
          </p:cNvSpPr>
          <p:nvPr>
            <p:ph type="ctrTitle"/>
          </p:nvPr>
        </p:nvSpPr>
        <p:spPr>
          <a:xfrm>
            <a:off x="646202" y="1885948"/>
            <a:ext cx="7851600" cy="1371600"/>
          </a:xfrm>
          <a:prstGeom prst="rect">
            <a:avLst/>
          </a:prstGeom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Writing Strategies to Increase Student Engagement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0f5724d9ca_0_92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3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Reading is like breathing in; writing is like breathing out.</a:t>
            </a:r>
            <a:endParaRPr/>
          </a:p>
        </p:txBody>
      </p:sp>
      <p:sp>
        <p:nvSpPr>
          <p:cNvPr id="214" name="Google Shape;214;g10f5724d9ca_0_92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000" cy="5214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l" rtl="0">
              <a:spcBef>
                <a:spcPts val="320"/>
              </a:spcBef>
              <a:spcAft>
                <a:spcPts val="0"/>
              </a:spcAft>
              <a:buNone/>
            </a:pPr>
            <a:r>
              <a:rPr lang="en-US"/>
              <a:t>Pam Allyn, LitWorld Founder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0f5724d9ca_0_9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u="sng">
                <a:latin typeface="Roboto"/>
                <a:ea typeface="Roboto"/>
                <a:cs typeface="Roboto"/>
                <a:sym typeface="Roboto"/>
                <a:hlinkClick r:id="rId3"/>
              </a:rPr>
              <a:t>The Writing Journey</a:t>
            </a:r>
            <a:endParaRPr sz="28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u="sng">
                <a:latin typeface="Roboto"/>
                <a:ea typeface="Roboto"/>
                <a:cs typeface="Roboto"/>
                <a:sym typeface="Roboto"/>
                <a:hlinkClick r:id="rId4"/>
              </a:rPr>
              <a:t>Not It! Resistance to Writing Across the Curriculum</a:t>
            </a:r>
            <a:endParaRPr sz="28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sng">
                <a:latin typeface="Roboto"/>
                <a:ea typeface="Roboto"/>
                <a:cs typeface="Roboto"/>
                <a:sym typeface="Roboto"/>
                <a:hlinkClick r:id="rId5"/>
              </a:rPr>
              <a:t>Write Away: Writing Across the Curriculum and Beyond</a:t>
            </a:r>
            <a:endParaRPr/>
          </a:p>
        </p:txBody>
      </p:sp>
      <p:sp>
        <p:nvSpPr>
          <p:cNvPr id="220" name="Google Shape;220;g10f5724d9ca_0_9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Additional Resources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Six-Word Memoir</a:t>
            </a:r>
            <a:endParaRPr/>
          </a:p>
        </p:txBody>
      </p:sp>
      <p:sp>
        <p:nvSpPr>
          <p:cNvPr id="100" name="Google Shape;100;p8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This strategy encourages students to be concise in their words and to concentrate on the essential facts and most important information.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It can be used for vocabulary review or concept summary.</a:t>
            </a:r>
            <a:endParaRPr/>
          </a:p>
        </p:txBody>
      </p:sp>
      <p:pic>
        <p:nvPicPr>
          <p:cNvPr id="101" name="Google Shape;101;p8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10517" b="10525"/>
          <a:stretch/>
        </p:blipFill>
        <p:spPr>
          <a:xfrm>
            <a:off x="5662225" y="1833946"/>
            <a:ext cx="2736350" cy="2160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0f5724d9ca_0_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Six-Word Memoir</a:t>
            </a:r>
            <a:endParaRPr/>
          </a:p>
        </p:txBody>
      </p:sp>
      <p:sp>
        <p:nvSpPr>
          <p:cNvPr id="107" name="Google Shape;107;g10f5724d9ca_0_6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Use the Six-Word Memoir strategy to answer this question: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What does writing look like in your classroom?</a:t>
            </a:r>
            <a:endParaRPr/>
          </a:p>
        </p:txBody>
      </p:sp>
      <p:pic>
        <p:nvPicPr>
          <p:cNvPr id="108" name="Google Shape;108;g10f5724d9ca_0_6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10517" b="10525"/>
          <a:stretch/>
        </p:blipFill>
        <p:spPr>
          <a:xfrm>
            <a:off x="5662225" y="1833946"/>
            <a:ext cx="2736350" cy="2160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0f5724d9ca_0_1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Padlet</a:t>
            </a:r>
            <a:endParaRPr/>
          </a:p>
        </p:txBody>
      </p:sp>
      <p:sp>
        <p:nvSpPr>
          <p:cNvPr id="114" name="Google Shape;114;g10f5724d9ca_0_12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Go to this link:</a:t>
            </a: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i="1"/>
              <a:t>INSERT LINK HERE</a:t>
            </a:r>
            <a:endParaRPr i="1"/>
          </a:p>
        </p:txBody>
      </p:sp>
      <p:sp>
        <p:nvSpPr>
          <p:cNvPr id="115" name="Google Shape;115;g10f5724d9ca_0_12"/>
          <p:cNvSpPr txBox="1"/>
          <p:nvPr/>
        </p:nvSpPr>
        <p:spPr>
          <a:xfrm>
            <a:off x="5293125" y="1878350"/>
            <a:ext cx="3048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INSERT QR CODE HERE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Essential Question</a:t>
            </a:r>
            <a:endParaRPr/>
          </a:p>
        </p:txBody>
      </p:sp>
      <p:sp>
        <p:nvSpPr>
          <p:cNvPr id="121" name="Google Shape;121;p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How can writing strategies increase student engagement across the curriculum?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Session Objectives</a:t>
            </a:r>
            <a:endParaRPr/>
          </a:p>
        </p:txBody>
      </p:sp>
      <p:sp>
        <p:nvSpPr>
          <p:cNvPr id="127" name="Google Shape;127;p4"/>
          <p:cNvSpPr txBox="1">
            <a:spLocks noGrp="1"/>
          </p:cNvSpPr>
          <p:nvPr>
            <p:ph type="body" idx="1"/>
          </p:nvPr>
        </p:nvSpPr>
        <p:spPr>
          <a:xfrm>
            <a:off x="530350" y="2028502"/>
            <a:ext cx="7772400" cy="20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lnSpcReduction="10000"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/>
              <a:t>Engage in collaborative writing activities.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/>
              <a:t>Discover how writing can promote student engagement.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/>
              <a:t>Discuss how strategies and activities can be used across the curriculum.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12a31f4c39_0_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Sentence, Phrase, Word</a:t>
            </a:r>
            <a:endParaRPr/>
          </a:p>
        </p:txBody>
      </p:sp>
      <p:sp>
        <p:nvSpPr>
          <p:cNvPr id="133" name="Google Shape;133;g112a31f4c39_0_0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This strategy is a thinking routine that facilitates discussion and helps students engage with text.</a:t>
            </a:r>
            <a:endParaRPr/>
          </a:p>
        </p:txBody>
      </p:sp>
      <p:pic>
        <p:nvPicPr>
          <p:cNvPr id="134" name="Google Shape;134;g112a31f4c39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0100" y="1317049"/>
            <a:ext cx="2562150" cy="257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As a table group, review the provided research cards.</a:t>
            </a:r>
            <a:endParaRPr lang="en-US" sz="2400" b="0" i="0" u="none" strike="noStrike" dirty="0">
              <a:solidFill>
                <a:srgbClr val="991B1E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Discuss the following:</a:t>
            </a:r>
            <a:endParaRPr lang="en-US" sz="2400" b="0" i="0" u="none" strike="noStrike" dirty="0">
              <a:solidFill>
                <a:srgbClr val="991B1E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fontAlgn="base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What stands out to you?</a:t>
            </a:r>
            <a:endParaRPr lang="en-US" sz="2000" b="0" i="0" u="none" strike="noStrike" dirty="0">
              <a:solidFill>
                <a:srgbClr val="DCBA25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fontAlgn="base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What is the most interesting or meaningful to you?</a:t>
            </a:r>
            <a:endParaRPr lang="en-US" sz="2000" b="0" i="0" u="none" strike="noStrike" dirty="0">
              <a:solidFill>
                <a:srgbClr val="DCBA25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fontAlgn="base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What do you consider to be the most important?</a:t>
            </a:r>
            <a:endParaRPr lang="en-US" sz="2000" b="0" i="0" u="none" strike="noStrike" dirty="0">
              <a:solidFill>
                <a:srgbClr val="DCBA25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From the research cards, individually identify a: </a:t>
            </a:r>
            <a:endParaRPr lang="en-US" sz="2400" b="0" i="0" u="none" strike="noStrike" dirty="0">
              <a:solidFill>
                <a:srgbClr val="991B1E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Sentence</a:t>
            </a:r>
            <a:endParaRPr lang="en-US" sz="2000" b="1" i="0" u="none" strike="noStrike" dirty="0">
              <a:solidFill>
                <a:srgbClr val="DCBA25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Phrase</a:t>
            </a:r>
            <a:endParaRPr lang="en-US" sz="2000" b="1" i="0" u="none" strike="noStrike" dirty="0">
              <a:solidFill>
                <a:srgbClr val="DCBA25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Word </a:t>
            </a:r>
            <a:endParaRPr lang="en-US" sz="2000" b="1" i="0" u="none" strike="noStrike" dirty="0">
              <a:solidFill>
                <a:srgbClr val="DCBA25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Record these three on the shared Google Doc: </a:t>
            </a:r>
            <a:endParaRPr lang="en-US" sz="2400" b="0" i="0" u="none" strike="noStrike" dirty="0">
              <a:solidFill>
                <a:srgbClr val="991B1E"/>
              </a:solidFill>
              <a:effectLst/>
              <a:latin typeface="Arial" panose="020B0604020202020204" pitchFamily="34" charset="0"/>
            </a:endParaRPr>
          </a:p>
          <a:p>
            <a:pPr indent="457200" rtl="0">
              <a:spcBef>
                <a:spcPts val="0"/>
              </a:spcBef>
              <a:spcAft>
                <a:spcPts val="0"/>
              </a:spcAft>
            </a:pPr>
            <a:r>
              <a:rPr lang="en-US" sz="2400" b="1" i="0" u="none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3"/>
              </a:rPr>
              <a:t>bit.ly/</a:t>
            </a:r>
            <a:r>
              <a:rPr lang="en-US" sz="2400" b="1" i="0" u="none" strike="noStrike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3"/>
              </a:rPr>
              <a:t>writeengage</a:t>
            </a:r>
            <a:endParaRPr lang="en-US" b="1" dirty="0">
              <a:effectLst/>
            </a:endParaRPr>
          </a:p>
        </p:txBody>
      </p:sp>
      <p:sp>
        <p:nvSpPr>
          <p:cNvPr id="140" name="Google Shape;140;p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Research Findings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810</Words>
  <Application>Microsoft Office PowerPoint</Application>
  <PresentationFormat>On-screen Show (16:9)</PresentationFormat>
  <Paragraphs>84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Roboto</vt:lpstr>
      <vt:lpstr>Noto Sans Symbols</vt:lpstr>
      <vt:lpstr>Calibri</vt:lpstr>
      <vt:lpstr>Arial</vt:lpstr>
      <vt:lpstr>Roboto Medium</vt:lpstr>
      <vt:lpstr>LEARN theme</vt:lpstr>
      <vt:lpstr>LEARN theme</vt:lpstr>
      <vt:lpstr>PowerPoint Presentation</vt:lpstr>
      <vt:lpstr>Writing Strategies to Increase Student Engagement</vt:lpstr>
      <vt:lpstr>Six-Word Memoir</vt:lpstr>
      <vt:lpstr>Six-Word Memoir</vt:lpstr>
      <vt:lpstr>Padlet</vt:lpstr>
      <vt:lpstr>Essential Question</vt:lpstr>
      <vt:lpstr>Session Objectives</vt:lpstr>
      <vt:lpstr>Sentence, Phrase, Word</vt:lpstr>
      <vt:lpstr>Research Findings</vt:lpstr>
      <vt:lpstr>Two-Voice Poem</vt:lpstr>
      <vt:lpstr>Two-Voice Poem</vt:lpstr>
      <vt:lpstr>Word Splash</vt:lpstr>
      <vt:lpstr>Research Findings</vt:lpstr>
      <vt:lpstr>PowerPoint Presentation</vt:lpstr>
      <vt:lpstr>PowerPoint Presentation</vt:lpstr>
      <vt:lpstr>Resources</vt:lpstr>
      <vt:lpstr>Commit and Toss</vt:lpstr>
      <vt:lpstr>Commit and Toss</vt:lpstr>
      <vt:lpstr>Note Catcher</vt:lpstr>
      <vt:lpstr>PowerPoint Presentation</vt:lpstr>
      <vt:lpstr>Additional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K20 Center</dc:creator>
  <cp:lastModifiedBy>Lee, Brooke L.</cp:lastModifiedBy>
  <cp:revision>1</cp:revision>
  <dcterms:created xsi:type="dcterms:W3CDTF">2020-10-14T20:24:40Z</dcterms:created>
  <dcterms:modified xsi:type="dcterms:W3CDTF">2022-03-11T15:02:26Z</dcterms:modified>
</cp:coreProperties>
</file>