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y="5143500" cx="9144000"/>
  <p:notesSz cx="6858000" cy="9144000"/>
  <p:embeddedFontLst>
    <p:embeddedFont>
      <p:font typeface="Roboto Slab"/>
      <p:regular r:id="rId49"/>
      <p:bold r:id="rId50"/>
    </p:embeddedFont>
    <p:embeddedFont>
      <p:font typeface="Raleway"/>
      <p:regular r:id="rId51"/>
      <p:bold r:id="rId52"/>
      <p:italic r:id="rId53"/>
      <p:boldItalic r:id="rId54"/>
    </p:embeddedFont>
    <p:embeddedFont>
      <p:font typeface="Roboto"/>
      <p:regular r:id="rId55"/>
      <p:bold r:id="rId56"/>
      <p:italic r:id="rId57"/>
      <p:boldItalic r:id="rId58"/>
    </p:embeddedFont>
    <p:embeddedFont>
      <p:font typeface="Lato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font" Target="fonts/RobotoSlab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font" Target="fonts/Lato-boldItalic.fntdata"/><Relationship Id="rId61" Type="http://schemas.openxmlformats.org/officeDocument/2006/relationships/font" Target="fonts/Lato-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Lato-bold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Raleway-regular.fntdata"/><Relationship Id="rId50" Type="http://schemas.openxmlformats.org/officeDocument/2006/relationships/font" Target="fonts/RobotoSlab-bold.fntdata"/><Relationship Id="rId53" Type="http://schemas.openxmlformats.org/officeDocument/2006/relationships/font" Target="fonts/Raleway-italic.fntdata"/><Relationship Id="rId52" Type="http://schemas.openxmlformats.org/officeDocument/2006/relationships/font" Target="fonts/Raleway-bold.fntdata"/><Relationship Id="rId11" Type="http://schemas.openxmlformats.org/officeDocument/2006/relationships/slide" Target="slides/slide7.xml"/><Relationship Id="rId55" Type="http://schemas.openxmlformats.org/officeDocument/2006/relationships/font" Target="fonts/Roboto-regular.fntdata"/><Relationship Id="rId10" Type="http://schemas.openxmlformats.org/officeDocument/2006/relationships/slide" Target="slides/slide6.xml"/><Relationship Id="rId54" Type="http://schemas.openxmlformats.org/officeDocument/2006/relationships/font" Target="fonts/Raleway-boldItalic.fntdata"/><Relationship Id="rId13" Type="http://schemas.openxmlformats.org/officeDocument/2006/relationships/slide" Target="slides/slide9.xml"/><Relationship Id="rId57" Type="http://schemas.openxmlformats.org/officeDocument/2006/relationships/font" Target="fonts/Roboto-italic.fntdata"/><Relationship Id="rId12" Type="http://schemas.openxmlformats.org/officeDocument/2006/relationships/slide" Target="slides/slide8.xml"/><Relationship Id="rId56" Type="http://schemas.openxmlformats.org/officeDocument/2006/relationships/font" Target="fonts/Roboto-bold.fntdata"/><Relationship Id="rId15" Type="http://schemas.openxmlformats.org/officeDocument/2006/relationships/slide" Target="slides/slide11.xml"/><Relationship Id="rId59" Type="http://schemas.openxmlformats.org/officeDocument/2006/relationships/font" Target="fonts/Lato-regular.fntdata"/><Relationship Id="rId14" Type="http://schemas.openxmlformats.org/officeDocument/2006/relationships/slide" Target="slides/slide10.xml"/><Relationship Id="rId58" Type="http://schemas.openxmlformats.org/officeDocument/2006/relationships/font" Target="fonts/Roboto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athequalslove.blogspot.com/2015/05/1-4-5-square-puzzle-challenge.html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athequalslove.blogspot.com/2015/05/1-4-5-square-puzzle-challenge.html" TargetMode="Externa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geometer.org/mathcircles/pascal.pdf" TargetMode="Externa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drive/u/0/folders/1tLKeSHoSvGuFb0JC81HbrSxL4NFr22PA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924b10de1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924b10de1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Objectives/instructional slides - introduce research and consider the shift in your classroom that might need to take place.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98b6342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98b6342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Mindset:</a:t>
            </a:r>
            <a:endParaRPr b="1"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Briefly outline what we are going to talk about in this  learning activity. </a:t>
            </a:r>
            <a:endParaRPr b="1"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5E format </a:t>
            </a:r>
            <a:endParaRPr b="1"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An opportunity to be reflective on your practice and your school’s philosophy.</a:t>
            </a:r>
            <a:endParaRPr b="1"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98b63426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98b63426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98b63426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98b63426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98b63426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98b63426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98b63426a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98b63426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98b63426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98b63426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98b63426a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98b63426a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98b63426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98b63426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98b63426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98b63426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Non-routine Geometry</a:t>
            </a:r>
            <a:r>
              <a:rPr b="1"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  <a:endParaRPr b="1"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Participants work in groups and think outside the box to solve problems (1-4-5 square, geometry brain teaser, or how many squares or rectangles, area of trapezoids on graph paper).</a:t>
            </a:r>
            <a:endParaRPr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9902d26c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9902d26c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Icebreaker/Introductions (4 Fours activity) </a:t>
            </a:r>
            <a:endParaRPr b="1"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Ask groups to engage in the 4 Fours activity and make sure they have introduced themselves to their table.</a:t>
            </a:r>
            <a:endParaRPr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Whole group share</a:t>
            </a:r>
            <a:endParaRPr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Lindsay and Cacey introduce themselves</a:t>
            </a:r>
            <a:endParaRPr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cf9a16e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cf9a16e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Task can be found at </a:t>
            </a:r>
            <a:r>
              <a:rPr b="1" lang="en" sz="12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2"/>
              </a:rPr>
              <a:t>https://mathequalslove.blogspot.com/2015/05/1-4-5-square-puzzle-challenge.html</a:t>
            </a:r>
            <a:endParaRPr b="1"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cf9a16e1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cf9a16e1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While at lunch, locate and take pictures of the items items listed on the Geometry Scavenger Hunt Checklist.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98b63426a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98b63426a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98b63426a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98b63426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98b63426a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98b63426a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9311660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9311660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98b63426a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98b63426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Task can be found at </a:t>
            </a:r>
            <a:r>
              <a:rPr b="1" lang="en" sz="12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2"/>
              </a:rPr>
              <a:t>https://mathequalslove.blogspot.com/2015/05/1-4-5-square-puzzle-challenge.html</a:t>
            </a:r>
            <a:endParaRPr b="1"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98b63426a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98b63426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/>
              <a:t>hile at lunch, locate and take pictures of the</a:t>
            </a:r>
            <a:r>
              <a:rPr lang="en"/>
              <a:t> items items listed on the Geometry Scavenger Hunt Checklist.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93116605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93116605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9a5ef08a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9a5ef08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Handout sequences and series art project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participants to choose one of the shapes to explore: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Nested squares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Fibonacci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/>
              <a:t>Sierpinski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Koch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696cb605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696cb605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93116605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93116605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99c7121f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99c7121f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99c7121fb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99c7121fb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Teachers provide an artifact (preferably a graphic representation like a video, image, etc.) that represents a specific topic. Individual students brainstorm independently, collaborate in small groups, and share with the whole group. </a:t>
            </a:r>
            <a:endParaRPr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991B1E"/>
                </a:solidFill>
                <a:latin typeface="Roboto Slab"/>
                <a:ea typeface="Roboto Slab"/>
                <a:cs typeface="Roboto Slab"/>
                <a:sym typeface="Roboto Slab"/>
              </a:rPr>
              <a:t>PROCEDURE</a:t>
            </a:r>
            <a:endParaRPr b="1" sz="1700">
              <a:solidFill>
                <a:srgbClr val="991B1E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Roboto"/>
              <a:buAutoNum type="arabicPeriod"/>
            </a:pPr>
            <a:r>
              <a:rPr lang="en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Provide an artifact that triggers students' memories.</a:t>
            </a:r>
            <a:endParaRPr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Roboto"/>
              <a:buAutoNum type="arabicPeriod"/>
            </a:pPr>
            <a:r>
              <a:rPr lang="en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Students have 3-4 minutes to create a list that represents their knowledge of the topic the artifact represents. </a:t>
            </a:r>
            <a:endParaRPr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Roboto"/>
              <a:buAutoNum type="arabicPeriod"/>
            </a:pPr>
            <a:r>
              <a:rPr lang="en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Arrange students into small groups.</a:t>
            </a:r>
            <a:endParaRPr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Roboto"/>
              <a:buAutoNum type="arabicPeriod"/>
            </a:pPr>
            <a:r>
              <a:rPr lang="en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Students collaborate with their groups to share knowledge and add to their lists.</a:t>
            </a:r>
            <a:endParaRPr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Roboto"/>
              <a:buAutoNum type="arabicPeriod"/>
            </a:pPr>
            <a:r>
              <a:rPr lang="en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When groups seem to be done sharing with one another, have each group share their knowledge with the whole class.</a:t>
            </a:r>
            <a:endParaRPr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Roboto"/>
              <a:buAutoNum type="arabicPeriod"/>
            </a:pPr>
            <a:r>
              <a:rPr lang="en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As groups share, write list items on the board or projector to create a whole-class product.</a:t>
            </a:r>
            <a:endParaRPr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Roboto"/>
              <a:buAutoNum type="arabicPeriod"/>
            </a:pPr>
            <a:r>
              <a:rPr lang="en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Using the whole-class list, address misconceptions and gaps in knowledge.</a:t>
            </a:r>
            <a:endParaRPr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99c7121fb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99c7121fb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Number participants to mix things up!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99c7121fb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99c7121fb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99c7121fb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99c7121fb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Create a Mobius Strip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Draw a line down the center. What happened? Why do you think this happened?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We’re going to cut down the line, what do you think will happen?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What actually happened?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Create a second Mobius Strip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This time cut it one third from the edge (stay one third from edge all the way around.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What happens?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Can you see which parts of the new object are made from which parts of the original mobius band?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Create third mobius band and a loop with no twist (both need to be the same length)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Tape the two objects together at right angles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Cut down the middle of each object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What happens?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Bring in Klein bottle and talk about this being a four-dimensional representation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99c7121fb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99c7121fb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b="1" lang="en"/>
              <a:t>Hexominoes</a:t>
            </a:r>
            <a:endParaRPr b="1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b="1" lang="en"/>
              <a:t>Quadrilaterals task</a:t>
            </a:r>
            <a:endParaRPr b="1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b="1" lang="en"/>
              <a:t>Four Women Crossing the bridge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99c7121fb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99c7121fb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99c7121fb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99c7121fb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99c7121fb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99c7121fb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696cb6053_5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696cb6053_5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Possible responses:</a:t>
            </a:r>
            <a:endParaRPr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Tangible activities</a:t>
            </a:r>
            <a:endParaRPr b="1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99c7121fb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99c7121fb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99c7121fb_1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99c7121fb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99c7121fb_1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99c7121fb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Around the room you will find stations with non-routine tasks. 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You have approximately </a:t>
            </a:r>
            <a:r>
              <a:rPr b="1" lang="en" sz="2400">
                <a:latin typeface="Raleway"/>
                <a:ea typeface="Raleway"/>
                <a:cs typeface="Raleway"/>
                <a:sym typeface="Raleway"/>
              </a:rPr>
              <a:t>15 minutes </a:t>
            </a: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to work through each station before we switch. 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If you don’t finish its ok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Paper folding task (Geometry)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Squares to Stairs (Algebra)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Square packing problem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Clinometers or ADA Accessibility?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Hexaflexagons?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Pascal’s Triangle </a:t>
            </a:r>
            <a:r>
              <a:rPr lang="en" sz="24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2"/>
              </a:rPr>
              <a:t>http://www.geometer.org/mathcircles/pascal.pdf</a:t>
            </a: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 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it’ll be OK!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99c7121fb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99c7121fb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For whole group discussion add these:</a:t>
            </a:r>
            <a:endParaRPr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</a:pP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What did you notice about the way questions are framed?</a:t>
            </a:r>
            <a:endParaRPr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</a:pP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What did you notice about the accessibility of the assignment?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99c7121fb_1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99c7121fb_1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If you brought your own tasks, set them up in state room</a:t>
            </a:r>
            <a:endParaRPr b="1"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Working in groups of  3, find one of your group member’s tasks. Work for 15 minutes making this task non-routine</a:t>
            </a:r>
            <a:endParaRPr b="1"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Switch to your next group member’s task (15 minutes)</a:t>
            </a:r>
            <a:endParaRPr b="1"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Finally, move to your third group member’s task. </a:t>
            </a:r>
            <a:r>
              <a:rPr b="1"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ions around th</a:t>
            </a:r>
            <a:endParaRPr b="1"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924b10de1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924b10de1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Possible responses:</a:t>
            </a:r>
            <a:endParaRPr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Collaborative</a:t>
            </a:r>
            <a:endParaRPr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Open and honest with each other about expectations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924b10de1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924b10de1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Active participation</a:t>
            </a:r>
            <a:endParaRPr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An open mind</a:t>
            </a:r>
            <a:endParaRPr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Willingness to try</a:t>
            </a:r>
            <a:endParaRPr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When introducing the session make sure it is explicitly stated that they will experience disequilibrium while exploring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924b10de1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924b10de1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Mindset:</a:t>
            </a:r>
            <a:endParaRPr b="1"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Briefly outline what we are going to talk about in this  learning activity. </a:t>
            </a:r>
            <a:endParaRPr b="1"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5E format </a:t>
            </a:r>
            <a:endParaRPr b="1"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An opportunity to be reflective on your practice and your school’s philosophy.</a:t>
            </a:r>
            <a:endParaRPr b="1"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924b10de1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924b10de1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Template for t-chart can be found here: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https://drive.google.com/drive/u/0/folders/1tLKeSHoSvGuFb0JC81HbrSxL4NFr22PA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924b10de1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924b10de1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Ask participants to break into groups of 4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Distribute </a:t>
            </a:r>
            <a:r>
              <a:rPr b="1" lang="en"/>
              <a:t>excerpts</a:t>
            </a:r>
            <a:r>
              <a:rPr b="1" lang="en"/>
              <a:t> from 4 articles to have teachers read (These should be short).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Ask teachers to decide on two or three main ideas from their article.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0" y="0"/>
            <a:ext cx="9144000" cy="72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2"/>
            <a:ext cx="9144000" cy="143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729450" y="15510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729627" y="34015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rgbClr val="073763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C9DAF8"/>
              </a:buClr>
              <a:buSzPts val="8000"/>
              <a:buNone/>
              <a:defRPr sz="8000">
                <a:solidFill>
                  <a:srgbClr val="C9DAF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54" name="Google Shape;5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725" y="4149777"/>
            <a:ext cx="9144000" cy="1438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rgbClr val="073763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725" y="4149777"/>
            <a:ext cx="9144000" cy="143827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type="title"/>
          </p:nvPr>
        </p:nvSpPr>
        <p:spPr>
          <a:xfrm>
            <a:off x="729450" y="1703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729450" y="18502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5691250" cy="89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729450" y="10900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29325" y="18502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643604" y="18502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5691250" cy="89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729450" y="1013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5691250" cy="89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730000" y="10900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721225" y="25531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5691250" cy="89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rgbClr val="990000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40" name="Google Shape;4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725" y="4149777"/>
            <a:ext cx="9144000" cy="1438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 b="0" l="0" r="50000" t="8717"/>
          <a:stretch/>
        </p:blipFill>
        <p:spPr>
          <a:xfrm>
            <a:off x="0" y="448425"/>
            <a:ext cx="4572000" cy="46950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" name="Google Shape;47;p9"/>
          <p:cNvPicPr preferRelativeResize="0"/>
          <p:nvPr/>
        </p:nvPicPr>
        <p:blipFill rotWithShape="1">
          <a:blip r:embed="rId3">
            <a:alphaModFix/>
          </a:blip>
          <a:srcRect b="0" l="0" r="19665" t="0"/>
          <a:stretch/>
        </p:blipFill>
        <p:spPr>
          <a:xfrm>
            <a:off x="0" y="0"/>
            <a:ext cx="4572000" cy="89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tinyurl.com/2018geoscavengerhunt" TargetMode="External"/><Relationship Id="rId4" Type="http://schemas.openxmlformats.org/officeDocument/2006/relationships/image" Target="../media/image16.jpg"/><Relationship Id="rId5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ctrTitle"/>
          </p:nvPr>
        </p:nvSpPr>
        <p:spPr>
          <a:xfrm>
            <a:off x="729450" y="15510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Thinking Outside the Equation</a:t>
            </a:r>
            <a:endParaRPr/>
          </a:p>
        </p:txBody>
      </p:sp>
      <p:sp>
        <p:nvSpPr>
          <p:cNvPr id="62" name="Google Shape;62;p13"/>
          <p:cNvSpPr txBox="1"/>
          <p:nvPr>
            <p:ph idx="1" type="subTitle"/>
          </p:nvPr>
        </p:nvSpPr>
        <p:spPr>
          <a:xfrm>
            <a:off x="729627" y="36301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feel free to sit anywhere you like and make yourself comfortable!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/>
        </p:nvSpPr>
        <p:spPr>
          <a:xfrm>
            <a:off x="429050" y="390500"/>
            <a:ext cx="7868400" cy="3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Where are we going?</a:t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As we move through activities, be thinking about what shifts would need to take place in your classroom and school (that you can control). 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Parking lot:</a:t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Keep these ideas/things in mind as we move through our time together. 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3" name="Google Shape;113;p22"/>
          <p:cNvSpPr txBox="1"/>
          <p:nvPr/>
        </p:nvSpPr>
        <p:spPr>
          <a:xfrm>
            <a:off x="8082900" y="299825"/>
            <a:ext cx="7761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Extend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Spatial Reasoning: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Droodles</a:t>
            </a:r>
            <a:r>
              <a:rPr lang="en" sz="2400"/>
              <a:t> &amp; Unit Origami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Droodles</a:t>
            </a:r>
            <a:endParaRPr/>
          </a:p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729450" y="18502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a droodle from the table at the front of the room.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Analyze the droodle and be ready to discuss what you’ve observed.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429050" y="390500"/>
            <a:ext cx="7868400" cy="3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Analyzing Droodles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What patterns did you notice?</a:t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What geometric patterns are present?</a:t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</a:t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What do you think your students would see?</a:t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0" name="Google Shape;130;p25"/>
          <p:cNvSpPr txBox="1"/>
          <p:nvPr/>
        </p:nvSpPr>
        <p:spPr>
          <a:xfrm>
            <a:off x="7258825" y="299825"/>
            <a:ext cx="1600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Engage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Origami</a:t>
            </a:r>
            <a:endParaRPr/>
          </a:p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632175" y="1850275"/>
            <a:ext cx="5384100" cy="26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unit origami?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Directions: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Using the handout, follow the steps to create one star building unit (We’re here to troubleshoot!)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Make five more!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Construct a cube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6"/>
          <p:cNvSpPr txBox="1"/>
          <p:nvPr/>
        </p:nvSpPr>
        <p:spPr>
          <a:xfrm>
            <a:off x="7237025" y="390500"/>
            <a:ext cx="1600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Explore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/>
        </p:nvSpPr>
        <p:spPr>
          <a:xfrm>
            <a:off x="341850" y="390500"/>
            <a:ext cx="7868400" cy="3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Analyze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Unfold your star building unit.</a:t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What do you notice?</a:t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What geometric shapes are present?</a:t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3" name="Google Shape;143;p27"/>
          <p:cNvSpPr txBox="1"/>
          <p:nvPr/>
        </p:nvSpPr>
        <p:spPr>
          <a:xfrm>
            <a:off x="7237025" y="390500"/>
            <a:ext cx="1600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Explore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/>
        </p:nvSpPr>
        <p:spPr>
          <a:xfrm>
            <a:off x="429050" y="390500"/>
            <a:ext cx="7868400" cy="3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Share/Discuss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-"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What would happen if the size of the paper changed?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-"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Is the volume a function of the size of the paper?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-"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Does doubling the size of the original square double the volume of the cube?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-"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How would the areas of the face of the cube change if we had used 16-inch squares?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9" name="Google Shape;149;p28"/>
          <p:cNvSpPr txBox="1"/>
          <p:nvPr/>
        </p:nvSpPr>
        <p:spPr>
          <a:xfrm>
            <a:off x="7237025" y="390500"/>
            <a:ext cx="1600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Explain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Reflect/Break</a:t>
            </a:r>
            <a:endParaRPr/>
          </a:p>
        </p:txBody>
      </p:sp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632175" y="1850275"/>
            <a:ext cx="8205000" cy="26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Thinking about growth mindset in your practice, what things would you need to change and how would you change them in order to implement this task?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What mathematics are students being engaged in?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In what ways was this task low floor/high ceiling?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What was the task? How is it meaningful to students? How can you implement this into your class with your students? 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What standards were addressed within this activity for my grade level?</a:t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9"/>
          <p:cNvSpPr txBox="1"/>
          <p:nvPr/>
        </p:nvSpPr>
        <p:spPr>
          <a:xfrm>
            <a:off x="7237025" y="390500"/>
            <a:ext cx="1600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Extend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Parking Lot</a:t>
            </a:r>
            <a:endParaRPr/>
          </a:p>
        </p:txBody>
      </p:sp>
      <p:sp>
        <p:nvSpPr>
          <p:cNvPr id="162" name="Google Shape;162;p30"/>
          <p:cNvSpPr txBox="1"/>
          <p:nvPr>
            <p:ph idx="1" type="body"/>
          </p:nvPr>
        </p:nvSpPr>
        <p:spPr>
          <a:xfrm>
            <a:off x="632175" y="1850275"/>
            <a:ext cx="5471100" cy="26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Take a few moments to reflect on our time together so far.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Use the parking lot to jot down activities, thoughts, and resources you have found to be insightful.  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0"/>
          <p:cNvSpPr txBox="1"/>
          <p:nvPr/>
        </p:nvSpPr>
        <p:spPr>
          <a:xfrm>
            <a:off x="7237025" y="390500"/>
            <a:ext cx="1600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Extend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Non-routine Geometry 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break some ice, shall we?</a:t>
            </a:r>
            <a:endParaRPr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1-4-5 Square</a:t>
            </a:r>
            <a:endParaRPr/>
          </a:p>
        </p:txBody>
      </p:sp>
      <p:sp>
        <p:nvSpPr>
          <p:cNvPr id="174" name="Google Shape;174;p32"/>
          <p:cNvSpPr txBox="1"/>
          <p:nvPr>
            <p:ph idx="1" type="body"/>
          </p:nvPr>
        </p:nvSpPr>
        <p:spPr>
          <a:xfrm>
            <a:off x="632175" y="1850275"/>
            <a:ext cx="6082800" cy="26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With your small group complete the following tasks: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Task 1: Make a square using only 1 piece.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Task 2: </a:t>
            </a: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Make</a:t>
            </a: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 a square using 4 pieces.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Task 3: Make a square using all 5 pieces.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5" name="Google Shape;175;p32"/>
          <p:cNvSpPr txBox="1"/>
          <p:nvPr/>
        </p:nvSpPr>
        <p:spPr>
          <a:xfrm>
            <a:off x="7237025" y="390500"/>
            <a:ext cx="1600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Engage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6" name="Google Shape;176;p32"/>
          <p:cNvPicPr preferRelativeResize="0"/>
          <p:nvPr/>
        </p:nvPicPr>
        <p:blipFill rotWithShape="1">
          <a:blip r:embed="rId3">
            <a:alphaModFix/>
          </a:blip>
          <a:srcRect b="8420" l="0" r="0" t="20992"/>
          <a:stretch/>
        </p:blipFill>
        <p:spPr>
          <a:xfrm rot="773638">
            <a:off x="6560204" y="910425"/>
            <a:ext cx="2124209" cy="1999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3-2-1 </a:t>
            </a:r>
            <a:r>
              <a:rPr lang="en" strike="sngStrike"/>
              <a:t>Launch</a:t>
            </a:r>
            <a:r>
              <a:rPr lang="en"/>
              <a:t> Lunch</a:t>
            </a:r>
            <a:endParaRPr/>
          </a:p>
        </p:txBody>
      </p:sp>
      <p:sp>
        <p:nvSpPr>
          <p:cNvPr id="182" name="Google Shape;182;p33"/>
          <p:cNvSpPr txBox="1"/>
          <p:nvPr>
            <p:ph idx="1" type="body"/>
          </p:nvPr>
        </p:nvSpPr>
        <p:spPr>
          <a:xfrm>
            <a:off x="632175" y="1850275"/>
            <a:ext cx="5471100" cy="26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Before we break for lunch, you have a task to do while you’re out and about in Norman. 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Geometry Scavenger Hunt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  <a:hlinkClick r:id="rId3"/>
              </a:rPr>
              <a:t>https://tinyurl.com/2018geoscavengerhunt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3" name="Google Shape;183;p33"/>
          <p:cNvSpPr txBox="1"/>
          <p:nvPr/>
        </p:nvSpPr>
        <p:spPr>
          <a:xfrm>
            <a:off x="7237025" y="390500"/>
            <a:ext cx="1600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Explore (literally)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4" name="Google Shape;184;p33"/>
          <p:cNvPicPr preferRelativeResize="0"/>
          <p:nvPr/>
        </p:nvPicPr>
        <p:blipFill rotWithShape="1">
          <a:blip r:embed="rId4">
            <a:alphaModFix/>
          </a:blip>
          <a:srcRect b="17998" l="7768" r="8521" t="21581"/>
          <a:stretch/>
        </p:blipFill>
        <p:spPr>
          <a:xfrm rot="1832241">
            <a:off x="6103289" y="2609375"/>
            <a:ext cx="1942875" cy="1871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168" y="3496027"/>
            <a:ext cx="1600200" cy="1576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>
            <p:ph type="title"/>
          </p:nvPr>
        </p:nvSpPr>
        <p:spPr>
          <a:xfrm>
            <a:off x="729450" y="9079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back!</a:t>
            </a:r>
            <a:r>
              <a:rPr lang="en"/>
              <a:t> </a:t>
            </a:r>
            <a:endParaRPr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/>
          <p:nvPr/>
        </p:nvSpPr>
        <p:spPr>
          <a:xfrm>
            <a:off x="429050" y="390500"/>
            <a:ext cx="7868400" cy="3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Presentation of Photos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What did you learn/notice about the activity?</a:t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</a:t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</a:t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6" name="Google Shape;196;p35"/>
          <p:cNvSpPr txBox="1"/>
          <p:nvPr/>
        </p:nvSpPr>
        <p:spPr>
          <a:xfrm>
            <a:off x="7237025" y="390500"/>
            <a:ext cx="1600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Explain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/>
          <p:nvPr/>
        </p:nvSpPr>
        <p:spPr>
          <a:xfrm>
            <a:off x="429050" y="390500"/>
            <a:ext cx="8311800" cy="43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Reflection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Thinking about growth mindset in your practice, what things would you need to change and how would you change them in order to implement this task?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What mathematics are students being engaged in?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 what ways was this task low floor/high ceiling?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What was the task? How is it meaningful to students? How can you implement this into your class with your students? 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What standards were addressed within this activity?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</a:t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2" name="Google Shape;202;p36"/>
          <p:cNvSpPr txBox="1"/>
          <p:nvPr/>
        </p:nvSpPr>
        <p:spPr>
          <a:xfrm>
            <a:off x="7237025" y="390500"/>
            <a:ext cx="1600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Extend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/>
          <p:nvPr>
            <p:ph type="title"/>
          </p:nvPr>
        </p:nvSpPr>
        <p:spPr>
          <a:xfrm>
            <a:off x="729450" y="1703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BREAK!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 txBox="1"/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1-4-5 Square</a:t>
            </a:r>
            <a:endParaRPr/>
          </a:p>
        </p:txBody>
      </p:sp>
      <p:sp>
        <p:nvSpPr>
          <p:cNvPr id="213" name="Google Shape;213;p38"/>
          <p:cNvSpPr txBox="1"/>
          <p:nvPr>
            <p:ph idx="1" type="body"/>
          </p:nvPr>
        </p:nvSpPr>
        <p:spPr>
          <a:xfrm>
            <a:off x="632175" y="1850275"/>
            <a:ext cx="6082800" cy="26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With your small group complete the following tasks: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Task 1: Make a square using only 1 piece.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Task 2: </a:t>
            </a: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Make</a:t>
            </a: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 a square using 4 pieces.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Task 3: Make a square using all 5 pieces.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4" name="Google Shape;214;p38"/>
          <p:cNvSpPr txBox="1"/>
          <p:nvPr/>
        </p:nvSpPr>
        <p:spPr>
          <a:xfrm>
            <a:off x="7237025" y="390500"/>
            <a:ext cx="1600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Engage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15" name="Google Shape;215;p38"/>
          <p:cNvPicPr preferRelativeResize="0"/>
          <p:nvPr/>
        </p:nvPicPr>
        <p:blipFill rotWithShape="1">
          <a:blip r:embed="rId3">
            <a:alphaModFix/>
          </a:blip>
          <a:srcRect b="8420" l="0" r="0" t="20992"/>
          <a:stretch/>
        </p:blipFill>
        <p:spPr>
          <a:xfrm rot="773638">
            <a:off x="6560204" y="910425"/>
            <a:ext cx="2124209" cy="1999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 txBox="1"/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3-2-1 </a:t>
            </a:r>
            <a:r>
              <a:rPr lang="en" strike="sngStrike"/>
              <a:t>Launch</a:t>
            </a:r>
            <a:r>
              <a:rPr lang="en"/>
              <a:t> Lunch</a:t>
            </a:r>
            <a:endParaRPr/>
          </a:p>
        </p:txBody>
      </p:sp>
      <p:sp>
        <p:nvSpPr>
          <p:cNvPr id="221" name="Google Shape;221;p39"/>
          <p:cNvSpPr txBox="1"/>
          <p:nvPr>
            <p:ph idx="1" type="body"/>
          </p:nvPr>
        </p:nvSpPr>
        <p:spPr>
          <a:xfrm>
            <a:off x="632175" y="1850275"/>
            <a:ext cx="5471100" cy="26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Before we break for lunch, you have a task to do while you’re out and about in Norman. 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Geometry Scavenger Hunt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2" name="Google Shape;222;p39"/>
          <p:cNvSpPr txBox="1"/>
          <p:nvPr/>
        </p:nvSpPr>
        <p:spPr>
          <a:xfrm>
            <a:off x="7237025" y="390500"/>
            <a:ext cx="1600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Explore (literally)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3" name="Google Shape;223;p39"/>
          <p:cNvPicPr preferRelativeResize="0"/>
          <p:nvPr/>
        </p:nvPicPr>
        <p:blipFill rotWithShape="1">
          <a:blip r:embed="rId3">
            <a:alphaModFix/>
          </a:blip>
          <a:srcRect b="17998" l="7768" r="8521" t="21581"/>
          <a:stretch/>
        </p:blipFill>
        <p:spPr>
          <a:xfrm rot="1832241">
            <a:off x="6444014" y="1989050"/>
            <a:ext cx="1942875" cy="1871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/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Instructional Strategy Note Sheet</a:t>
            </a:r>
            <a:endParaRPr/>
          </a:p>
        </p:txBody>
      </p:sp>
      <p:sp>
        <p:nvSpPr>
          <p:cNvPr id="229" name="Google Shape;229;p40"/>
          <p:cNvSpPr txBox="1"/>
          <p:nvPr>
            <p:ph idx="1" type="body"/>
          </p:nvPr>
        </p:nvSpPr>
        <p:spPr>
          <a:xfrm>
            <a:off x="632175" y="1850275"/>
            <a:ext cx="5471100" cy="26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Break up into small groups.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Discuss in teams instructional strategies that have been used.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What might you implement into your classroom?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Discuss in teams learning activities used so far.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What might you replicate/modify in your classroom?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0" name="Google Shape;230;p40"/>
          <p:cNvSpPr txBox="1"/>
          <p:nvPr/>
        </p:nvSpPr>
        <p:spPr>
          <a:xfrm>
            <a:off x="7237025" y="390500"/>
            <a:ext cx="1600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Explore (literally)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 txBox="1"/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Sequences and Series Art</a:t>
            </a:r>
            <a:endParaRPr/>
          </a:p>
        </p:txBody>
      </p:sp>
      <p:sp>
        <p:nvSpPr>
          <p:cNvPr id="236" name="Google Shape;236;p41"/>
          <p:cNvSpPr txBox="1"/>
          <p:nvPr>
            <p:ph idx="1" type="body"/>
          </p:nvPr>
        </p:nvSpPr>
        <p:spPr>
          <a:xfrm>
            <a:off x="729450" y="18502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Transitioning from geometry to algebra with art!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begin thinking outside the equation, we need to establish some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agreed-upon norms.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9875" y="1832000"/>
            <a:ext cx="2404476" cy="306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2"/>
          <p:cNvSpPr txBox="1"/>
          <p:nvPr>
            <p:ph type="title"/>
          </p:nvPr>
        </p:nvSpPr>
        <p:spPr>
          <a:xfrm>
            <a:off x="729450" y="907900"/>
            <a:ext cx="7021200" cy="362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Homework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How can we take and redefine/reuse/recreate textbook problems and make more unconventional with a low floor/high ceiling? </a:t>
            </a:r>
            <a:endParaRPr b="0" i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Tomorrow bring your ideas, problems, projects, etc. with you. 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3"/>
          <p:cNvSpPr txBox="1"/>
          <p:nvPr>
            <p:ph type="ctrTitle"/>
          </p:nvPr>
        </p:nvSpPr>
        <p:spPr>
          <a:xfrm>
            <a:off x="729450" y="15510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Thinking Outside the Equation: Day 2</a:t>
            </a:r>
            <a:endParaRPr/>
          </a:p>
        </p:txBody>
      </p:sp>
      <p:sp>
        <p:nvSpPr>
          <p:cNvPr id="247" name="Google Shape;247;p43"/>
          <p:cNvSpPr txBox="1"/>
          <p:nvPr>
            <p:ph idx="1" type="subTitle"/>
          </p:nvPr>
        </p:nvSpPr>
        <p:spPr>
          <a:xfrm>
            <a:off x="729627" y="36301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feel free to sit anywhere you like and make yourself comfortable!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4"/>
          <p:cNvSpPr txBox="1"/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Collective Brain Dump</a:t>
            </a:r>
            <a:endParaRPr/>
          </a:p>
        </p:txBody>
      </p:sp>
      <p:sp>
        <p:nvSpPr>
          <p:cNvPr id="253" name="Google Shape;253;p44"/>
          <p:cNvSpPr txBox="1"/>
          <p:nvPr>
            <p:ph idx="1" type="body"/>
          </p:nvPr>
        </p:nvSpPr>
        <p:spPr>
          <a:xfrm>
            <a:off x="632175" y="1850275"/>
            <a:ext cx="5471100" cy="26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Yesterday we talked a lot about growth mindsets and engaged in several learning activities to begin thinking about non-routine mathematical tasks.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Working individually, you have 2 minutes to create a list that represents your knowledge of the topic (so far). 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4" name="Google Shape;254;p44"/>
          <p:cNvSpPr txBox="1"/>
          <p:nvPr/>
        </p:nvSpPr>
        <p:spPr>
          <a:xfrm>
            <a:off x="7237025" y="390500"/>
            <a:ext cx="1600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55" name="Google Shape;25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5675" y="1777650"/>
            <a:ext cx="2495653" cy="321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5"/>
          <p:cNvSpPr txBox="1"/>
          <p:nvPr/>
        </p:nvSpPr>
        <p:spPr>
          <a:xfrm>
            <a:off x="429050" y="390500"/>
            <a:ext cx="7868400" cy="3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Sharing Ideas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	</a:t>
            </a: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Small group discussion. 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Reduce your lists to just a few key points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Share as a whole group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Clarify Misconceptions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</a:t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</a:t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1" name="Google Shape;261;p45"/>
          <p:cNvSpPr txBox="1"/>
          <p:nvPr/>
        </p:nvSpPr>
        <p:spPr>
          <a:xfrm>
            <a:off x="7237025" y="390500"/>
            <a:ext cx="1600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6"/>
          <p:cNvSpPr txBox="1"/>
          <p:nvPr>
            <p:ph type="title"/>
          </p:nvPr>
        </p:nvSpPr>
        <p:spPr>
          <a:xfrm>
            <a:off x="729450" y="907900"/>
            <a:ext cx="7021200" cy="362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Non-routine Tasks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FFFFFF"/>
                </a:solidFill>
              </a:rPr>
              <a:t>As mathematics teachers, our job is to “sell a product to a market that does not want it, but is forced by law to buy it” (Meyer, 2010).</a:t>
            </a:r>
            <a:endParaRPr b="0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7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Mobius Madness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7"/>
          <p:cNvSpPr txBox="1"/>
          <p:nvPr/>
        </p:nvSpPr>
        <p:spPr>
          <a:xfrm>
            <a:off x="7237025" y="390500"/>
            <a:ext cx="1600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Engage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8"/>
          <p:cNvSpPr txBox="1"/>
          <p:nvPr/>
        </p:nvSpPr>
        <p:spPr>
          <a:xfrm>
            <a:off x="429050" y="390500"/>
            <a:ext cx="7868400" cy="3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</a:t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</a:t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Problem Solving</a:t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Three Tasks in 45 minutes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8" name="Google Shape;278;p48"/>
          <p:cNvSpPr txBox="1"/>
          <p:nvPr/>
        </p:nvSpPr>
        <p:spPr>
          <a:xfrm>
            <a:off x="7237025" y="390500"/>
            <a:ext cx="1600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Explore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9"/>
          <p:cNvSpPr txBox="1"/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</a:t>
            </a:r>
            <a:endParaRPr/>
          </a:p>
        </p:txBody>
      </p:sp>
      <p:sp>
        <p:nvSpPr>
          <p:cNvPr id="284" name="Google Shape;284;p49"/>
          <p:cNvSpPr txBox="1"/>
          <p:nvPr>
            <p:ph idx="1" type="body"/>
          </p:nvPr>
        </p:nvSpPr>
        <p:spPr>
          <a:xfrm>
            <a:off x="632175" y="1850275"/>
            <a:ext cx="5471100" cy="26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What did you learn in your task?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	What surprised you?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	Where did you use problem solving?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5" name="Google Shape;285;p49"/>
          <p:cNvSpPr txBox="1"/>
          <p:nvPr/>
        </p:nvSpPr>
        <p:spPr>
          <a:xfrm>
            <a:off x="7237025" y="390500"/>
            <a:ext cx="1600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Explain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0"/>
          <p:cNvSpPr txBox="1"/>
          <p:nvPr/>
        </p:nvSpPr>
        <p:spPr>
          <a:xfrm>
            <a:off x="429050" y="390500"/>
            <a:ext cx="8311800" cy="43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Reflection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Thinking about growth mindset in your practice, what things would you need to change and how would you change them in order to implement these tasks?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What mathematics are students being engaged in?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 what ways was this task low floor/high ceiling?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What was the task? How is it meaningful to students? How can you implement this into your class with your students? </a:t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What standards were addressed within this activity?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</a:t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1" name="Google Shape;291;p50"/>
          <p:cNvSpPr txBox="1"/>
          <p:nvPr/>
        </p:nvSpPr>
        <p:spPr>
          <a:xfrm>
            <a:off x="7237025" y="390500"/>
            <a:ext cx="1600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Extend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1"/>
          <p:cNvSpPr txBox="1"/>
          <p:nvPr>
            <p:ph type="title"/>
          </p:nvPr>
        </p:nvSpPr>
        <p:spPr>
          <a:xfrm>
            <a:off x="729450" y="907900"/>
            <a:ext cx="7021200" cy="362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(Yes, more) Non-routine Tasks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350025" y="413075"/>
            <a:ext cx="7868400" cy="3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Round 1 </a:t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Think about what you need from </a:t>
            </a:r>
            <a:r>
              <a:rPr b="1" i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us</a:t>
            </a: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in order for this experience to be successful? (30 seconds)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Find an elbow partner and share your thoughts (1 minute)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Share with the whole group your expectations for our time together (2 minutes)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2"/>
          <p:cNvSpPr txBox="1"/>
          <p:nvPr/>
        </p:nvSpPr>
        <p:spPr>
          <a:xfrm>
            <a:off x="7237025" y="390500"/>
            <a:ext cx="1600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Engage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02" name="Google Shape;30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5243" y="1234520"/>
            <a:ext cx="1948332" cy="33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52"/>
          <p:cNvSpPr txBox="1"/>
          <p:nvPr/>
        </p:nvSpPr>
        <p:spPr>
          <a:xfrm>
            <a:off x="100425" y="599800"/>
            <a:ext cx="7027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3F3F3"/>
                </a:solidFill>
                <a:latin typeface="Raleway"/>
                <a:ea typeface="Raleway"/>
                <a:cs typeface="Raleway"/>
                <a:sym typeface="Raleway"/>
              </a:rPr>
              <a:t>At your table you will see a set of four coffee stirrers and an object. </a:t>
            </a:r>
            <a:endParaRPr b="1" sz="3000">
              <a:solidFill>
                <a:srgbClr val="F3F3F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3F3F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3F3F3"/>
                </a:solidFill>
                <a:latin typeface="Raleway"/>
                <a:ea typeface="Raleway"/>
                <a:cs typeface="Raleway"/>
                <a:sym typeface="Raleway"/>
              </a:rPr>
              <a:t>Use them to form this shape:</a:t>
            </a:r>
            <a:endParaRPr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3"/>
          <p:cNvSpPr txBox="1"/>
          <p:nvPr/>
        </p:nvSpPr>
        <p:spPr>
          <a:xfrm>
            <a:off x="7237025" y="390500"/>
            <a:ext cx="1600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Engage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09" name="Google Shape;30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5243" y="1234520"/>
            <a:ext cx="1948332" cy="33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3"/>
          <p:cNvSpPr txBox="1"/>
          <p:nvPr/>
        </p:nvSpPr>
        <p:spPr>
          <a:xfrm>
            <a:off x="100425" y="599800"/>
            <a:ext cx="7027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 only TWO moves, rearrange the stirrers so that the object is on the outside of the stirrers, while preserving the image of the sticks.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11" name="Google Shape;31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7414600" y="1590213"/>
            <a:ext cx="809625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0375" y="3446675"/>
            <a:ext cx="74295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4"/>
          <p:cNvSpPr txBox="1"/>
          <p:nvPr>
            <p:ph type="title"/>
          </p:nvPr>
        </p:nvSpPr>
        <p:spPr>
          <a:xfrm>
            <a:off x="632175" y="10791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 Notice/I Wonder</a:t>
            </a:r>
            <a:endParaRPr sz="3000"/>
          </a:p>
        </p:txBody>
      </p:sp>
      <p:sp>
        <p:nvSpPr>
          <p:cNvPr id="318" name="Google Shape;318;p54"/>
          <p:cNvSpPr txBox="1"/>
          <p:nvPr>
            <p:ph idx="1" type="body"/>
          </p:nvPr>
        </p:nvSpPr>
        <p:spPr>
          <a:xfrm>
            <a:off x="305600" y="1850275"/>
            <a:ext cx="6456300" cy="26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82A2E"/>
                </a:solidFill>
                <a:latin typeface="Raleway"/>
                <a:ea typeface="Raleway"/>
                <a:cs typeface="Raleway"/>
                <a:sym typeface="Raleway"/>
              </a:rPr>
              <a:t>As you are working through each station, you have some</a:t>
            </a:r>
            <a:r>
              <a:rPr b="1" lang="en" sz="2400">
                <a:solidFill>
                  <a:srgbClr val="182A2E"/>
                </a:solidFill>
                <a:latin typeface="Raleway"/>
                <a:ea typeface="Raleway"/>
                <a:cs typeface="Raleway"/>
                <a:sym typeface="Raleway"/>
              </a:rPr>
              <a:t> metacognitive</a:t>
            </a:r>
            <a:r>
              <a:rPr lang="en" sz="2400">
                <a:solidFill>
                  <a:srgbClr val="182A2E"/>
                </a:solidFill>
                <a:latin typeface="Raleway"/>
                <a:ea typeface="Raleway"/>
                <a:cs typeface="Raleway"/>
                <a:sym typeface="Raleway"/>
              </a:rPr>
              <a:t> work to do!</a:t>
            </a:r>
            <a:endParaRPr sz="2400">
              <a:solidFill>
                <a:srgbClr val="182A2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82A2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82A2E"/>
                </a:solidFill>
                <a:latin typeface="Raleway"/>
                <a:ea typeface="Raleway"/>
                <a:cs typeface="Raleway"/>
                <a:sym typeface="Raleway"/>
              </a:rPr>
              <a:t>At each station jot down what you notice about the task that makes it non-routine</a:t>
            </a:r>
            <a:endParaRPr sz="2000">
              <a:solidFill>
                <a:srgbClr val="182A2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82A2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82A2E"/>
                </a:solidFill>
                <a:latin typeface="Raleway"/>
                <a:ea typeface="Raleway"/>
                <a:cs typeface="Raleway"/>
                <a:sym typeface="Raleway"/>
              </a:rPr>
              <a:t>At the same time, if you have wonderings about what this might look like in your class, jot that down too!</a:t>
            </a:r>
            <a:endParaRPr sz="2000">
              <a:solidFill>
                <a:srgbClr val="182A2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82A2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9" name="Google Shape;319;p54"/>
          <p:cNvSpPr txBox="1"/>
          <p:nvPr/>
        </p:nvSpPr>
        <p:spPr>
          <a:xfrm>
            <a:off x="7226125" y="401425"/>
            <a:ext cx="1600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Explore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20" name="Google Shape;32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1900" y="2117000"/>
            <a:ext cx="2273850" cy="290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5"/>
          <p:cNvSpPr txBox="1"/>
          <p:nvPr/>
        </p:nvSpPr>
        <p:spPr>
          <a:xfrm>
            <a:off x="429050" y="390500"/>
            <a:ext cx="7868400" cy="3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Discussion from I notice/I wonder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 groups of three or four, discuss what you noticed? (5 minutes)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What are you wondering? (5 minutes)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Whole group discussion (5 minutes)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</a:t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</a:t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6" name="Google Shape;326;p55"/>
          <p:cNvSpPr txBox="1"/>
          <p:nvPr/>
        </p:nvSpPr>
        <p:spPr>
          <a:xfrm>
            <a:off x="7237025" y="390500"/>
            <a:ext cx="1600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6"/>
          <p:cNvSpPr txBox="1"/>
          <p:nvPr>
            <p:ph type="title"/>
          </p:nvPr>
        </p:nvSpPr>
        <p:spPr>
          <a:xfrm>
            <a:off x="729450" y="907900"/>
            <a:ext cx="7021200" cy="362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your homework assignment from last night?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350025" y="413075"/>
            <a:ext cx="7868400" cy="3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Round 2 </a:t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Think about what you need from </a:t>
            </a:r>
            <a:r>
              <a:rPr b="1" i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each other </a:t>
            </a: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 order for this experience to be successful? (30 seconds)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Find an elbow partner and share your thoughts (1 minute)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Share with the whole group your expectations for our time together (2 minutes)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350025" y="413075"/>
            <a:ext cx="7868400" cy="3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Round 3 </a:t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Here are some expectations we have of you while you’re here. 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Mindset</a:t>
            </a:r>
            <a:endParaRPr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Think/We Think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1275" y="1805875"/>
            <a:ext cx="2497749" cy="32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 txBox="1"/>
          <p:nvPr/>
        </p:nvSpPr>
        <p:spPr>
          <a:xfrm>
            <a:off x="8020225" y="299825"/>
            <a:ext cx="838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Engage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1" name="Google Shape;101;p20"/>
          <p:cNvSpPr txBox="1"/>
          <p:nvPr/>
        </p:nvSpPr>
        <p:spPr>
          <a:xfrm>
            <a:off x="767700" y="1903200"/>
            <a:ext cx="5452500" cy="28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What is your school’s mindset towards mathematics?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What does your typical day look like?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What are your expectations for your students?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/>
        </p:nvSpPr>
        <p:spPr>
          <a:xfrm>
            <a:off x="429050" y="390500"/>
            <a:ext cx="7868400" cy="3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What is growth mindset?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Jigsaw</a:t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Discussion</a:t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Clarification</a:t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7" name="Google Shape;107;p21"/>
          <p:cNvSpPr txBox="1"/>
          <p:nvPr/>
        </p:nvSpPr>
        <p:spPr>
          <a:xfrm>
            <a:off x="7258825" y="299825"/>
            <a:ext cx="1600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Explore/Explain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