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70"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XryxBqO1ofpAH+7PfSuCZhvBA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C0270-FFFE-4AA8-84D4-4B95EFB5AADB}" v="57" dt="2022-08-31T18:16:02.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80" d="100"/>
          <a:sy n="180" d="100"/>
        </p:scale>
        <p:origin x="1240" y="4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7F9C0270-FFFE-4AA8-84D4-4B95EFB5AADB}"/>
    <pc:docChg chg="undo redo custSel addSld delSld modSld">
      <pc:chgData name="Peters, Daniella M." userId="87fb469b-cd7a-4b12-a1ae-bba5f0610088" providerId="ADAL" clId="{7F9C0270-FFFE-4AA8-84D4-4B95EFB5AADB}" dt="2022-08-31T18:15:13.259" v="952" actId="14100"/>
      <pc:docMkLst>
        <pc:docMk/>
      </pc:docMkLst>
      <pc:sldChg chg="modSp mod">
        <pc:chgData name="Peters, Daniella M." userId="87fb469b-cd7a-4b12-a1ae-bba5f0610088" providerId="ADAL" clId="{7F9C0270-FFFE-4AA8-84D4-4B95EFB5AADB}" dt="2022-08-26T21:04:17.403" v="125" actId="14100"/>
        <pc:sldMkLst>
          <pc:docMk/>
          <pc:sldMk cId="0" sldId="257"/>
        </pc:sldMkLst>
        <pc:spChg chg="mod">
          <ac:chgData name="Peters, Daniella M." userId="87fb469b-cd7a-4b12-a1ae-bba5f0610088" providerId="ADAL" clId="{7F9C0270-FFFE-4AA8-84D4-4B95EFB5AADB}" dt="2022-08-26T21:04:02.025" v="123" actId="1038"/>
          <ac:spMkLst>
            <pc:docMk/>
            <pc:sldMk cId="0" sldId="257"/>
            <ac:spMk id="70" creationId="{00000000-0000-0000-0000-000000000000}"/>
          </ac:spMkLst>
        </pc:spChg>
        <pc:spChg chg="mod">
          <ac:chgData name="Peters, Daniella M." userId="87fb469b-cd7a-4b12-a1ae-bba5f0610088" providerId="ADAL" clId="{7F9C0270-FFFE-4AA8-84D4-4B95EFB5AADB}" dt="2022-08-26T20:52:10.363" v="56" actId="207"/>
          <ac:spMkLst>
            <pc:docMk/>
            <pc:sldMk cId="0" sldId="257"/>
            <ac:spMk id="71" creationId="{00000000-0000-0000-0000-000000000000}"/>
          </ac:spMkLst>
        </pc:spChg>
        <pc:spChg chg="mod">
          <ac:chgData name="Peters, Daniella M." userId="87fb469b-cd7a-4b12-a1ae-bba5f0610088" providerId="ADAL" clId="{7F9C0270-FFFE-4AA8-84D4-4B95EFB5AADB}" dt="2022-08-26T21:04:17.403" v="125" actId="14100"/>
          <ac:spMkLst>
            <pc:docMk/>
            <pc:sldMk cId="0" sldId="257"/>
            <ac:spMk id="72" creationId="{00000000-0000-0000-0000-000000000000}"/>
          </ac:spMkLst>
        </pc:spChg>
      </pc:sldChg>
      <pc:sldChg chg="modSp mod modAnim">
        <pc:chgData name="Peters, Daniella M." userId="87fb469b-cd7a-4b12-a1ae-bba5f0610088" providerId="ADAL" clId="{7F9C0270-FFFE-4AA8-84D4-4B95EFB5AADB}" dt="2022-08-26T21:12:07.775" v="272" actId="1035"/>
        <pc:sldMkLst>
          <pc:docMk/>
          <pc:sldMk cId="0" sldId="259"/>
        </pc:sldMkLst>
        <pc:spChg chg="mod">
          <ac:chgData name="Peters, Daniella M." userId="87fb469b-cd7a-4b12-a1ae-bba5f0610088" providerId="ADAL" clId="{7F9C0270-FFFE-4AA8-84D4-4B95EFB5AADB}" dt="2022-08-26T21:04:54.281" v="126" actId="14100"/>
          <ac:spMkLst>
            <pc:docMk/>
            <pc:sldMk cId="0" sldId="259"/>
            <ac:spMk id="83" creationId="{00000000-0000-0000-0000-000000000000}"/>
          </ac:spMkLst>
        </pc:spChg>
        <pc:spChg chg="mod">
          <ac:chgData name="Peters, Daniella M." userId="87fb469b-cd7a-4b12-a1ae-bba5f0610088" providerId="ADAL" clId="{7F9C0270-FFFE-4AA8-84D4-4B95EFB5AADB}" dt="2022-08-26T21:07:59.774" v="183" actId="1036"/>
          <ac:spMkLst>
            <pc:docMk/>
            <pc:sldMk cId="0" sldId="259"/>
            <ac:spMk id="84" creationId="{00000000-0000-0000-0000-000000000000}"/>
          </ac:spMkLst>
        </pc:spChg>
        <pc:spChg chg="mod">
          <ac:chgData name="Peters, Daniella M." userId="87fb469b-cd7a-4b12-a1ae-bba5f0610088" providerId="ADAL" clId="{7F9C0270-FFFE-4AA8-84D4-4B95EFB5AADB}" dt="2022-08-26T21:07:59.774" v="183" actId="1036"/>
          <ac:spMkLst>
            <pc:docMk/>
            <pc:sldMk cId="0" sldId="259"/>
            <ac:spMk id="85" creationId="{00000000-0000-0000-0000-000000000000}"/>
          </ac:spMkLst>
        </pc:spChg>
        <pc:spChg chg="mod">
          <ac:chgData name="Peters, Daniella M." userId="87fb469b-cd7a-4b12-a1ae-bba5f0610088" providerId="ADAL" clId="{7F9C0270-FFFE-4AA8-84D4-4B95EFB5AADB}" dt="2022-08-26T21:08:31.929" v="185" actId="1036"/>
          <ac:spMkLst>
            <pc:docMk/>
            <pc:sldMk cId="0" sldId="259"/>
            <ac:spMk id="86" creationId="{00000000-0000-0000-0000-000000000000}"/>
          </ac:spMkLst>
        </pc:spChg>
        <pc:spChg chg="mod">
          <ac:chgData name="Peters, Daniella M." userId="87fb469b-cd7a-4b12-a1ae-bba5f0610088" providerId="ADAL" clId="{7F9C0270-FFFE-4AA8-84D4-4B95EFB5AADB}" dt="2022-08-26T21:08:31.929" v="185" actId="1036"/>
          <ac:spMkLst>
            <pc:docMk/>
            <pc:sldMk cId="0" sldId="259"/>
            <ac:spMk id="87" creationId="{00000000-0000-0000-0000-000000000000}"/>
          </ac:spMkLst>
        </pc:spChg>
        <pc:spChg chg="mod">
          <ac:chgData name="Peters, Daniella M." userId="87fb469b-cd7a-4b12-a1ae-bba5f0610088" providerId="ADAL" clId="{7F9C0270-FFFE-4AA8-84D4-4B95EFB5AADB}" dt="2022-08-26T21:12:07.775" v="272" actId="1035"/>
          <ac:spMkLst>
            <pc:docMk/>
            <pc:sldMk cId="0" sldId="259"/>
            <ac:spMk id="88" creationId="{00000000-0000-0000-0000-000000000000}"/>
          </ac:spMkLst>
        </pc:spChg>
        <pc:spChg chg="mod">
          <ac:chgData name="Peters, Daniella M." userId="87fb469b-cd7a-4b12-a1ae-bba5f0610088" providerId="ADAL" clId="{7F9C0270-FFFE-4AA8-84D4-4B95EFB5AADB}" dt="2022-08-26T21:06:36.401" v="165" actId="1035"/>
          <ac:spMkLst>
            <pc:docMk/>
            <pc:sldMk cId="0" sldId="259"/>
            <ac:spMk id="90" creationId="{00000000-0000-0000-0000-000000000000}"/>
          </ac:spMkLst>
        </pc:spChg>
        <pc:picChg chg="mod modCrop">
          <ac:chgData name="Peters, Daniella M." userId="87fb469b-cd7a-4b12-a1ae-bba5f0610088" providerId="ADAL" clId="{7F9C0270-FFFE-4AA8-84D4-4B95EFB5AADB}" dt="2022-08-26T21:06:04.404" v="138" actId="1076"/>
          <ac:picMkLst>
            <pc:docMk/>
            <pc:sldMk cId="0" sldId="259"/>
            <ac:picMk id="89" creationId="{00000000-0000-0000-0000-000000000000}"/>
          </ac:picMkLst>
        </pc:picChg>
      </pc:sldChg>
      <pc:sldChg chg="addSp modSp mod">
        <pc:chgData name="Peters, Daniella M." userId="87fb469b-cd7a-4b12-a1ae-bba5f0610088" providerId="ADAL" clId="{7F9C0270-FFFE-4AA8-84D4-4B95EFB5AADB}" dt="2022-08-31T18:10:55.702" v="942" actId="1076"/>
        <pc:sldMkLst>
          <pc:docMk/>
          <pc:sldMk cId="0" sldId="260"/>
        </pc:sldMkLst>
        <pc:spChg chg="add mod">
          <ac:chgData name="Peters, Daniella M." userId="87fb469b-cd7a-4b12-a1ae-bba5f0610088" providerId="ADAL" clId="{7F9C0270-FFFE-4AA8-84D4-4B95EFB5AADB}" dt="2022-08-26T21:36:01.289" v="533" actId="571"/>
          <ac:spMkLst>
            <pc:docMk/>
            <pc:sldMk cId="0" sldId="260"/>
            <ac:spMk id="2" creationId="{FF6841EE-BA00-A8E2-FE1E-3AAE5D9D9D38}"/>
          </ac:spMkLst>
        </pc:spChg>
        <pc:spChg chg="add mod">
          <ac:chgData name="Peters, Daniella M." userId="87fb469b-cd7a-4b12-a1ae-bba5f0610088" providerId="ADAL" clId="{7F9C0270-FFFE-4AA8-84D4-4B95EFB5AADB}" dt="2022-08-26T21:36:01.289" v="533" actId="571"/>
          <ac:spMkLst>
            <pc:docMk/>
            <pc:sldMk cId="0" sldId="260"/>
            <ac:spMk id="3" creationId="{8EE00AF4-7F0F-8C61-CB3E-9E5EA6C557DC}"/>
          </ac:spMkLst>
        </pc:spChg>
        <pc:spChg chg="add mod">
          <ac:chgData name="Peters, Daniella M." userId="87fb469b-cd7a-4b12-a1ae-bba5f0610088" providerId="ADAL" clId="{7F9C0270-FFFE-4AA8-84D4-4B95EFB5AADB}" dt="2022-08-26T21:36:01.289" v="533" actId="571"/>
          <ac:spMkLst>
            <pc:docMk/>
            <pc:sldMk cId="0" sldId="260"/>
            <ac:spMk id="4" creationId="{97DC76C7-A892-3E9A-C1A8-23617A8A6891}"/>
          </ac:spMkLst>
        </pc:spChg>
        <pc:spChg chg="add mod">
          <ac:chgData name="Peters, Daniella M." userId="87fb469b-cd7a-4b12-a1ae-bba5f0610088" providerId="ADAL" clId="{7F9C0270-FFFE-4AA8-84D4-4B95EFB5AADB}" dt="2022-08-26T21:36:01.289" v="533" actId="571"/>
          <ac:spMkLst>
            <pc:docMk/>
            <pc:sldMk cId="0" sldId="260"/>
            <ac:spMk id="5" creationId="{0576619E-B6A5-C221-F0F9-271B70E1C100}"/>
          </ac:spMkLst>
        </pc:spChg>
        <pc:spChg chg="add mod">
          <ac:chgData name="Peters, Daniella M." userId="87fb469b-cd7a-4b12-a1ae-bba5f0610088" providerId="ADAL" clId="{7F9C0270-FFFE-4AA8-84D4-4B95EFB5AADB}" dt="2022-08-26T21:36:01.289" v="533" actId="571"/>
          <ac:spMkLst>
            <pc:docMk/>
            <pc:sldMk cId="0" sldId="260"/>
            <ac:spMk id="6" creationId="{80DF6706-0120-4C79-617E-5BF1426A2196}"/>
          </ac:spMkLst>
        </pc:spChg>
        <pc:spChg chg="add mod">
          <ac:chgData name="Peters, Daniella M." userId="87fb469b-cd7a-4b12-a1ae-bba5f0610088" providerId="ADAL" clId="{7F9C0270-FFFE-4AA8-84D4-4B95EFB5AADB}" dt="2022-08-26T21:36:01.289" v="533" actId="571"/>
          <ac:spMkLst>
            <pc:docMk/>
            <pc:sldMk cId="0" sldId="260"/>
            <ac:spMk id="7" creationId="{D712301F-23BD-F2D8-43D1-EB2714D21AAB}"/>
          </ac:spMkLst>
        </pc:spChg>
        <pc:spChg chg="add mod">
          <ac:chgData name="Peters, Daniella M." userId="87fb469b-cd7a-4b12-a1ae-bba5f0610088" providerId="ADAL" clId="{7F9C0270-FFFE-4AA8-84D4-4B95EFB5AADB}" dt="2022-08-26T21:36:01.289" v="533" actId="571"/>
          <ac:spMkLst>
            <pc:docMk/>
            <pc:sldMk cId="0" sldId="260"/>
            <ac:spMk id="8" creationId="{1EBB381E-664E-57D0-4705-BD5667CDF0AA}"/>
          </ac:spMkLst>
        </pc:spChg>
        <pc:spChg chg="mod">
          <ac:chgData name="Peters, Daniella M." userId="87fb469b-cd7a-4b12-a1ae-bba5f0610088" providerId="ADAL" clId="{7F9C0270-FFFE-4AA8-84D4-4B95EFB5AADB}" dt="2022-08-26T21:50:19.639" v="675" actId="20577"/>
          <ac:spMkLst>
            <pc:docMk/>
            <pc:sldMk cId="0" sldId="260"/>
            <ac:spMk id="96" creationId="{00000000-0000-0000-0000-000000000000}"/>
          </ac:spMkLst>
        </pc:spChg>
        <pc:spChg chg="mod">
          <ac:chgData name="Peters, Daniella M." userId="87fb469b-cd7a-4b12-a1ae-bba5f0610088" providerId="ADAL" clId="{7F9C0270-FFFE-4AA8-84D4-4B95EFB5AADB}" dt="2022-08-26T21:36:16.237" v="544" actId="1036"/>
          <ac:spMkLst>
            <pc:docMk/>
            <pc:sldMk cId="0" sldId="260"/>
            <ac:spMk id="97" creationId="{00000000-0000-0000-0000-000000000000}"/>
          </ac:spMkLst>
        </pc:spChg>
        <pc:spChg chg="mod">
          <ac:chgData name="Peters, Daniella M." userId="87fb469b-cd7a-4b12-a1ae-bba5f0610088" providerId="ADAL" clId="{7F9C0270-FFFE-4AA8-84D4-4B95EFB5AADB}" dt="2022-08-26T21:49:50.539" v="674" actId="1038"/>
          <ac:spMkLst>
            <pc:docMk/>
            <pc:sldMk cId="0" sldId="260"/>
            <ac:spMk id="98" creationId="{00000000-0000-0000-0000-000000000000}"/>
          </ac:spMkLst>
        </pc:spChg>
        <pc:spChg chg="mod">
          <ac:chgData name="Peters, Daniella M." userId="87fb469b-cd7a-4b12-a1ae-bba5f0610088" providerId="ADAL" clId="{7F9C0270-FFFE-4AA8-84D4-4B95EFB5AADB}" dt="2022-08-26T21:50:47.012" v="687" actId="1037"/>
          <ac:spMkLst>
            <pc:docMk/>
            <pc:sldMk cId="0" sldId="260"/>
            <ac:spMk id="99" creationId="{00000000-0000-0000-0000-000000000000}"/>
          </ac:spMkLst>
        </pc:spChg>
        <pc:spChg chg="mod">
          <ac:chgData name="Peters, Daniella M." userId="87fb469b-cd7a-4b12-a1ae-bba5f0610088" providerId="ADAL" clId="{7F9C0270-FFFE-4AA8-84D4-4B95EFB5AADB}" dt="2022-08-31T18:10:55.702" v="942" actId="1076"/>
          <ac:spMkLst>
            <pc:docMk/>
            <pc:sldMk cId="0" sldId="260"/>
            <ac:spMk id="100" creationId="{00000000-0000-0000-0000-000000000000}"/>
          </ac:spMkLst>
        </pc:spChg>
        <pc:spChg chg="mod">
          <ac:chgData name="Peters, Daniella M." userId="87fb469b-cd7a-4b12-a1ae-bba5f0610088" providerId="ADAL" clId="{7F9C0270-FFFE-4AA8-84D4-4B95EFB5AADB}" dt="2022-08-26T21:50:47.761" v="688" actId="1037"/>
          <ac:spMkLst>
            <pc:docMk/>
            <pc:sldMk cId="0" sldId="260"/>
            <ac:spMk id="101" creationId="{00000000-0000-0000-0000-000000000000}"/>
          </ac:spMkLst>
        </pc:spChg>
        <pc:spChg chg="mod">
          <ac:chgData name="Peters, Daniella M." userId="87fb469b-cd7a-4b12-a1ae-bba5f0610088" providerId="ADAL" clId="{7F9C0270-FFFE-4AA8-84D4-4B95EFB5AADB}" dt="2022-08-26T21:36:16.237" v="544" actId="1036"/>
          <ac:spMkLst>
            <pc:docMk/>
            <pc:sldMk cId="0" sldId="260"/>
            <ac:spMk id="102" creationId="{00000000-0000-0000-0000-000000000000}"/>
          </ac:spMkLst>
        </pc:spChg>
        <pc:spChg chg="mod">
          <ac:chgData name="Peters, Daniella M." userId="87fb469b-cd7a-4b12-a1ae-bba5f0610088" providerId="ADAL" clId="{7F9C0270-FFFE-4AA8-84D4-4B95EFB5AADB}" dt="2022-08-26T21:36:16.237" v="544" actId="1036"/>
          <ac:spMkLst>
            <pc:docMk/>
            <pc:sldMk cId="0" sldId="260"/>
            <ac:spMk id="103" creationId="{00000000-0000-0000-0000-000000000000}"/>
          </ac:spMkLst>
        </pc:spChg>
      </pc:sldChg>
      <pc:sldChg chg="modSp del mod">
        <pc:chgData name="Peters, Daniella M." userId="87fb469b-cd7a-4b12-a1ae-bba5f0610088" providerId="ADAL" clId="{7F9C0270-FFFE-4AA8-84D4-4B95EFB5AADB}" dt="2022-08-26T21:40:12.109" v="646" actId="47"/>
        <pc:sldMkLst>
          <pc:docMk/>
          <pc:sldMk cId="0" sldId="261"/>
        </pc:sldMkLst>
        <pc:spChg chg="mod">
          <ac:chgData name="Peters, Daniella M." userId="87fb469b-cd7a-4b12-a1ae-bba5f0610088" providerId="ADAL" clId="{7F9C0270-FFFE-4AA8-84D4-4B95EFB5AADB}" dt="2022-08-26T21:37:10.327" v="571" actId="1036"/>
          <ac:spMkLst>
            <pc:docMk/>
            <pc:sldMk cId="0" sldId="261"/>
            <ac:spMk id="108" creationId="{00000000-0000-0000-0000-000000000000}"/>
          </ac:spMkLst>
        </pc:spChg>
        <pc:spChg chg="mod">
          <ac:chgData name="Peters, Daniella M." userId="87fb469b-cd7a-4b12-a1ae-bba5f0610088" providerId="ADAL" clId="{7F9C0270-FFFE-4AA8-84D4-4B95EFB5AADB}" dt="2022-08-26T21:37:29.556" v="573" actId="14100"/>
          <ac:spMkLst>
            <pc:docMk/>
            <pc:sldMk cId="0" sldId="261"/>
            <ac:spMk id="109" creationId="{00000000-0000-0000-0000-000000000000}"/>
          </ac:spMkLst>
        </pc:spChg>
      </pc:sldChg>
      <pc:sldChg chg="modSp mod modAnim">
        <pc:chgData name="Peters, Daniella M." userId="87fb469b-cd7a-4b12-a1ae-bba5f0610088" providerId="ADAL" clId="{7F9C0270-FFFE-4AA8-84D4-4B95EFB5AADB}" dt="2022-08-26T21:58:44.820" v="787" actId="1036"/>
        <pc:sldMkLst>
          <pc:docMk/>
          <pc:sldMk cId="0" sldId="262"/>
        </pc:sldMkLst>
        <pc:spChg chg="mod">
          <ac:chgData name="Peters, Daniella M." userId="87fb469b-cd7a-4b12-a1ae-bba5f0610088" providerId="ADAL" clId="{7F9C0270-FFFE-4AA8-84D4-4B95EFB5AADB}" dt="2022-08-26T21:58:44.820" v="787" actId="1036"/>
          <ac:spMkLst>
            <pc:docMk/>
            <pc:sldMk cId="0" sldId="262"/>
            <ac:spMk id="114" creationId="{00000000-0000-0000-0000-000000000000}"/>
          </ac:spMkLst>
        </pc:spChg>
        <pc:spChg chg="mod">
          <ac:chgData name="Peters, Daniella M." userId="87fb469b-cd7a-4b12-a1ae-bba5f0610088" providerId="ADAL" clId="{7F9C0270-FFFE-4AA8-84D4-4B95EFB5AADB}" dt="2022-08-26T21:55:45.570" v="757" actId="14100"/>
          <ac:spMkLst>
            <pc:docMk/>
            <pc:sldMk cId="0" sldId="262"/>
            <ac:spMk id="115" creationId="{00000000-0000-0000-0000-000000000000}"/>
          </ac:spMkLst>
        </pc:spChg>
        <pc:spChg chg="mod">
          <ac:chgData name="Peters, Daniella M." userId="87fb469b-cd7a-4b12-a1ae-bba5f0610088" providerId="ADAL" clId="{7F9C0270-FFFE-4AA8-84D4-4B95EFB5AADB}" dt="2022-08-26T21:57:41.101" v="782" actId="1036"/>
          <ac:spMkLst>
            <pc:docMk/>
            <pc:sldMk cId="0" sldId="262"/>
            <ac:spMk id="116" creationId="{00000000-0000-0000-0000-000000000000}"/>
          </ac:spMkLst>
        </pc:spChg>
      </pc:sldChg>
      <pc:sldChg chg="modSp mod modNotesTx">
        <pc:chgData name="Peters, Daniella M." userId="87fb469b-cd7a-4b12-a1ae-bba5f0610088" providerId="ADAL" clId="{7F9C0270-FFFE-4AA8-84D4-4B95EFB5AADB}" dt="2022-08-31T18:13:35.620" v="950" actId="20577"/>
        <pc:sldMkLst>
          <pc:docMk/>
          <pc:sldMk cId="0" sldId="263"/>
        </pc:sldMkLst>
        <pc:spChg chg="mod">
          <ac:chgData name="Peters, Daniella M." userId="87fb469b-cd7a-4b12-a1ae-bba5f0610088" providerId="ADAL" clId="{7F9C0270-FFFE-4AA8-84D4-4B95EFB5AADB}" dt="2022-08-31T18:13:30.483" v="949" actId="1036"/>
          <ac:spMkLst>
            <pc:docMk/>
            <pc:sldMk cId="0" sldId="263"/>
            <ac:spMk id="121" creationId="{00000000-0000-0000-0000-000000000000}"/>
          </ac:spMkLst>
        </pc:spChg>
      </pc:sldChg>
      <pc:sldChg chg="modSp mod modAnim modNotesTx">
        <pc:chgData name="Peters, Daniella M." userId="87fb469b-cd7a-4b12-a1ae-bba5f0610088" providerId="ADAL" clId="{7F9C0270-FFFE-4AA8-84D4-4B95EFB5AADB}" dt="2022-08-26T22:05:54.920" v="884" actId="403"/>
        <pc:sldMkLst>
          <pc:docMk/>
          <pc:sldMk cId="0" sldId="264"/>
        </pc:sldMkLst>
        <pc:spChg chg="mod">
          <ac:chgData name="Peters, Daniella M." userId="87fb469b-cd7a-4b12-a1ae-bba5f0610088" providerId="ADAL" clId="{7F9C0270-FFFE-4AA8-84D4-4B95EFB5AADB}" dt="2022-08-26T22:05:45.693" v="882" actId="1035"/>
          <ac:spMkLst>
            <pc:docMk/>
            <pc:sldMk cId="0" sldId="264"/>
            <ac:spMk id="126" creationId="{00000000-0000-0000-0000-000000000000}"/>
          </ac:spMkLst>
        </pc:spChg>
        <pc:spChg chg="mod">
          <ac:chgData name="Peters, Daniella M." userId="87fb469b-cd7a-4b12-a1ae-bba5f0610088" providerId="ADAL" clId="{7F9C0270-FFFE-4AA8-84D4-4B95EFB5AADB}" dt="2022-08-26T22:05:54.920" v="884" actId="403"/>
          <ac:spMkLst>
            <pc:docMk/>
            <pc:sldMk cId="0" sldId="264"/>
            <ac:spMk id="127" creationId="{00000000-0000-0000-0000-000000000000}"/>
          </ac:spMkLst>
        </pc:spChg>
        <pc:spChg chg="mod">
          <ac:chgData name="Peters, Daniella M." userId="87fb469b-cd7a-4b12-a1ae-bba5f0610088" providerId="ADAL" clId="{7F9C0270-FFFE-4AA8-84D4-4B95EFB5AADB}" dt="2022-08-26T22:05:45.693" v="882" actId="1035"/>
          <ac:spMkLst>
            <pc:docMk/>
            <pc:sldMk cId="0" sldId="264"/>
            <ac:spMk id="129" creationId="{00000000-0000-0000-0000-000000000000}"/>
          </ac:spMkLst>
        </pc:spChg>
        <pc:picChg chg="mod">
          <ac:chgData name="Peters, Daniella M." userId="87fb469b-cd7a-4b12-a1ae-bba5f0610088" providerId="ADAL" clId="{7F9C0270-FFFE-4AA8-84D4-4B95EFB5AADB}" dt="2022-08-26T22:05:45.693" v="882" actId="1035"/>
          <ac:picMkLst>
            <pc:docMk/>
            <pc:sldMk cId="0" sldId="264"/>
            <ac:picMk id="128" creationId="{00000000-0000-0000-0000-000000000000}"/>
          </ac:picMkLst>
        </pc:picChg>
      </pc:sldChg>
      <pc:sldChg chg="modSp mod modNotesTx">
        <pc:chgData name="Peters, Daniella M." userId="87fb469b-cd7a-4b12-a1ae-bba5f0610088" providerId="ADAL" clId="{7F9C0270-FFFE-4AA8-84D4-4B95EFB5AADB}" dt="2022-08-26T22:07:21.503" v="912" actId="1036"/>
        <pc:sldMkLst>
          <pc:docMk/>
          <pc:sldMk cId="0" sldId="265"/>
        </pc:sldMkLst>
        <pc:spChg chg="mod">
          <ac:chgData name="Peters, Daniella M." userId="87fb469b-cd7a-4b12-a1ae-bba5f0610088" providerId="ADAL" clId="{7F9C0270-FFFE-4AA8-84D4-4B95EFB5AADB}" dt="2022-08-26T22:06:30.098" v="908" actId="1038"/>
          <ac:spMkLst>
            <pc:docMk/>
            <pc:sldMk cId="0" sldId="265"/>
            <ac:spMk id="134" creationId="{00000000-0000-0000-0000-000000000000}"/>
          </ac:spMkLst>
        </pc:spChg>
        <pc:spChg chg="mod">
          <ac:chgData name="Peters, Daniella M." userId="87fb469b-cd7a-4b12-a1ae-bba5f0610088" providerId="ADAL" clId="{7F9C0270-FFFE-4AA8-84D4-4B95EFB5AADB}" dt="2022-08-26T22:06:43.825" v="910" actId="403"/>
          <ac:spMkLst>
            <pc:docMk/>
            <pc:sldMk cId="0" sldId="265"/>
            <ac:spMk id="135" creationId="{00000000-0000-0000-0000-000000000000}"/>
          </ac:spMkLst>
        </pc:spChg>
        <pc:spChg chg="mod">
          <ac:chgData name="Peters, Daniella M." userId="87fb469b-cd7a-4b12-a1ae-bba5f0610088" providerId="ADAL" clId="{7F9C0270-FFFE-4AA8-84D4-4B95EFB5AADB}" dt="2022-08-26T22:06:30.098" v="908" actId="1038"/>
          <ac:spMkLst>
            <pc:docMk/>
            <pc:sldMk cId="0" sldId="265"/>
            <ac:spMk id="136" creationId="{00000000-0000-0000-0000-000000000000}"/>
          </ac:spMkLst>
        </pc:spChg>
        <pc:spChg chg="mod">
          <ac:chgData name="Peters, Daniella M." userId="87fb469b-cd7a-4b12-a1ae-bba5f0610088" providerId="ADAL" clId="{7F9C0270-FFFE-4AA8-84D4-4B95EFB5AADB}" dt="2022-08-26T22:07:21.503" v="912" actId="1036"/>
          <ac:spMkLst>
            <pc:docMk/>
            <pc:sldMk cId="0" sldId="265"/>
            <ac:spMk id="137" creationId="{00000000-0000-0000-0000-000000000000}"/>
          </ac:spMkLst>
        </pc:spChg>
        <pc:spChg chg="mod">
          <ac:chgData name="Peters, Daniella M." userId="87fb469b-cd7a-4b12-a1ae-bba5f0610088" providerId="ADAL" clId="{7F9C0270-FFFE-4AA8-84D4-4B95EFB5AADB}" dt="2022-08-26T22:06:30.098" v="908" actId="1038"/>
          <ac:spMkLst>
            <pc:docMk/>
            <pc:sldMk cId="0" sldId="265"/>
            <ac:spMk id="138" creationId="{00000000-0000-0000-0000-000000000000}"/>
          </ac:spMkLst>
        </pc:spChg>
      </pc:sldChg>
      <pc:sldChg chg="modSp mod">
        <pc:chgData name="Peters, Daniella M." userId="87fb469b-cd7a-4b12-a1ae-bba5f0610088" providerId="ADAL" clId="{7F9C0270-FFFE-4AA8-84D4-4B95EFB5AADB}" dt="2022-08-26T22:07:57.098" v="922" actId="20577"/>
        <pc:sldMkLst>
          <pc:docMk/>
          <pc:sldMk cId="0" sldId="266"/>
        </pc:sldMkLst>
        <pc:spChg chg="mod">
          <ac:chgData name="Peters, Daniella M." userId="87fb469b-cd7a-4b12-a1ae-bba5f0610088" providerId="ADAL" clId="{7F9C0270-FFFE-4AA8-84D4-4B95EFB5AADB}" dt="2022-08-26T22:07:57.098" v="922" actId="20577"/>
          <ac:spMkLst>
            <pc:docMk/>
            <pc:sldMk cId="0" sldId="266"/>
            <ac:spMk id="144" creationId="{00000000-0000-0000-0000-000000000000}"/>
          </ac:spMkLst>
        </pc:spChg>
      </pc:sldChg>
      <pc:sldChg chg="modSp mod">
        <pc:chgData name="Peters, Daniella M." userId="87fb469b-cd7a-4b12-a1ae-bba5f0610088" providerId="ADAL" clId="{7F9C0270-FFFE-4AA8-84D4-4B95EFB5AADB}" dt="2022-08-31T18:14:19.754" v="951" actId="14100"/>
        <pc:sldMkLst>
          <pc:docMk/>
          <pc:sldMk cId="0" sldId="267"/>
        </pc:sldMkLst>
        <pc:spChg chg="mod">
          <ac:chgData name="Peters, Daniella M." userId="87fb469b-cd7a-4b12-a1ae-bba5f0610088" providerId="ADAL" clId="{7F9C0270-FFFE-4AA8-84D4-4B95EFB5AADB}" dt="2022-08-31T18:14:19.754" v="951" actId="14100"/>
          <ac:spMkLst>
            <pc:docMk/>
            <pc:sldMk cId="0" sldId="267"/>
            <ac:spMk id="150" creationId="{00000000-0000-0000-0000-000000000000}"/>
          </ac:spMkLst>
        </pc:spChg>
      </pc:sldChg>
      <pc:sldChg chg="modSp mod">
        <pc:chgData name="Peters, Daniella M." userId="87fb469b-cd7a-4b12-a1ae-bba5f0610088" providerId="ADAL" clId="{7F9C0270-FFFE-4AA8-84D4-4B95EFB5AADB}" dt="2022-08-31T18:15:13.259" v="952" actId="14100"/>
        <pc:sldMkLst>
          <pc:docMk/>
          <pc:sldMk cId="0" sldId="268"/>
        </pc:sldMkLst>
        <pc:spChg chg="mod">
          <ac:chgData name="Peters, Daniella M." userId="87fb469b-cd7a-4b12-a1ae-bba5f0610088" providerId="ADAL" clId="{7F9C0270-FFFE-4AA8-84D4-4B95EFB5AADB}" dt="2022-08-31T18:15:13.259" v="952" actId="14100"/>
          <ac:spMkLst>
            <pc:docMk/>
            <pc:sldMk cId="0" sldId="268"/>
            <ac:spMk id="156" creationId="{00000000-0000-0000-0000-000000000000}"/>
          </ac:spMkLst>
        </pc:spChg>
      </pc:sldChg>
      <pc:sldChg chg="modSp add mod modNotesTx">
        <pc:chgData name="Peters, Daniella M." userId="87fb469b-cd7a-4b12-a1ae-bba5f0610088" providerId="ADAL" clId="{7F9C0270-FFFE-4AA8-84D4-4B95EFB5AADB}" dt="2022-08-26T21:40:36.020" v="647" actId="14100"/>
        <pc:sldMkLst>
          <pc:docMk/>
          <pc:sldMk cId="0" sldId="270"/>
        </pc:sldMkLst>
        <pc:spChg chg="mod">
          <ac:chgData name="Peters, Daniella M." userId="87fb469b-cd7a-4b12-a1ae-bba5f0610088" providerId="ADAL" clId="{7F9C0270-FFFE-4AA8-84D4-4B95EFB5AADB}" dt="2022-08-26T21:39:56.921" v="642" actId="1035"/>
          <ac:spMkLst>
            <pc:docMk/>
            <pc:sldMk cId="0" sldId="270"/>
            <ac:spMk id="106" creationId="{00000000-0000-0000-0000-000000000000}"/>
          </ac:spMkLst>
        </pc:spChg>
        <pc:spChg chg="mod">
          <ac:chgData name="Peters, Daniella M." userId="87fb469b-cd7a-4b12-a1ae-bba5f0610088" providerId="ADAL" clId="{7F9C0270-FFFE-4AA8-84D4-4B95EFB5AADB}" dt="2022-08-26T21:40:36.020" v="647" actId="14100"/>
          <ac:spMkLst>
            <pc:docMk/>
            <pc:sldMk cId="0" sldId="270"/>
            <ac:spMk id="10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i="1" dirty="0"/>
              <a:t>Don’t use highlighting and the symbols! Hide one and use the other (to hide slide, either Right Click on the slide thumbnail and click on “Hide Slide” or click on “Slide Show” then “Hide Slide”).</a:t>
            </a:r>
            <a:endParaRPr dirty="0"/>
          </a:p>
          <a:p>
            <a:pPr marL="0" lvl="0" indent="0" algn="l" rtl="0">
              <a:lnSpc>
                <a:spcPct val="100000"/>
              </a:lnSpc>
              <a:spcBef>
                <a:spcPts val="0"/>
              </a:spcBef>
              <a:spcAft>
                <a:spcPts val="0"/>
              </a:spcAft>
              <a:buClr>
                <a:schemeClr val="dk1"/>
              </a:buClr>
              <a:buSzPts val="1100"/>
              <a:buFont typeface="Arial"/>
              <a:buNone/>
            </a:pPr>
            <a:endParaRPr b="1" i="1" dirty="0"/>
          </a:p>
          <a:p>
            <a:pPr marL="0" lvl="0" indent="0" algn="l" rtl="0">
              <a:lnSpc>
                <a:spcPct val="100000"/>
              </a:lnSpc>
              <a:spcBef>
                <a:spcPts val="0"/>
              </a:spcBef>
              <a:spcAft>
                <a:spcPts val="0"/>
              </a:spcAft>
              <a:buClr>
                <a:schemeClr val="dk1"/>
              </a:buClr>
              <a:buSzPts val="1100"/>
              <a:buFont typeface="Arial"/>
              <a:buNone/>
            </a:pPr>
            <a:r>
              <a:rPr lang="en-US" dirty="0"/>
              <a:t>PROBLEM!!!! Teachers will be working with vertical grade levels at this time. There might be some criteria set for most students take the ACT during their Jr/Sr year. Because of this use 10</a:t>
            </a:r>
            <a:r>
              <a:rPr lang="en-US" baseline="30000" dirty="0"/>
              <a:t>th</a:t>
            </a:r>
            <a:r>
              <a:rPr lang="en-US" dirty="0"/>
              <a:t> and 11</a:t>
            </a:r>
            <a:r>
              <a:rPr lang="en-US" baseline="30000" dirty="0"/>
              <a:t>th</a:t>
            </a:r>
            <a:r>
              <a:rPr lang="en-US" dirty="0"/>
              <a:t> grade skills as on grade level (square) everything above or below will be coded as described (this could be 9</a:t>
            </a:r>
            <a:r>
              <a:rPr lang="en-US" baseline="30000" dirty="0"/>
              <a:t>th</a:t>
            </a:r>
            <a:r>
              <a:rPr lang="en-US" dirty="0"/>
              <a:t> and 10</a:t>
            </a:r>
            <a:r>
              <a:rPr lang="en-US" baseline="30000" dirty="0"/>
              <a:t>th</a:t>
            </a:r>
            <a:r>
              <a:rPr lang="en-US" dirty="0"/>
              <a:t> as well… Use what is best for your grade level groups!) </a:t>
            </a:r>
            <a:endParaRPr dirty="0"/>
          </a:p>
          <a:p>
            <a:pPr marL="0" lvl="0" indent="0" algn="l" rtl="0">
              <a:lnSpc>
                <a:spcPct val="100000"/>
              </a:lnSpc>
              <a:spcBef>
                <a:spcPts val="0"/>
              </a:spcBef>
              <a:spcAft>
                <a:spcPts val="0"/>
              </a:spcAft>
              <a:buClr>
                <a:schemeClr val="dk1"/>
              </a:buClr>
              <a:buSzPts val="1100"/>
              <a:buFont typeface="Arial"/>
              <a:buNone/>
            </a:pPr>
            <a:endParaRPr b="1" dirty="0"/>
          </a:p>
          <a:p>
            <a:pPr marL="0" lvl="0" indent="0" algn="l" rtl="0">
              <a:lnSpc>
                <a:spcPct val="100000"/>
              </a:lnSpc>
              <a:spcBef>
                <a:spcPts val="0"/>
              </a:spcBef>
              <a:spcAft>
                <a:spcPts val="0"/>
              </a:spcAft>
              <a:buClr>
                <a:schemeClr val="dk1"/>
              </a:buClr>
              <a:buSzPts val="1100"/>
              <a:buFont typeface="Arial"/>
              <a:buNone/>
            </a:pPr>
            <a:r>
              <a:rPr lang="en-US" b="1" dirty="0"/>
              <a:t>Using the average composite score identify where your students are falling on the worksheet. Quickly identify the skills and where they are meet according to the OK state standards/OKCPS curriculum using 10</a:t>
            </a:r>
            <a:r>
              <a:rPr lang="en-US" b="1" baseline="30000" dirty="0"/>
              <a:t>th</a:t>
            </a:r>
            <a:r>
              <a:rPr lang="en-US" b="1" dirty="0"/>
              <a:t> and 11</a:t>
            </a:r>
            <a:r>
              <a:rPr lang="en-US" b="1" baseline="30000" dirty="0"/>
              <a:t>th</a:t>
            </a:r>
            <a:r>
              <a:rPr lang="en-US" b="1" dirty="0"/>
              <a:t> grade as your on-grade level markers/identifiers.</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b="1" dirty="0"/>
              <a:t>Then move to the next composite score range and there also identify the skills as before, during and after. If skills are before they need to be used as bell ringers and spiral review. If skills are on grade level and they are expected to be mastered those also need to be used as bell ringers and spiral review. (ideas KEEP IT ENGAGING – first five minutes of class, last five questions on a test, exit slips, </a:t>
            </a:r>
            <a:r>
              <a:rPr lang="en-US" b="1" dirty="0" err="1"/>
              <a:t>kahoots</a:t>
            </a:r>
            <a:r>
              <a:rPr lang="en-US" b="1" dirty="0"/>
              <a:t>, </a:t>
            </a:r>
            <a:r>
              <a:rPr lang="en-US" b="1" dirty="0" err="1"/>
              <a:t>trashket</a:t>
            </a:r>
            <a:r>
              <a:rPr lang="en-US" b="1" dirty="0"/>
              <a:t> ball, </a:t>
            </a:r>
            <a:r>
              <a:rPr lang="en-US" b="1" dirty="0" err="1"/>
              <a:t>etc</a:t>
            </a:r>
            <a:r>
              <a:rPr lang="en-US" b="1" dirty="0"/>
              <a:t>)</a:t>
            </a:r>
            <a:endParaRPr dirty="0"/>
          </a:p>
          <a:p>
            <a:pPr marL="457200" marR="0" lvl="0" indent="-228600" algn="l" rtl="0">
              <a:lnSpc>
                <a:spcPct val="100000"/>
              </a:lnSpc>
              <a:spcBef>
                <a:spcPts val="0"/>
              </a:spcBef>
              <a:spcAft>
                <a:spcPts val="0"/>
              </a:spcAft>
              <a:buSzPts val="1400"/>
              <a:buNone/>
            </a:pP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Explain:</a:t>
            </a:r>
            <a:endParaRPr/>
          </a:p>
          <a:p>
            <a:pPr marL="0" lvl="0" indent="0" algn="l" rtl="0">
              <a:lnSpc>
                <a:spcPct val="100000"/>
              </a:lnSpc>
              <a:spcBef>
                <a:spcPts val="0"/>
              </a:spcBef>
              <a:spcAft>
                <a:spcPts val="0"/>
              </a:spcAft>
              <a:buSzPts val="1400"/>
              <a:buNone/>
            </a:pPr>
            <a:r>
              <a:rPr lang="en-US" b="1"/>
              <a:t>You will identify and discuss 3 targeted skills. How can the 7</a:t>
            </a:r>
            <a:r>
              <a:rPr lang="en-US" b="1" baseline="30000"/>
              <a:t>th </a:t>
            </a:r>
            <a:r>
              <a:rPr lang="en-US" b="1"/>
              <a:t>through 12</a:t>
            </a:r>
            <a:r>
              <a:rPr lang="en-US" b="1" baseline="30000"/>
              <a:t>th</a:t>
            </a:r>
            <a:r>
              <a:rPr lang="en-US" b="1"/>
              <a:t> grade teachers impact and support what has been identified on the ACT Worksheet? </a:t>
            </a:r>
            <a:r>
              <a:rPr lang="en-US"/>
              <a:t>Do we need to engage students in more exploratory learning so they can construct their own meaning and create connections to things they already know? How do we make sure they aren’t just memorizing for the test at the end of the unit? Could we make Anchor Charts (student created) to support and continue construction of knowledge and authentic connections? What strategies could I use to help implement these “focus skills” into my daily curriculum/where would they best fit to review and practice? How do I keep them actively engaged (not do the same thing each day)?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Groups will talk and then share out 3 of the targeted skills for next steps… (what are these targeted skills we as a department will work on with our students?) Have groups circle these three skills on their Data Worksheet. These will be written on the Pledge Card at the end of the session!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Extend: (acknowledge that they might have seen this research before, but it is worth a second or third look)</a:t>
            </a:r>
            <a:endParaRPr/>
          </a:p>
          <a:p>
            <a:pPr marL="0" lvl="0" indent="0" algn="l" rtl="0">
              <a:lnSpc>
                <a:spcPct val="100000"/>
              </a:lnSpc>
              <a:spcBef>
                <a:spcPts val="0"/>
              </a:spcBef>
              <a:spcAft>
                <a:spcPts val="0"/>
              </a:spcAft>
              <a:buClr>
                <a:schemeClr val="dk1"/>
              </a:buClr>
              <a:buSzPts val="1100"/>
              <a:buFont typeface="Arial"/>
              <a:buNone/>
            </a:pPr>
            <a:r>
              <a:rPr lang="en-US" b="1"/>
              <a:t>Think Pair Share – Read and think about what sticks out to you, Share with your group, and then share out one or two things if implemented might improve your student’s scores. </a:t>
            </a:r>
            <a:r>
              <a:rPr lang="en-US"/>
              <a:t>(If behavior comes up because it is identified as a reason… please remind them that if students are engaged in content, then behavior is improved… We have research to support this statement too and we would be glad to give it to them at a later date.)</a:t>
            </a:r>
            <a:endParaRPr/>
          </a:p>
          <a:p>
            <a:pPr marL="0" lvl="0" indent="0" algn="l" rtl="0">
              <a:lnSpc>
                <a:spcPct val="100000"/>
              </a:lnSpc>
              <a:spcBef>
                <a:spcPts val="0"/>
              </a:spcBef>
              <a:spcAft>
                <a:spcPts val="0"/>
              </a:spcAft>
              <a:buClr>
                <a:schemeClr val="dk1"/>
              </a:buClr>
              <a:buSzPts val="1100"/>
              <a:buFont typeface="Arial"/>
              <a:buNone/>
            </a:pPr>
            <a:endParaRPr/>
          </a:p>
          <a:p>
            <a:pPr marL="285750" lvl="0" indent="-285750" algn="l" rtl="0">
              <a:lnSpc>
                <a:spcPct val="100000"/>
              </a:lnSpc>
              <a:spcBef>
                <a:spcPts val="0"/>
              </a:spcBef>
              <a:spcAft>
                <a:spcPts val="0"/>
              </a:spcAft>
              <a:buSzPts val="1400"/>
              <a:buNone/>
            </a:pPr>
            <a:r>
              <a:rPr lang="en-US" b="1"/>
              <a:t>Which of these that you have identified might help your students if implemented in your classroom? </a:t>
            </a:r>
            <a:endParaRPr/>
          </a:p>
          <a:p>
            <a:pPr marL="285750" lvl="0" indent="-285750" algn="l" rtl="0">
              <a:lnSpc>
                <a:spcPct val="100000"/>
              </a:lnSpc>
              <a:spcBef>
                <a:spcPts val="0"/>
              </a:spcBef>
              <a:spcAft>
                <a:spcPts val="0"/>
              </a:spcAft>
              <a:buSzPts val="1400"/>
              <a:buNone/>
            </a:pPr>
            <a:r>
              <a:rPr lang="en-US" b="1"/>
              <a:t>How might you implement them?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a:t>Evaluate: </a:t>
            </a:r>
            <a:endParaRPr/>
          </a:p>
          <a:p>
            <a:pPr marL="0" lvl="0" indent="0" algn="l" rtl="0">
              <a:lnSpc>
                <a:spcPct val="100000"/>
              </a:lnSpc>
              <a:spcBef>
                <a:spcPts val="0"/>
              </a:spcBef>
              <a:spcAft>
                <a:spcPts val="0"/>
              </a:spcAft>
              <a:buSzPts val="1400"/>
              <a:buNone/>
            </a:pPr>
            <a:r>
              <a:rPr lang="en-US" b="1"/>
              <a:t>Use the half sheet Pledge Card to list the 3 skills previously identified for your content area/department and then choose 3 resources or strategies that might support these targeted skills if implemented daily.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0"/>
              <a:t>Remind participants that you don’t have to spend a lot of time on these… we can address these skills as a bell ringer, exit ticket, group exploration/teaching, jigsaw so students becomes the expert and then have them teach it the next day during class, etc. Don’t make it another </a:t>
            </a:r>
            <a:r>
              <a:rPr lang="en-US"/>
              <a:t>worksheet</a:t>
            </a:r>
            <a:r>
              <a:rPr lang="en-US" b="0"/>
              <a:t>! They won’t retain the skills if it is just another worksheet or rote memorization/practice.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b="1"/>
              <a:t>***This slide </a:t>
            </a:r>
            <a:r>
              <a:rPr lang="en-US" b="1">
                <a:solidFill>
                  <a:srgbClr val="FF0000"/>
                </a:solidFill>
              </a:rPr>
              <a:t>MUST be edited </a:t>
            </a:r>
            <a:r>
              <a:rPr lang="en-US" b="1"/>
              <a:t>with the correct TREK web address.*** </a:t>
            </a:r>
            <a:endParaRPr/>
          </a:p>
          <a:p>
            <a:pPr marL="457200" marR="0" lvl="0" indent="-228600" algn="l" rtl="0">
              <a:lnSpc>
                <a:spcPct val="100000"/>
              </a:lnSpc>
              <a:spcBef>
                <a:spcPts val="0"/>
              </a:spcBef>
              <a:spcAft>
                <a:spcPts val="0"/>
              </a:spcAft>
              <a:buSzPts val="1400"/>
              <a:buNone/>
            </a:pPr>
            <a:r>
              <a:rPr lang="en-US" b="1"/>
              <a:t>Click on the link in the orange box to edit the numbers at the end and the QR code. </a:t>
            </a:r>
            <a:endParaRPr/>
          </a:p>
        </p:txBody>
      </p:sp>
      <p:sp>
        <p:nvSpPr>
          <p:cNvPr id="160" name="Google Shape;160;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Display this slide as participants come into the session. Hopefully by showing this slide you won’t have to rearrange groups too much.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Introduce the session. Highlight the Agenda because it is also in the 5E format.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Participants will be arranged in content specific groups for the PD. Each group will be provided content specific cards.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might be things that are discussed after the card sort if time allows, but if not go to the next slide and compare… </a:t>
            </a:r>
            <a:r>
              <a:rPr lang="en-US" b="1"/>
              <a:t>Where did they place the cards? </a:t>
            </a:r>
            <a:r>
              <a:rPr lang="en-US"/>
              <a:t>For sake of time we might put up the right answers on the PowerPoint… if you all agree I can add that later. Also, maybe discuss: (unless you think they will be ”turned off” by these questions. (I just came up with them on the fly!)</a:t>
            </a:r>
            <a:endParaRPr/>
          </a:p>
          <a:p>
            <a:pPr marL="0" lvl="0" indent="0" algn="l" rtl="0">
              <a:lnSpc>
                <a:spcPct val="100000"/>
              </a:lnSpc>
              <a:spcBef>
                <a:spcPts val="0"/>
              </a:spcBef>
              <a:spcAft>
                <a:spcPts val="0"/>
              </a:spcAft>
              <a:buSzPts val="1400"/>
              <a:buNone/>
            </a:pPr>
            <a:r>
              <a:rPr lang="en-US" b="1"/>
              <a:t>Do our beliefs align with these or are they different? What is similar, what is different?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42d23ef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342d23ef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Point of this session is to learn and explore resources and strategies to incorporate ACT Prep in daily instruction.</a:t>
            </a: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Explore: Now that you have previewed the ideas associated with rigor and relevance, we want you to have an opportunity to look at ACT data (identify the composite scores for your subtest area and the percentages for the categories listed under each subtest). Use your subject specific Data Sheet and fill in these numbers (they will be used with the ACT Worksheet next).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categorize ACT Standards for College Readiness .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will determine the site level and evaluate next steps. </a:t>
            </a: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Begin with the composite range (ex: 13-15, 16-19, </a:t>
            </a:r>
            <a:r>
              <a:rPr lang="en-US" dirty="0" err="1"/>
              <a:t>etc</a:t>
            </a:r>
            <a:r>
              <a:rPr lang="en-US" dirty="0"/>
              <a:t>) listed on the ACT Worksheet for your subtest. Identify and highlight which standards within that range are taught before, during or after 10</a:t>
            </a:r>
            <a:r>
              <a:rPr lang="en-US" baseline="30000" dirty="0"/>
              <a:t>th</a:t>
            </a:r>
            <a:r>
              <a:rPr lang="en-US" dirty="0"/>
              <a:t> and 11</a:t>
            </a:r>
            <a:r>
              <a:rPr lang="en-US" baseline="30000" dirty="0"/>
              <a:t>th</a:t>
            </a:r>
            <a:r>
              <a:rPr lang="en-US" dirty="0"/>
              <a:t> grade. Because your students on average are scoring there, they, according to ACT data, are getting those types of questions correct. Keep practicing those as review problems throughout the year.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Now turn to the next set of standards listed in the composite range just above your average student (ex: they were in the 13-15 now look at the 16-19 range). On this page identify and highlight again which of these standards are taught and expected mastery before, during, or after 10</a:t>
            </a:r>
            <a:r>
              <a:rPr lang="en-US" baseline="30000" dirty="0"/>
              <a:t>th</a:t>
            </a:r>
            <a:r>
              <a:rPr lang="en-US" dirty="0"/>
              <a:t> and 11</a:t>
            </a:r>
            <a:r>
              <a:rPr lang="en-US" baseline="30000" dirty="0"/>
              <a:t>th</a:t>
            </a:r>
            <a:r>
              <a:rPr lang="en-US" dirty="0"/>
              <a:t> grade. These skills should be pushed and zeroed in on as a focus for review and practice because these skills, according to ACT data, will help students move beyond their current composite score.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activity could be completed with your individual students. If you know that a student scored an 18 on the ACT individually identify which skills within the 20-23 range that they need to practice and master. Meet with that student and let them know. They can then be empowered and know they can accomplish that goal. Set small goals and allow your students to take part and ownership in the goal setting process. Also, by breaking up the standards this way teachers and students won’t feel so overwhelmed with “that is too much.” These create smaller areas of intense focus for all involved.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You will determine the site level and evaluate next steps.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i="1" dirty="0"/>
              <a:t>Don’t use highlighting and the symbols! Hide one and use the other (to hide slide, either Right Click on the slide thumbnail and click on “Hide Slide” or click on “Slide Show” then “Hide Slide”).</a:t>
            </a:r>
            <a:endParaRPr dirty="0"/>
          </a:p>
          <a:p>
            <a:pPr marL="0" lvl="0" indent="0" algn="l" rtl="0">
              <a:lnSpc>
                <a:spcPct val="100000"/>
              </a:lnSpc>
              <a:spcBef>
                <a:spcPts val="0"/>
              </a:spcBef>
              <a:spcAft>
                <a:spcPts val="0"/>
              </a:spcAft>
              <a:buClr>
                <a:schemeClr val="dk1"/>
              </a:buClr>
              <a:buSzPts val="1100"/>
              <a:buFont typeface="Arial"/>
              <a:buNone/>
            </a:pPr>
            <a:endParaRPr b="1" i="1" dirty="0"/>
          </a:p>
          <a:p>
            <a:pPr marL="0" lvl="0" indent="0" algn="l" rtl="0">
              <a:lnSpc>
                <a:spcPct val="100000"/>
              </a:lnSpc>
              <a:spcBef>
                <a:spcPts val="0"/>
              </a:spcBef>
              <a:spcAft>
                <a:spcPts val="0"/>
              </a:spcAft>
              <a:buClr>
                <a:schemeClr val="dk1"/>
              </a:buClr>
              <a:buSzPts val="1100"/>
              <a:buFont typeface="Arial"/>
              <a:buNone/>
            </a:pPr>
            <a:r>
              <a:rPr lang="en-US" dirty="0"/>
              <a:t>PROBLEM!!!! Teachers will be working with vertical grade levels at this time. There might be some criteria set for most students take the ACT during their Jr/Sr year. Because of this use 10</a:t>
            </a:r>
            <a:r>
              <a:rPr lang="en-US" baseline="30000" dirty="0"/>
              <a:t>th</a:t>
            </a:r>
            <a:r>
              <a:rPr lang="en-US" dirty="0"/>
              <a:t> and 11</a:t>
            </a:r>
            <a:r>
              <a:rPr lang="en-US" baseline="30000" dirty="0"/>
              <a:t>th</a:t>
            </a:r>
            <a:r>
              <a:rPr lang="en-US" dirty="0"/>
              <a:t> grade skills as on grade level (yellow) everything above or below will be coded as described (this could be 9</a:t>
            </a:r>
            <a:r>
              <a:rPr lang="en-US" baseline="30000" dirty="0"/>
              <a:t>th</a:t>
            </a:r>
            <a:r>
              <a:rPr lang="en-US" dirty="0"/>
              <a:t> and 10</a:t>
            </a:r>
            <a:r>
              <a:rPr lang="en-US" baseline="30000" dirty="0"/>
              <a:t>th</a:t>
            </a:r>
            <a:r>
              <a:rPr lang="en-US" dirty="0"/>
              <a:t> as well… Use what is best for your grade level groups!)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b="1" dirty="0"/>
              <a:t>Using the average composite score identify where your students are falling on the worksheet. Quickly identify the skills and where they are meet according to the OK state standards/OKCPS curriculum using 10</a:t>
            </a:r>
            <a:r>
              <a:rPr lang="en-US" b="1" baseline="30000" dirty="0"/>
              <a:t>th</a:t>
            </a:r>
            <a:r>
              <a:rPr lang="en-US" b="1" dirty="0"/>
              <a:t> and 11</a:t>
            </a:r>
            <a:r>
              <a:rPr lang="en-US" b="1" baseline="30000" dirty="0"/>
              <a:t>th</a:t>
            </a:r>
            <a:r>
              <a:rPr lang="en-US" b="1" dirty="0"/>
              <a:t> grade as your on-grade level markers/identifiers.</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b="1" dirty="0"/>
              <a:t>Then move to the next composite score range and there also identify the skills as before, during and after. If skills are before they need to be used as bell ringers and spiral review. If skills are on grade level and they are expected to be mastered those also need to be used as bell ringers and spiral review. (ideas KEEP IT ENGAGING – first five minutes of class, last five questions on a test, exit slips, </a:t>
            </a:r>
            <a:r>
              <a:rPr lang="en-US" b="1" dirty="0" err="1"/>
              <a:t>kahoots</a:t>
            </a:r>
            <a:r>
              <a:rPr lang="en-US" b="1" dirty="0"/>
              <a:t>, </a:t>
            </a:r>
            <a:r>
              <a:rPr lang="en-US" b="1" dirty="0" err="1"/>
              <a:t>trashket</a:t>
            </a:r>
            <a:r>
              <a:rPr lang="en-US" b="1" dirty="0"/>
              <a:t> ball, </a:t>
            </a:r>
            <a:r>
              <a:rPr lang="en-US" b="1" dirty="0" err="1"/>
              <a:t>etc</a:t>
            </a:r>
            <a:r>
              <a:rPr lang="en-US" b="1" dirty="0"/>
              <a:t>)</a:t>
            </a:r>
            <a:endParaRPr dirty="0"/>
          </a:p>
          <a:p>
            <a:pPr marL="457200" marR="0" lvl="0" indent="-228600" algn="l" rtl="0">
              <a:lnSpc>
                <a:spcPct val="100000"/>
              </a:lnSpc>
              <a:spcBef>
                <a:spcPts val="0"/>
              </a:spcBef>
              <a:spcAft>
                <a:spcPts val="0"/>
              </a:spcAft>
              <a:buSzPts val="1400"/>
              <a:buNone/>
            </a:pP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1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2"/>
        <p:cNvGrpSpPr/>
        <p:nvPr/>
      </p:nvGrpSpPr>
      <p:grpSpPr>
        <a:xfrm>
          <a:off x="0" y="0"/>
          <a:ext cx="0" cy="0"/>
          <a:chOff x="0" y="0"/>
          <a:chExt cx="0" cy="0"/>
        </a:xfrm>
      </p:grpSpPr>
      <p:pic>
        <p:nvPicPr>
          <p:cNvPr id="43" name="Google Shape;43;p2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6" name="Google Shape;46;p26"/>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47" name="Google Shape;47;p26"/>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48" name="Google Shape;48;p2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3" name="Google Shape;53;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7" name="Google Shape;57;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1" name="Google Shape;61;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0"/>
        <p:cNvGrpSpPr/>
        <p:nvPr/>
      </p:nvGrpSpPr>
      <p:grpSpPr>
        <a:xfrm>
          <a:off x="0" y="0"/>
          <a:ext cx="0" cy="0"/>
          <a:chOff x="0" y="0"/>
          <a:chExt cx="0" cy="0"/>
        </a:xfrm>
      </p:grpSpPr>
      <p:sp>
        <p:nvSpPr>
          <p:cNvPr id="11" name="Google Shape;11;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2" name="Google Shape;12;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4" name="Google Shape;14;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8" name="Google Shape;18;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
        <p:cNvGrpSpPr/>
        <p:nvPr/>
      </p:nvGrpSpPr>
      <p:grpSpPr>
        <a:xfrm>
          <a:off x="0" y="0"/>
          <a:ext cx="0" cy="0"/>
          <a:chOff x="0" y="0"/>
          <a:chExt cx="0" cy="0"/>
        </a:xfrm>
      </p:grpSpPr>
      <p:sp>
        <p:nvSpPr>
          <p:cNvPr id="20" name="Google Shape;20;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2" name="Google Shape;22;p1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3" name="Google Shape;23;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2" name="Google Shape;32;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6" name="Google Shape;36;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57200" y="205978"/>
            <a:ext cx="8229600" cy="857250"/>
          </a:xfrm>
          <a:prstGeom prst="rect">
            <a:avLst/>
          </a:prstGeom>
          <a:noFill/>
          <a:ln>
            <a:noFill/>
          </a:ln>
        </p:spPr>
        <p:txBody>
          <a:bodyPr spcFirstLastPara="1" wrap="square" lIns="130025" tIns="130025" rIns="130025" bIns="130025" anchor="ctr" anchorCtr="0">
            <a:noAutofit/>
          </a:bodyPr>
          <a:lstStyle>
            <a:lvl1pPr lvl="0" algn="l">
              <a:lnSpc>
                <a:spcPct val="100000"/>
              </a:lnSpc>
              <a:spcBef>
                <a:spcPts val="0"/>
              </a:spcBef>
              <a:spcAft>
                <a:spcPts val="0"/>
              </a:spcAft>
              <a:buSzPts val="3586"/>
              <a:buFont typeface="Georgia"/>
              <a:buNone/>
              <a:defRPr sz="3586" b="0">
                <a:solidFill>
                  <a:schemeClr val="accent1"/>
                </a:solidFill>
                <a:latin typeface="Calibri"/>
                <a:ea typeface="Calibri"/>
                <a:cs typeface="Calibri"/>
                <a:sym typeface="Calibri"/>
              </a:defRPr>
            </a:lvl1pPr>
            <a:lvl2pPr lvl="1"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2pPr>
            <a:lvl3pPr lvl="2"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3pPr>
            <a:lvl4pPr lvl="3"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4pPr>
            <a:lvl5pPr lvl="4"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5pPr>
            <a:lvl6pPr lvl="5"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6pPr>
            <a:lvl7pPr lvl="6"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7pPr>
            <a:lvl8pPr lvl="7"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8pPr>
            <a:lvl9pPr lvl="8" algn="l">
              <a:lnSpc>
                <a:spcPct val="100000"/>
              </a:lnSpc>
              <a:spcBef>
                <a:spcPts val="0"/>
              </a:spcBef>
              <a:spcAft>
                <a:spcPts val="0"/>
              </a:spcAft>
              <a:buSzPts val="3586"/>
              <a:buFont typeface="Georgia"/>
              <a:buNone/>
              <a:defRPr sz="3586" b="0">
                <a:solidFill>
                  <a:schemeClr val="lt1"/>
                </a:solidFill>
                <a:latin typeface="Georgia"/>
                <a:ea typeface="Georgia"/>
                <a:cs typeface="Georgia"/>
                <a:sym typeface="Georgia"/>
              </a:defRPr>
            </a:lvl9pPr>
          </a:lstStyle>
          <a:p>
            <a:endParaRPr/>
          </a:p>
        </p:txBody>
      </p:sp>
      <p:sp>
        <p:nvSpPr>
          <p:cNvPr id="39" name="Google Shape;39;p23"/>
          <p:cNvSpPr txBox="1">
            <a:spLocks noGrp="1"/>
          </p:cNvSpPr>
          <p:nvPr>
            <p:ph type="body" idx="1"/>
          </p:nvPr>
        </p:nvSpPr>
        <p:spPr>
          <a:xfrm>
            <a:off x="457200" y="1200151"/>
            <a:ext cx="8229600" cy="3725775"/>
          </a:xfrm>
          <a:prstGeom prst="rect">
            <a:avLst/>
          </a:prstGeom>
          <a:noFill/>
          <a:ln>
            <a:noFill/>
          </a:ln>
        </p:spPr>
        <p:txBody>
          <a:bodyPr spcFirstLastPara="1" wrap="square" lIns="130025" tIns="130025" rIns="130025" bIns="130025"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90512" algn="l">
              <a:lnSpc>
                <a:spcPct val="100000"/>
              </a:lnSpc>
              <a:spcBef>
                <a:spcPts val="300"/>
              </a:spcBef>
              <a:spcAft>
                <a:spcPts val="0"/>
              </a:spcAft>
              <a:buSzPts val="975"/>
              <a:buChar char="●"/>
              <a:defRPr sz="1371"/>
            </a:lvl5pPr>
            <a:lvl6pPr marL="2743200" lvl="5" indent="-297179" algn="l">
              <a:lnSpc>
                <a:spcPct val="100000"/>
              </a:lnSpc>
              <a:spcBef>
                <a:spcPts val="270"/>
              </a:spcBef>
              <a:spcAft>
                <a:spcPts val="0"/>
              </a:spcAft>
              <a:buSzPts val="1080"/>
              <a:buChar char="●"/>
              <a:defRPr sz="1371"/>
            </a:lvl6pPr>
            <a:lvl7pPr marL="3200400" lvl="6" indent="-289560" algn="l">
              <a:lnSpc>
                <a:spcPct val="100000"/>
              </a:lnSpc>
              <a:spcBef>
                <a:spcPts val="240"/>
              </a:spcBef>
              <a:spcAft>
                <a:spcPts val="0"/>
              </a:spcAft>
              <a:buSzPts val="960"/>
              <a:buChar char="●"/>
              <a:defRPr sz="1371"/>
            </a:lvl7pPr>
            <a:lvl8pPr marL="3657600" lvl="7" indent="-304800" algn="l">
              <a:lnSpc>
                <a:spcPct val="100000"/>
              </a:lnSpc>
              <a:spcBef>
                <a:spcPts val="240"/>
              </a:spcBef>
              <a:spcAft>
                <a:spcPts val="0"/>
              </a:spcAft>
              <a:buSzPts val="1200"/>
              <a:buChar char="•"/>
              <a:defRPr sz="1371"/>
            </a:lvl8pPr>
            <a:lvl9pPr marL="4114800" lvl="8" indent="-295275" algn="l">
              <a:lnSpc>
                <a:spcPct val="100000"/>
              </a:lnSpc>
              <a:spcBef>
                <a:spcPts val="210"/>
              </a:spcBef>
              <a:spcAft>
                <a:spcPts val="0"/>
              </a:spcAft>
              <a:buSzPts val="1050"/>
              <a:buChar char="•"/>
              <a:defRPr sz="1371"/>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0"/>
        <p:cNvGrpSpPr/>
        <p:nvPr/>
      </p:nvGrpSpPr>
      <p:grpSpPr>
        <a:xfrm>
          <a:off x="0" y="0"/>
          <a:ext cx="0" cy="0"/>
          <a:chOff x="0" y="0"/>
          <a:chExt cx="0" cy="0"/>
        </a:xfrm>
      </p:grpSpPr>
      <p:pic>
        <p:nvPicPr>
          <p:cNvPr id="41" name="Google Shape;41;p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478386" y="475101"/>
            <a:ext cx="8229600" cy="657678"/>
          </a:xfrm>
          <a:prstGeom prst="rect">
            <a:avLst/>
          </a:prstGeom>
          <a:noFill/>
          <a:ln>
            <a:noFill/>
          </a:ln>
        </p:spPr>
        <p:txBody>
          <a:bodyPr spcFirstLastPara="1" wrap="square" lIns="0" tIns="45700" rIns="0" bIns="0" anchor="t"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Symbol… Set… Go! </a:t>
            </a:r>
            <a:endParaRPr dirty="0"/>
          </a:p>
        </p:txBody>
      </p:sp>
      <p:sp>
        <p:nvSpPr>
          <p:cNvPr id="135" name="Google Shape;135;p10"/>
          <p:cNvSpPr txBox="1">
            <a:spLocks noGrp="1"/>
          </p:cNvSpPr>
          <p:nvPr>
            <p:ph type="body" idx="1"/>
          </p:nvPr>
        </p:nvSpPr>
        <p:spPr>
          <a:xfrm>
            <a:off x="1542561" y="1471035"/>
            <a:ext cx="7236300" cy="31434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sz="2400" dirty="0"/>
              <a:t>Circle – Skills taught </a:t>
            </a:r>
            <a:r>
              <a:rPr lang="en-US" sz="2400" dirty="0">
                <a:highlight>
                  <a:srgbClr val="FF2F92"/>
                </a:highlight>
              </a:rPr>
              <a:t>AFTER</a:t>
            </a:r>
            <a:r>
              <a:rPr lang="en-US" sz="2400" dirty="0"/>
              <a:t> they leave 10</a:t>
            </a:r>
            <a:r>
              <a:rPr lang="en-US" sz="2400" baseline="30000" dirty="0"/>
              <a:t>th</a:t>
            </a:r>
            <a:r>
              <a:rPr lang="en-US" sz="2400" dirty="0"/>
              <a:t>/11</a:t>
            </a:r>
            <a:r>
              <a:rPr lang="en-US" sz="2400" baseline="30000" dirty="0"/>
              <a:t>th</a:t>
            </a:r>
            <a:r>
              <a:rPr lang="en-US" sz="2400" dirty="0"/>
              <a:t> grade</a:t>
            </a:r>
            <a:endParaRPr dirty="0"/>
          </a:p>
          <a:p>
            <a:pPr marL="63500" lvl="0" indent="0" algn="l" rtl="0">
              <a:lnSpc>
                <a:spcPct val="100000"/>
              </a:lnSpc>
              <a:spcBef>
                <a:spcPts val="520"/>
              </a:spcBef>
              <a:spcAft>
                <a:spcPts val="0"/>
              </a:spcAft>
              <a:buSzPts val="2600"/>
              <a:buNone/>
            </a:pPr>
            <a:endParaRPr sz="3200" dirty="0"/>
          </a:p>
          <a:p>
            <a:pPr marL="63500" lvl="0" indent="0" algn="l" rtl="0">
              <a:lnSpc>
                <a:spcPct val="100000"/>
              </a:lnSpc>
              <a:spcBef>
                <a:spcPts val="520"/>
              </a:spcBef>
              <a:spcAft>
                <a:spcPts val="0"/>
              </a:spcAft>
              <a:buSzPts val="2600"/>
              <a:buNone/>
            </a:pPr>
            <a:r>
              <a:rPr lang="en-US" sz="2400" dirty="0"/>
              <a:t>Square – Skills taught </a:t>
            </a:r>
            <a:r>
              <a:rPr lang="en-US" sz="2400" dirty="0">
                <a:highlight>
                  <a:srgbClr val="FFE252"/>
                </a:highlight>
              </a:rPr>
              <a:t>DURING</a:t>
            </a:r>
            <a:r>
              <a:rPr lang="en-US" sz="2400" dirty="0"/>
              <a:t> 10</a:t>
            </a:r>
            <a:r>
              <a:rPr lang="en-US" sz="2400" baseline="30000" dirty="0"/>
              <a:t>th</a:t>
            </a:r>
            <a:r>
              <a:rPr lang="en-US" sz="2400" dirty="0"/>
              <a:t>/11</a:t>
            </a:r>
            <a:r>
              <a:rPr lang="en-US" sz="2400" baseline="30000" dirty="0"/>
              <a:t>th</a:t>
            </a:r>
            <a:r>
              <a:rPr lang="en-US" sz="2400" dirty="0"/>
              <a:t> grade</a:t>
            </a:r>
            <a:endParaRPr dirty="0"/>
          </a:p>
          <a:p>
            <a:pPr marL="63500" lvl="0" indent="0" algn="l" rtl="0">
              <a:lnSpc>
                <a:spcPct val="100000"/>
              </a:lnSpc>
              <a:spcBef>
                <a:spcPts val="520"/>
              </a:spcBef>
              <a:spcAft>
                <a:spcPts val="0"/>
              </a:spcAft>
              <a:buSzPts val="2600"/>
              <a:buNone/>
            </a:pPr>
            <a:endParaRPr sz="3200" dirty="0"/>
          </a:p>
          <a:p>
            <a:pPr marL="63500" lvl="0" indent="0" algn="l" rtl="0">
              <a:lnSpc>
                <a:spcPct val="100000"/>
              </a:lnSpc>
              <a:spcBef>
                <a:spcPts val="520"/>
              </a:spcBef>
              <a:spcAft>
                <a:spcPts val="0"/>
              </a:spcAft>
              <a:buSzPts val="2600"/>
              <a:buNone/>
            </a:pPr>
            <a:r>
              <a:rPr lang="en-US" sz="2400" dirty="0">
                <a:solidFill>
                  <a:schemeClr val="dk1"/>
                </a:solidFill>
              </a:rPr>
              <a:t>Star</a:t>
            </a:r>
            <a:r>
              <a:rPr lang="en-US" sz="2400" dirty="0"/>
              <a:t> – Skills taught </a:t>
            </a:r>
            <a:r>
              <a:rPr lang="en-US" sz="2400" dirty="0">
                <a:highlight>
                  <a:srgbClr val="00B050"/>
                </a:highlight>
              </a:rPr>
              <a:t>BEFORE</a:t>
            </a:r>
            <a:r>
              <a:rPr lang="en-US" sz="2400" dirty="0"/>
              <a:t> 10</a:t>
            </a:r>
            <a:r>
              <a:rPr lang="en-US" sz="2400" baseline="30000" dirty="0"/>
              <a:t>th</a:t>
            </a:r>
            <a:r>
              <a:rPr lang="en-US" sz="2400" dirty="0"/>
              <a:t>/11</a:t>
            </a:r>
            <a:r>
              <a:rPr lang="en-US" sz="2400" baseline="30000" dirty="0"/>
              <a:t>th</a:t>
            </a:r>
            <a:r>
              <a:rPr lang="en-US" sz="2400" dirty="0"/>
              <a:t> grade</a:t>
            </a:r>
            <a:endParaRPr dirty="0"/>
          </a:p>
          <a:p>
            <a:pPr marL="63500" lvl="0" indent="0" algn="l" rtl="0">
              <a:lnSpc>
                <a:spcPct val="100000"/>
              </a:lnSpc>
              <a:spcBef>
                <a:spcPts val="520"/>
              </a:spcBef>
              <a:spcAft>
                <a:spcPts val="0"/>
              </a:spcAft>
              <a:buSzPts val="2600"/>
              <a:buNone/>
            </a:pPr>
            <a:endParaRPr sz="3200" dirty="0"/>
          </a:p>
          <a:p>
            <a:pPr marL="0" lvl="0" indent="0" algn="l" rtl="0">
              <a:lnSpc>
                <a:spcPct val="100000"/>
              </a:lnSpc>
              <a:spcBef>
                <a:spcPts val="520"/>
              </a:spcBef>
              <a:spcAft>
                <a:spcPts val="0"/>
              </a:spcAft>
              <a:buSzPts val="2600"/>
              <a:buNone/>
            </a:pPr>
            <a:r>
              <a:rPr lang="en-US" sz="2400" i="1" dirty="0"/>
              <a:t>* NOT SURE when it is taught? Skip it for now.</a:t>
            </a:r>
            <a:endParaRPr i="1" dirty="0"/>
          </a:p>
        </p:txBody>
      </p:sp>
      <p:sp>
        <p:nvSpPr>
          <p:cNvPr id="136" name="Google Shape;136;p10"/>
          <p:cNvSpPr/>
          <p:nvPr/>
        </p:nvSpPr>
        <p:spPr>
          <a:xfrm>
            <a:off x="549358" y="1344466"/>
            <a:ext cx="822900" cy="822900"/>
          </a:xfrm>
          <a:prstGeom prst="ellipse">
            <a:avLst/>
          </a:prstGeom>
          <a:solidFill>
            <a:srgbClr val="FF2F92"/>
          </a:solidFill>
          <a:ln w="25400" cap="flat" cmpd="sng">
            <a:solidFill>
              <a:srgbClr val="FF2F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10"/>
          <p:cNvSpPr/>
          <p:nvPr/>
        </p:nvSpPr>
        <p:spPr>
          <a:xfrm>
            <a:off x="549358" y="2379053"/>
            <a:ext cx="822960" cy="822900"/>
          </a:xfrm>
          <a:prstGeom prst="rect">
            <a:avLst/>
          </a:prstGeom>
          <a:solidFill>
            <a:srgbClr val="FFE252"/>
          </a:solidFill>
          <a:ln w="25400" cap="flat" cmpd="sng">
            <a:solidFill>
              <a:srgbClr val="FFE2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8" name="Google Shape;138;p10"/>
          <p:cNvSpPr/>
          <p:nvPr/>
        </p:nvSpPr>
        <p:spPr>
          <a:xfrm>
            <a:off x="549298" y="3413640"/>
            <a:ext cx="822960" cy="822900"/>
          </a:xfrm>
          <a:prstGeom prst="star5">
            <a:avLst>
              <a:gd name="adj" fmla="val 19098"/>
              <a:gd name="hf" fmla="val 105146"/>
              <a:gd name="vf" fmla="val 110557"/>
            </a:avLst>
          </a:prstGeom>
          <a:solidFill>
            <a:srgbClr val="00B050"/>
          </a:solidFill>
          <a:ln w="2540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Identify and discuss…</a:t>
            </a:r>
            <a:endParaRPr/>
          </a:p>
        </p:txBody>
      </p:sp>
      <p:sp>
        <p:nvSpPr>
          <p:cNvPr id="144" name="Google Shape;144;p11"/>
          <p:cNvSpPr txBox="1">
            <a:spLocks noGrp="1"/>
          </p:cNvSpPr>
          <p:nvPr>
            <p:ph type="body" idx="1"/>
          </p:nvPr>
        </p:nvSpPr>
        <p:spPr>
          <a:xfrm>
            <a:off x="530352" y="2104698"/>
            <a:ext cx="7772400" cy="1132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520"/>
              </a:spcBef>
              <a:spcAft>
                <a:spcPts val="0"/>
              </a:spcAft>
              <a:buSzPts val="2600"/>
              <a:buNone/>
            </a:pPr>
            <a:r>
              <a:rPr lang="en-US" dirty="0"/>
              <a:t>What 3 targeted skills will you work on as a department?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2"/>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The University of Chicago CCSR</a:t>
            </a:r>
            <a:br>
              <a:rPr lang="en-US"/>
            </a:br>
            <a:r>
              <a:rPr lang="en-US" sz="2800" i="1"/>
              <a:t>ACT Test Prep: More Is Not Better</a:t>
            </a:r>
            <a:endParaRPr/>
          </a:p>
        </p:txBody>
      </p:sp>
      <p:sp>
        <p:nvSpPr>
          <p:cNvPr id="150" name="Google Shape;150;p12"/>
          <p:cNvSpPr txBox="1">
            <a:spLocks noGrp="1"/>
          </p:cNvSpPr>
          <p:nvPr>
            <p:ph type="body" idx="1"/>
          </p:nvPr>
        </p:nvSpPr>
        <p:spPr>
          <a:xfrm>
            <a:off x="457200" y="1451600"/>
            <a:ext cx="7542917" cy="3291900"/>
          </a:xfrm>
          <a:prstGeom prst="rect">
            <a:avLst/>
          </a:prstGeom>
          <a:noFill/>
          <a:ln>
            <a:noFill/>
          </a:ln>
        </p:spPr>
        <p:txBody>
          <a:bodyPr spcFirstLastPara="1" wrap="square" lIns="91425" tIns="45700" rIns="91425" bIns="45700" anchor="t" anchorCtr="0">
            <a:noAutofit/>
          </a:bodyPr>
          <a:lstStyle/>
          <a:p>
            <a:pPr marL="685800" lvl="0" indent="-457200" algn="l" rtl="0">
              <a:lnSpc>
                <a:spcPct val="100000"/>
              </a:lnSpc>
              <a:spcBef>
                <a:spcPts val="520"/>
              </a:spcBef>
              <a:spcAft>
                <a:spcPts val="0"/>
              </a:spcAft>
              <a:buSzPts val="2600"/>
              <a:buFont typeface="Calibri"/>
              <a:buAutoNum type="arabicPeriod"/>
            </a:pPr>
            <a:r>
              <a:rPr lang="en-US" dirty="0"/>
              <a:t>Skim the research document. </a:t>
            </a:r>
            <a:endParaRPr dirty="0"/>
          </a:p>
          <a:p>
            <a:pPr marL="685800" lvl="0" indent="-457200" algn="l" rtl="0">
              <a:lnSpc>
                <a:spcPct val="100000"/>
              </a:lnSpc>
              <a:spcBef>
                <a:spcPts val="520"/>
              </a:spcBef>
              <a:spcAft>
                <a:spcPts val="0"/>
              </a:spcAft>
              <a:buSzPts val="2600"/>
              <a:buFont typeface="Calibri"/>
              <a:buAutoNum type="arabicPeriod"/>
            </a:pPr>
            <a:r>
              <a:rPr lang="en-US" dirty="0"/>
              <a:t>Identify strategies that might increase students’ composite ACT scores if implemented throughout the year.</a:t>
            </a:r>
            <a:endParaRPr dirty="0"/>
          </a:p>
          <a:p>
            <a:pPr marL="685800" lvl="0" indent="-457200" algn="l" rtl="0">
              <a:lnSpc>
                <a:spcPct val="100000"/>
              </a:lnSpc>
              <a:spcBef>
                <a:spcPts val="520"/>
              </a:spcBef>
              <a:spcAft>
                <a:spcPts val="0"/>
              </a:spcAft>
              <a:buSzPts val="2600"/>
              <a:buFont typeface="Calibri"/>
              <a:buAutoNum type="arabicPeriod"/>
            </a:pPr>
            <a:r>
              <a:rPr lang="en-US" dirty="0"/>
              <a:t>What resources do you currently have, and how could you use them to help support your teaching practices?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3"/>
          <p:cNvSpPr txBox="1">
            <a:spLocks noGrp="1"/>
          </p:cNvSpPr>
          <p:nvPr>
            <p:ph type="title"/>
          </p:nvPr>
        </p:nvSpPr>
        <p:spPr>
          <a:xfrm>
            <a:off x="457200" y="3756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a:t>Now, Choose and Pledge!</a:t>
            </a:r>
            <a:endParaRPr/>
          </a:p>
        </p:txBody>
      </p:sp>
      <p:sp>
        <p:nvSpPr>
          <p:cNvPr id="156" name="Google Shape;156;p13"/>
          <p:cNvSpPr txBox="1">
            <a:spLocks noGrp="1"/>
          </p:cNvSpPr>
          <p:nvPr>
            <p:ph type="body" idx="1"/>
          </p:nvPr>
        </p:nvSpPr>
        <p:spPr>
          <a:xfrm>
            <a:off x="457200" y="1299210"/>
            <a:ext cx="7811236" cy="3291900"/>
          </a:xfrm>
          <a:prstGeom prst="rect">
            <a:avLst/>
          </a:prstGeom>
          <a:noFill/>
          <a:ln>
            <a:noFill/>
          </a:ln>
        </p:spPr>
        <p:txBody>
          <a:bodyPr spcFirstLastPara="1" wrap="square" lIns="91425" tIns="45700" rIns="91425" bIns="45700" anchor="t" anchorCtr="0">
            <a:noAutofit/>
          </a:bodyPr>
          <a:lstStyle/>
          <a:p>
            <a:pPr marL="577850" lvl="0" indent="-514350" algn="l" rtl="0">
              <a:lnSpc>
                <a:spcPct val="100000"/>
              </a:lnSpc>
              <a:spcBef>
                <a:spcPts val="520"/>
              </a:spcBef>
              <a:spcAft>
                <a:spcPts val="0"/>
              </a:spcAft>
              <a:buSzPts val="2600"/>
              <a:buFont typeface="Calibri"/>
              <a:buAutoNum type="arabicPeriod"/>
            </a:pPr>
            <a:r>
              <a:rPr lang="en-US" dirty="0"/>
              <a:t>Choose 3 resources or strategies explored today that might support the 3 targeted ACT skills previously identified. </a:t>
            </a:r>
            <a:endParaRPr dirty="0"/>
          </a:p>
          <a:p>
            <a:pPr marL="577850" lvl="0" indent="-514350" algn="l" rtl="0">
              <a:lnSpc>
                <a:spcPct val="100000"/>
              </a:lnSpc>
              <a:spcBef>
                <a:spcPts val="520"/>
              </a:spcBef>
              <a:spcAft>
                <a:spcPts val="0"/>
              </a:spcAft>
              <a:buSzPts val="2600"/>
              <a:buFont typeface="Calibri"/>
              <a:buAutoNum type="arabicPeriod"/>
            </a:pPr>
            <a:r>
              <a:rPr lang="en-US" dirty="0"/>
              <a:t>Pledge to implement these in your daily instruction with students.</a:t>
            </a:r>
            <a:endParaRPr dirty="0"/>
          </a:p>
          <a:p>
            <a:pPr marL="577850" lvl="0" indent="-514350" algn="l" rtl="0">
              <a:lnSpc>
                <a:spcPct val="100000"/>
              </a:lnSpc>
              <a:spcBef>
                <a:spcPts val="520"/>
              </a:spcBef>
              <a:spcAft>
                <a:spcPts val="0"/>
              </a:spcAft>
              <a:buSzPts val="2600"/>
              <a:buFont typeface="Calibri"/>
              <a:buAutoNum type="arabicPeriod"/>
            </a:pPr>
            <a:r>
              <a:rPr lang="en-US" dirty="0"/>
              <a:t>Record these items on a pledge card and post it in </a:t>
            </a:r>
            <a:br>
              <a:rPr lang="en-US" dirty="0"/>
            </a:br>
            <a:r>
              <a:rPr lang="en-US" dirty="0"/>
              <a:t>your room, where you will see it daily!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4" descr="A screenshot of a cell phone&#10;&#10;Description generated with very high confidence"/>
          <p:cNvPicPr preferRelativeResize="0"/>
          <p:nvPr/>
        </p:nvPicPr>
        <p:blipFill rotWithShape="1">
          <a:blip r:embed="rId3">
            <a:alphaModFix/>
          </a:blip>
          <a:srcRect/>
          <a:stretch/>
        </p:blipFill>
        <p:spPr>
          <a:xfrm>
            <a:off x="0" y="1"/>
            <a:ext cx="9144000" cy="5130740"/>
          </a:xfrm>
          <a:prstGeom prst="rect">
            <a:avLst/>
          </a:prstGeom>
          <a:noFill/>
          <a:ln>
            <a:noFill/>
          </a:ln>
        </p:spPr>
      </p:pic>
      <p:sp>
        <p:nvSpPr>
          <p:cNvPr id="163" name="Google Shape;163;p14"/>
          <p:cNvSpPr/>
          <p:nvPr/>
        </p:nvSpPr>
        <p:spPr>
          <a:xfrm>
            <a:off x="0" y="1323217"/>
            <a:ext cx="4572001"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Calibri"/>
                <a:ea typeface="Calibri"/>
                <a:cs typeface="Calibri"/>
                <a:sym typeface="Calibri"/>
              </a:rPr>
              <a:t>trek.k20center.ou.edu/oe/#####</a:t>
            </a:r>
            <a:endParaRPr/>
          </a:p>
        </p:txBody>
      </p:sp>
      <p:sp>
        <p:nvSpPr>
          <p:cNvPr id="164" name="Google Shape;164;p14"/>
          <p:cNvSpPr txBox="1"/>
          <p:nvPr/>
        </p:nvSpPr>
        <p:spPr>
          <a:xfrm>
            <a:off x="5003515" y="1159558"/>
            <a:ext cx="396376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4EBC7"/>
                </a:solidFill>
                <a:latin typeface="Calibri"/>
                <a:ea typeface="Calibri"/>
                <a:cs typeface="Calibri"/>
                <a:sym typeface="Calibri"/>
              </a:rPr>
              <a:t>               </a:t>
            </a:r>
            <a:r>
              <a:rPr lang="en-US" sz="1800" b="1" i="0" u="none" strike="noStrike" cap="none">
                <a:solidFill>
                  <a:srgbClr val="FF0000"/>
                </a:solidFill>
                <a:latin typeface="Calibri"/>
                <a:ea typeface="Calibri"/>
                <a:cs typeface="Calibri"/>
                <a:sym typeface="Calibri"/>
              </a:rPr>
              <a:t>School Gmail</a:t>
            </a:r>
            <a:endParaRPr/>
          </a:p>
          <a:p>
            <a:pPr marL="0" marR="0" lvl="0" indent="0" algn="ctr" rtl="0">
              <a:lnSpc>
                <a:spcPct val="100000"/>
              </a:lnSpc>
              <a:spcBef>
                <a:spcPts val="0"/>
              </a:spcBef>
              <a:spcAft>
                <a:spcPts val="0"/>
              </a:spcAft>
              <a:buNone/>
            </a:pPr>
            <a:r>
              <a:rPr lang="en-US" sz="1800" b="1" i="0" u="none" strike="noStrike" cap="none">
                <a:solidFill>
                  <a:srgbClr val="E0EAF4"/>
                </a:solidFill>
                <a:latin typeface="Calibri"/>
                <a:ea typeface="Calibri"/>
                <a:cs typeface="Calibri"/>
                <a:sym typeface="Calibri"/>
              </a:rPr>
              <a:t>   </a:t>
            </a:r>
            <a:br>
              <a:rPr lang="en-US" sz="1800" b="1" i="0" u="none" strike="noStrike" cap="none">
                <a:solidFill>
                  <a:srgbClr val="E0EAF4"/>
                </a:solidFill>
                <a:latin typeface="Calibri"/>
                <a:ea typeface="Calibri"/>
                <a:cs typeface="Calibri"/>
                <a:sym typeface="Calibri"/>
              </a:rPr>
            </a:br>
            <a:r>
              <a:rPr lang="en-US" sz="1800" b="1" i="0" u="none" strike="noStrike" cap="none">
                <a:solidFill>
                  <a:srgbClr val="E0EAF4"/>
                </a:solidFill>
                <a:latin typeface="Calibri"/>
                <a:ea typeface="Calibri"/>
                <a:cs typeface="Calibri"/>
                <a:sym typeface="Calibri"/>
              </a:rPr>
              <a:t> </a:t>
            </a:r>
            <a:r>
              <a:rPr lang="en-US" sz="1800" b="1" i="0" u="none" strike="noStrike" cap="none">
                <a:solidFill>
                  <a:schemeClr val="lt1"/>
                </a:solidFill>
                <a:latin typeface="Calibri"/>
                <a:ea typeface="Calibri"/>
                <a:cs typeface="Calibri"/>
                <a:sym typeface="Calibri"/>
              </a:rPr>
              <a:t>(No Participant ID is required.)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body" idx="1"/>
          </p:nvPr>
        </p:nvSpPr>
        <p:spPr>
          <a:xfrm>
            <a:off x="349537" y="1221554"/>
            <a:ext cx="6058200" cy="3420046"/>
          </a:xfrm>
          <a:prstGeom prst="rect">
            <a:avLst/>
          </a:prstGeom>
          <a:noFill/>
          <a:ln>
            <a:noFill/>
          </a:ln>
        </p:spPr>
        <p:txBody>
          <a:bodyPr spcFirstLastPara="1" wrap="square" lIns="130025" tIns="130025" rIns="130025" bIns="130025" anchor="t" anchorCtr="0">
            <a:noAutofit/>
          </a:bodyPr>
          <a:lstStyle/>
          <a:p>
            <a:pPr marL="457200" lvl="0" indent="-457200" algn="l" rtl="0">
              <a:lnSpc>
                <a:spcPct val="100000"/>
              </a:lnSpc>
              <a:spcBef>
                <a:spcPts val="0"/>
              </a:spcBef>
              <a:spcAft>
                <a:spcPts val="300"/>
              </a:spcAft>
              <a:buSzPct val="100000"/>
              <a:buFont typeface="Calibri"/>
              <a:buAutoNum type="arabicPeriod"/>
            </a:pPr>
            <a:r>
              <a:rPr lang="en-US" sz="2400" dirty="0"/>
              <a:t>Locate tables labeled with your content. </a:t>
            </a:r>
          </a:p>
          <a:p>
            <a:pPr lvl="0" indent="0" algn="l" rtl="0">
              <a:lnSpc>
                <a:spcPct val="100000"/>
              </a:lnSpc>
              <a:spcBef>
                <a:spcPts val="0"/>
              </a:spcBef>
              <a:spcAft>
                <a:spcPts val="600"/>
              </a:spcAft>
              <a:buSzPts val="2600"/>
            </a:pPr>
            <a:r>
              <a:rPr lang="en-US" sz="1800" i="1" dirty="0"/>
              <a:t>(Math, Social Studies, ELA, Science)</a:t>
            </a:r>
            <a:endParaRPr lang="en-US" sz="2000" i="1" dirty="0"/>
          </a:p>
          <a:p>
            <a:pPr marL="457200" lvl="0" indent="-457200" algn="l" rtl="0">
              <a:lnSpc>
                <a:spcPct val="100000"/>
              </a:lnSpc>
              <a:spcBef>
                <a:spcPts val="600"/>
              </a:spcBef>
              <a:spcAft>
                <a:spcPts val="300"/>
              </a:spcAft>
              <a:buSzPct val="100000"/>
              <a:buFont typeface="+mj-lt"/>
              <a:buAutoNum type="arabicPeriod" startAt="2"/>
            </a:pPr>
            <a:r>
              <a:rPr lang="en-US" sz="2400" dirty="0"/>
              <a:t>Sit with others who teach a different </a:t>
            </a:r>
            <a:br>
              <a:rPr lang="en-US" sz="2400" dirty="0"/>
            </a:br>
            <a:r>
              <a:rPr lang="en-US" sz="2400" dirty="0"/>
              <a:t>grade level but the same content. </a:t>
            </a:r>
          </a:p>
          <a:p>
            <a:pPr lvl="0" indent="0" algn="l" rtl="0">
              <a:lnSpc>
                <a:spcPct val="100000"/>
              </a:lnSpc>
              <a:spcBef>
                <a:spcPts val="0"/>
              </a:spcBef>
              <a:spcAft>
                <a:spcPts val="600"/>
              </a:spcAft>
              <a:buSzPct val="100000"/>
            </a:pPr>
            <a:r>
              <a:rPr lang="en-US" sz="1800" i="1" dirty="0"/>
              <a:t>(Groups will be vertically aligned.)</a:t>
            </a:r>
            <a:endParaRPr sz="2000" i="1" dirty="0"/>
          </a:p>
          <a:p>
            <a:pPr marL="0" lvl="0" indent="0" algn="l" rtl="0">
              <a:lnSpc>
                <a:spcPct val="100000"/>
              </a:lnSpc>
              <a:spcBef>
                <a:spcPts val="1500"/>
              </a:spcBef>
              <a:spcAft>
                <a:spcPts val="0"/>
              </a:spcAft>
              <a:buSzPts val="2600"/>
              <a:buNone/>
            </a:pPr>
            <a:r>
              <a:rPr lang="en-US" sz="2200" dirty="0"/>
              <a:t>*Groups may have more than one person from each grade level, but try to evenly distribute among all groups that are in your content area. </a:t>
            </a:r>
            <a:endParaRPr sz="2200" dirty="0"/>
          </a:p>
        </p:txBody>
      </p:sp>
      <p:sp>
        <p:nvSpPr>
          <p:cNvPr id="71" name="Google Shape;71;p2"/>
          <p:cNvSpPr txBox="1">
            <a:spLocks noGrp="1"/>
          </p:cNvSpPr>
          <p:nvPr>
            <p:ph type="title"/>
          </p:nvPr>
        </p:nvSpPr>
        <p:spPr>
          <a:xfrm>
            <a:off x="225811" y="253528"/>
            <a:ext cx="8229600" cy="857250"/>
          </a:xfrm>
          <a:prstGeom prst="rect">
            <a:avLst/>
          </a:prstGeom>
          <a:noFill/>
          <a:ln>
            <a:noFill/>
          </a:ln>
        </p:spPr>
        <p:txBody>
          <a:bodyPr spcFirstLastPara="1" wrap="square" lIns="130025" tIns="130025" rIns="130025" bIns="130025" anchor="b" anchorCtr="0">
            <a:normAutofit/>
          </a:bodyPr>
          <a:lstStyle/>
          <a:p>
            <a:pPr marL="0" lvl="0" indent="0" algn="l" rtl="0">
              <a:lnSpc>
                <a:spcPct val="100000"/>
              </a:lnSpc>
              <a:spcBef>
                <a:spcPts val="0"/>
              </a:spcBef>
              <a:spcAft>
                <a:spcPts val="0"/>
              </a:spcAft>
              <a:buClr>
                <a:srgbClr val="991B1E"/>
              </a:buClr>
              <a:buSzPts val="3514"/>
              <a:buFont typeface="Georgia"/>
              <a:buNone/>
            </a:pPr>
            <a:r>
              <a:rPr lang="en-US" dirty="0"/>
              <a:t>As you find your seat, keep in mind…</a:t>
            </a:r>
            <a:endParaRPr dirty="0"/>
          </a:p>
        </p:txBody>
      </p:sp>
      <p:sp>
        <p:nvSpPr>
          <p:cNvPr id="72" name="Google Shape;72;p2"/>
          <p:cNvSpPr txBox="1">
            <a:spLocks noGrp="1"/>
          </p:cNvSpPr>
          <p:nvPr>
            <p:ph type="body" idx="2"/>
          </p:nvPr>
        </p:nvSpPr>
        <p:spPr>
          <a:xfrm>
            <a:off x="6282558" y="1702676"/>
            <a:ext cx="2607246" cy="2014943"/>
          </a:xfrm>
          <a:prstGeom prst="rect">
            <a:avLst/>
          </a:prstGeom>
          <a:noFill/>
          <a:ln>
            <a:noFill/>
          </a:ln>
        </p:spPr>
        <p:txBody>
          <a:bodyPr spcFirstLastPara="1" wrap="square" lIns="130025" tIns="130025" rIns="130025" bIns="130025" anchor="t" anchorCtr="0">
            <a:normAutofit/>
          </a:bodyPr>
          <a:lstStyle/>
          <a:p>
            <a:pPr marL="205730" lvl="0" indent="-205730" algn="l" rtl="0">
              <a:lnSpc>
                <a:spcPct val="100000"/>
              </a:lnSpc>
              <a:spcBef>
                <a:spcPts val="0"/>
              </a:spcBef>
              <a:spcAft>
                <a:spcPts val="0"/>
              </a:spcAft>
              <a:buSzPts val="1900"/>
              <a:buNone/>
            </a:pPr>
            <a:r>
              <a:rPr lang="en-US" dirty="0">
                <a:solidFill>
                  <a:schemeClr val="accent4"/>
                </a:solidFill>
              </a:rPr>
              <a:t>Example of table group:</a:t>
            </a:r>
            <a:endParaRPr dirty="0">
              <a:solidFill>
                <a:schemeClr val="accent4"/>
              </a:solidFill>
            </a:endParaRPr>
          </a:p>
          <a:p>
            <a:pPr marL="205730" lvl="0" indent="-205730" algn="l" rtl="0">
              <a:lnSpc>
                <a:spcPct val="100000"/>
              </a:lnSpc>
              <a:spcBef>
                <a:spcPts val="1200"/>
              </a:spcBef>
              <a:spcAft>
                <a:spcPts val="0"/>
              </a:spcAft>
              <a:buSzPts val="1900"/>
              <a:buNone/>
            </a:pPr>
            <a:r>
              <a:rPr lang="en-US" dirty="0"/>
              <a:t>An ELA group might have one… </a:t>
            </a:r>
            <a:endParaRPr dirty="0"/>
          </a:p>
          <a:p>
            <a:pPr marL="205730" lvl="0" indent="-205730" algn="l" rtl="0">
              <a:lnSpc>
                <a:spcPct val="100000"/>
              </a:lnSpc>
              <a:spcBef>
                <a:spcPts val="400"/>
              </a:spcBef>
              <a:spcAft>
                <a:spcPts val="0"/>
              </a:spcAft>
              <a:buSzPts val="1900"/>
              <a:buNone/>
            </a:pPr>
            <a:r>
              <a:rPr lang="en-US" i="1" dirty="0"/>
              <a:t> 8</a:t>
            </a:r>
            <a:r>
              <a:rPr lang="en-US" i="1" baseline="30000" dirty="0"/>
              <a:t>th-</a:t>
            </a:r>
            <a:r>
              <a:rPr lang="en-US" i="1" dirty="0"/>
              <a:t>, 9</a:t>
            </a:r>
            <a:r>
              <a:rPr lang="en-US" i="1" baseline="30000" dirty="0"/>
              <a:t>th-</a:t>
            </a:r>
            <a:r>
              <a:rPr lang="en-US" i="1" dirty="0"/>
              <a:t>, 10</a:t>
            </a:r>
            <a:r>
              <a:rPr lang="en-US" i="1" baseline="30000" dirty="0"/>
              <a:t>th-</a:t>
            </a:r>
            <a:r>
              <a:rPr lang="en-US" i="1" dirty="0"/>
              <a:t>, 11</a:t>
            </a:r>
            <a:r>
              <a:rPr lang="en-US" i="1" baseline="30000" dirty="0"/>
              <a:t>th-</a:t>
            </a:r>
            <a:r>
              <a:rPr lang="en-US" i="1" dirty="0"/>
              <a:t>, and 12</a:t>
            </a:r>
            <a:r>
              <a:rPr lang="en-US" i="1" baseline="30000" dirty="0"/>
              <a:t>th</a:t>
            </a:r>
            <a:r>
              <a:rPr lang="en-US" i="1" dirty="0"/>
              <a:t>-grade teacher.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Get Your ACT Together!</a:t>
            </a:r>
            <a:endParaRPr/>
          </a:p>
        </p:txBody>
      </p:sp>
      <p:sp>
        <p:nvSpPr>
          <p:cNvPr id="78" name="Google Shape;78;p3"/>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p>
            <a:pPr marL="0" lvl="0" indent="0" algn="l" rtl="0">
              <a:lnSpc>
                <a:spcPct val="100000"/>
              </a:lnSpc>
              <a:spcBef>
                <a:spcPts val="520"/>
              </a:spcBef>
              <a:spcAft>
                <a:spcPts val="0"/>
              </a:spcAft>
              <a:buSzPts val="2600"/>
              <a:buNone/>
            </a:pPr>
            <a:r>
              <a:rPr lang="en-US"/>
              <a:t>Raise ACT Scores Using Target Skills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457200" y="528066"/>
            <a:ext cx="8229600" cy="644061"/>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t>Rigor vs. Relevance</a:t>
            </a:r>
            <a:endParaRPr dirty="0"/>
          </a:p>
        </p:txBody>
      </p:sp>
      <p:sp>
        <p:nvSpPr>
          <p:cNvPr id="84" name="Google Shape;84;p4"/>
          <p:cNvSpPr txBox="1">
            <a:spLocks noGrp="1"/>
          </p:cNvSpPr>
          <p:nvPr>
            <p:ph type="body" idx="1"/>
          </p:nvPr>
        </p:nvSpPr>
        <p:spPr>
          <a:xfrm>
            <a:off x="443076" y="1777916"/>
            <a:ext cx="4040188" cy="494514"/>
          </a:xfrm>
          <a:prstGeom prst="rect">
            <a:avLst/>
          </a:prstGeom>
          <a:noFill/>
          <a:ln>
            <a:noFill/>
          </a:ln>
        </p:spPr>
        <p:txBody>
          <a:bodyPr spcFirstLastPara="1" wrap="square" lIns="45700" tIns="0" rIns="45700" bIns="0" anchor="ctr" anchorCtr="0">
            <a:noAutofit/>
          </a:bodyPr>
          <a:lstStyle/>
          <a:p>
            <a:pPr marL="457200" lvl="0" indent="-228600" algn="l" rtl="0">
              <a:lnSpc>
                <a:spcPct val="100000"/>
              </a:lnSpc>
              <a:spcBef>
                <a:spcPts val="480"/>
              </a:spcBef>
              <a:spcAft>
                <a:spcPts val="0"/>
              </a:spcAft>
              <a:buSzPts val="2400"/>
              <a:buNone/>
            </a:pPr>
            <a:r>
              <a:rPr lang="en-US" dirty="0">
                <a:solidFill>
                  <a:schemeClr val="accent2"/>
                </a:solidFill>
              </a:rPr>
              <a:t>Instruction Cards</a:t>
            </a:r>
            <a:endParaRPr dirty="0"/>
          </a:p>
        </p:txBody>
      </p:sp>
      <p:sp>
        <p:nvSpPr>
          <p:cNvPr id="85" name="Google Shape;85;p4"/>
          <p:cNvSpPr txBox="1">
            <a:spLocks noGrp="1"/>
          </p:cNvSpPr>
          <p:nvPr>
            <p:ph type="body" idx="2"/>
          </p:nvPr>
        </p:nvSpPr>
        <p:spPr>
          <a:xfrm>
            <a:off x="4630903" y="1781300"/>
            <a:ext cx="4041775" cy="491132"/>
          </a:xfrm>
          <a:prstGeom prst="rect">
            <a:avLst/>
          </a:prstGeom>
          <a:noFill/>
          <a:ln>
            <a:noFill/>
          </a:ln>
        </p:spPr>
        <p:txBody>
          <a:bodyPr spcFirstLastPara="1" wrap="square" lIns="45700" tIns="0" rIns="45700" bIns="0" anchor="ctr" anchorCtr="0">
            <a:noAutofit/>
          </a:bodyPr>
          <a:lstStyle/>
          <a:p>
            <a:pPr marL="457200" lvl="0" indent="-228600" algn="l" rtl="0">
              <a:lnSpc>
                <a:spcPct val="100000"/>
              </a:lnSpc>
              <a:spcBef>
                <a:spcPts val="480"/>
              </a:spcBef>
              <a:spcAft>
                <a:spcPts val="0"/>
              </a:spcAft>
              <a:buSzPts val="2400"/>
              <a:buNone/>
            </a:pPr>
            <a:r>
              <a:rPr lang="en-US" dirty="0">
                <a:solidFill>
                  <a:srgbClr val="E15559"/>
                </a:solidFill>
              </a:rPr>
              <a:t>Assignment Cards</a:t>
            </a:r>
            <a:endParaRPr dirty="0"/>
          </a:p>
        </p:txBody>
      </p:sp>
      <p:sp>
        <p:nvSpPr>
          <p:cNvPr id="86" name="Google Shape;86;p4"/>
          <p:cNvSpPr txBox="1">
            <a:spLocks noGrp="1"/>
          </p:cNvSpPr>
          <p:nvPr>
            <p:ph type="body" idx="3"/>
          </p:nvPr>
        </p:nvSpPr>
        <p:spPr>
          <a:xfrm>
            <a:off x="443075" y="2258306"/>
            <a:ext cx="4259553" cy="2165416"/>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SzPts val="1800"/>
              <a:buChar char="•"/>
            </a:pPr>
            <a:r>
              <a:rPr lang="en-US" dirty="0"/>
              <a:t>Read through the Instruction Cards.</a:t>
            </a:r>
            <a:endParaRPr dirty="0"/>
          </a:p>
          <a:p>
            <a:pPr marL="457200" lvl="0" indent="-342900" algn="l" rtl="0">
              <a:lnSpc>
                <a:spcPct val="100000"/>
              </a:lnSpc>
              <a:spcBef>
                <a:spcPts val="360"/>
              </a:spcBef>
              <a:spcAft>
                <a:spcPts val="0"/>
              </a:spcAft>
              <a:buSzPts val="1800"/>
              <a:buChar char="•"/>
            </a:pPr>
            <a:r>
              <a:rPr lang="en-US" dirty="0"/>
              <a:t>Determine if they support </a:t>
            </a:r>
            <a:r>
              <a:rPr lang="en-US" b="1" dirty="0"/>
              <a:t>Rigorous</a:t>
            </a:r>
            <a:r>
              <a:rPr lang="en-US" dirty="0"/>
              <a:t> </a:t>
            </a:r>
            <a:br>
              <a:rPr lang="en-US" dirty="0"/>
            </a:br>
            <a:r>
              <a:rPr lang="en-US" dirty="0"/>
              <a:t>or </a:t>
            </a:r>
            <a:r>
              <a:rPr lang="en-US" b="1" dirty="0"/>
              <a:t>Relevant</a:t>
            </a:r>
            <a:r>
              <a:rPr lang="en-US" dirty="0"/>
              <a:t> Instruction. </a:t>
            </a:r>
            <a:endParaRPr dirty="0"/>
          </a:p>
          <a:p>
            <a:pPr marL="457200" lvl="0" indent="-342900" algn="l" rtl="0">
              <a:lnSpc>
                <a:spcPct val="100000"/>
              </a:lnSpc>
              <a:spcBef>
                <a:spcPts val="360"/>
              </a:spcBef>
              <a:spcAft>
                <a:spcPts val="0"/>
              </a:spcAft>
              <a:buSzPts val="1800"/>
              <a:buChar char="•"/>
            </a:pPr>
            <a:r>
              <a:rPr lang="en-US" dirty="0"/>
              <a:t>For cards that fall under Rigorous Instruction, subcategorize them as either “Personal” or “Social” elements.</a:t>
            </a:r>
            <a:endParaRPr dirty="0"/>
          </a:p>
          <a:p>
            <a:pPr marL="457200" lvl="0" indent="-228600" algn="l" rtl="0">
              <a:lnSpc>
                <a:spcPct val="100000"/>
              </a:lnSpc>
              <a:spcBef>
                <a:spcPts val="360"/>
              </a:spcBef>
              <a:spcAft>
                <a:spcPts val="0"/>
              </a:spcAft>
              <a:buSzPts val="1800"/>
              <a:buNone/>
            </a:pPr>
            <a:endParaRPr dirty="0"/>
          </a:p>
        </p:txBody>
      </p:sp>
      <p:sp>
        <p:nvSpPr>
          <p:cNvPr id="87" name="Google Shape;87;p4"/>
          <p:cNvSpPr txBox="1">
            <a:spLocks noGrp="1"/>
          </p:cNvSpPr>
          <p:nvPr>
            <p:ph type="body" idx="4"/>
          </p:nvPr>
        </p:nvSpPr>
        <p:spPr>
          <a:xfrm>
            <a:off x="4630903" y="2258306"/>
            <a:ext cx="4041775" cy="2165416"/>
          </a:xfrm>
          <a:prstGeom prst="rect">
            <a:avLst/>
          </a:prstGeom>
          <a:noFill/>
          <a:ln>
            <a:noFill/>
          </a:ln>
        </p:spPr>
        <p:txBody>
          <a:bodyPr spcFirstLastPara="1" wrap="square" lIns="91425" tIns="0" rIns="91425" bIns="45700" anchor="t" anchorCtr="0">
            <a:noAutofit/>
          </a:bodyPr>
          <a:lstStyle/>
          <a:p>
            <a:pPr marL="457200" lvl="0" indent="-342900" algn="l" rtl="0">
              <a:lnSpc>
                <a:spcPct val="100000"/>
              </a:lnSpc>
              <a:spcBef>
                <a:spcPts val="360"/>
              </a:spcBef>
              <a:spcAft>
                <a:spcPts val="0"/>
              </a:spcAft>
              <a:buSzPts val="1800"/>
              <a:buChar char="•"/>
            </a:pPr>
            <a:r>
              <a:rPr lang="en-US" dirty="0"/>
              <a:t>Read through the Content Area Assignment cards. </a:t>
            </a:r>
            <a:endParaRPr dirty="0"/>
          </a:p>
          <a:p>
            <a:pPr marL="457200" lvl="0" indent="-342900" algn="l" rtl="0">
              <a:lnSpc>
                <a:spcPct val="100000"/>
              </a:lnSpc>
              <a:spcBef>
                <a:spcPts val="360"/>
              </a:spcBef>
              <a:spcAft>
                <a:spcPts val="0"/>
              </a:spcAft>
              <a:buSzPts val="1800"/>
              <a:buChar char="•"/>
            </a:pPr>
            <a:r>
              <a:rPr lang="en-US" dirty="0"/>
              <a:t>Determine if they are a </a:t>
            </a:r>
            <a:r>
              <a:rPr lang="en-US" b="1" dirty="0"/>
              <a:t>Rigorous </a:t>
            </a:r>
            <a:r>
              <a:rPr lang="en-US" dirty="0"/>
              <a:t>or </a:t>
            </a:r>
            <a:r>
              <a:rPr lang="en-US" b="1" dirty="0"/>
              <a:t>Relevant </a:t>
            </a:r>
            <a:r>
              <a:rPr lang="en-US" dirty="0"/>
              <a:t>Assignment. </a:t>
            </a:r>
            <a:endParaRPr dirty="0"/>
          </a:p>
          <a:p>
            <a:pPr marL="457200" lvl="0" indent="-228600" algn="l" rtl="0">
              <a:lnSpc>
                <a:spcPct val="100000"/>
              </a:lnSpc>
              <a:spcBef>
                <a:spcPts val="360"/>
              </a:spcBef>
              <a:spcAft>
                <a:spcPts val="0"/>
              </a:spcAft>
              <a:buSzPts val="1800"/>
              <a:buNone/>
            </a:pPr>
            <a:endParaRPr dirty="0"/>
          </a:p>
        </p:txBody>
      </p:sp>
      <p:sp>
        <p:nvSpPr>
          <p:cNvPr id="88" name="Google Shape;88;p4"/>
          <p:cNvSpPr txBox="1"/>
          <p:nvPr/>
        </p:nvSpPr>
        <p:spPr>
          <a:xfrm>
            <a:off x="6475" y="4722245"/>
            <a:ext cx="8376684" cy="400069"/>
          </a:xfrm>
          <a:prstGeom prst="rect">
            <a:avLst/>
          </a:prstGeom>
          <a:noFill/>
          <a:ln>
            <a:noFill/>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F2F2F2"/>
              </a:buClr>
              <a:buSzPts val="1200"/>
              <a:buFont typeface="Calibri"/>
              <a:buNone/>
            </a:pPr>
            <a:r>
              <a:rPr lang="en-US" sz="1000" b="0" i="0" u="none" strike="noStrike" cap="none" dirty="0">
                <a:solidFill>
                  <a:schemeClr val="dk2"/>
                </a:solidFill>
                <a:latin typeface="Calibri"/>
                <a:ea typeface="Calibri"/>
                <a:cs typeface="Calibri"/>
                <a:sym typeface="Calibri"/>
              </a:rPr>
              <a:t>                   Mitchell, K., Shkolnik, J., Song, M., </a:t>
            </a:r>
            <a:r>
              <a:rPr lang="en-US" sz="1000" b="0" i="0" u="none" strike="noStrike" cap="none" dirty="0" err="1">
                <a:solidFill>
                  <a:schemeClr val="dk2"/>
                </a:solidFill>
                <a:latin typeface="Calibri"/>
                <a:ea typeface="Calibri"/>
                <a:cs typeface="Calibri"/>
                <a:sym typeface="Calibri"/>
              </a:rPr>
              <a:t>Uekawa</a:t>
            </a:r>
            <a:r>
              <a:rPr lang="en-US" sz="1000" b="0" i="0" u="none" strike="noStrike" cap="none" dirty="0">
                <a:solidFill>
                  <a:schemeClr val="dk2"/>
                </a:solidFill>
                <a:latin typeface="Calibri"/>
                <a:ea typeface="Calibri"/>
                <a:cs typeface="Calibri"/>
                <a:sym typeface="Calibri"/>
              </a:rPr>
              <a:t>, K., Murphy, R., </a:t>
            </a:r>
            <a:r>
              <a:rPr lang="en-US" sz="1000" b="0" i="0" u="none" strike="noStrike" cap="none" dirty="0" err="1">
                <a:solidFill>
                  <a:schemeClr val="dk2"/>
                </a:solidFill>
                <a:latin typeface="Calibri"/>
                <a:ea typeface="Calibri"/>
                <a:cs typeface="Calibri"/>
                <a:sym typeface="Calibri"/>
              </a:rPr>
              <a:t>Garet</a:t>
            </a:r>
            <a:r>
              <a:rPr lang="en-US" sz="1000" b="0" i="0" u="none" strike="noStrike" cap="none" dirty="0">
                <a:solidFill>
                  <a:schemeClr val="dk2"/>
                </a:solidFill>
                <a:latin typeface="Calibri"/>
                <a:ea typeface="Calibri"/>
                <a:cs typeface="Calibri"/>
                <a:sym typeface="Calibri"/>
              </a:rPr>
              <a:t>, M., &amp; Means, B. (2005). </a:t>
            </a:r>
            <a:r>
              <a:rPr lang="en-US" sz="1000" b="0" i="1" u="none" strike="noStrike" cap="none" dirty="0">
                <a:solidFill>
                  <a:schemeClr val="dk2"/>
                </a:solidFill>
                <a:latin typeface="Calibri"/>
                <a:ea typeface="Calibri"/>
                <a:cs typeface="Calibri"/>
                <a:sym typeface="Calibri"/>
              </a:rPr>
              <a:t>Rigor, relevance, and results: The quality of teacher 	assignments and student work in new and conventional high schools. </a:t>
            </a:r>
            <a:r>
              <a:rPr lang="en-US" sz="1000" b="0" u="none" strike="noStrike" cap="none" dirty="0">
                <a:solidFill>
                  <a:schemeClr val="dk2"/>
                </a:solidFill>
                <a:latin typeface="Calibri"/>
                <a:ea typeface="Calibri"/>
                <a:cs typeface="Calibri"/>
                <a:sym typeface="Calibri"/>
              </a:rPr>
              <a:t>Washington, DC: American Institutes for Research and SRI International.</a:t>
            </a:r>
            <a:endParaRPr sz="1000" b="0" u="none" strike="noStrike" cap="none" dirty="0">
              <a:solidFill>
                <a:schemeClr val="dk2"/>
              </a:solidFill>
              <a:latin typeface="Arial"/>
              <a:ea typeface="Arial"/>
              <a:cs typeface="Arial"/>
              <a:sym typeface="Arial"/>
            </a:endParaRPr>
          </a:p>
        </p:txBody>
      </p:sp>
      <p:pic>
        <p:nvPicPr>
          <p:cNvPr id="89" name="Google Shape;89;p4" descr="Icon&#10;&#10;Description automatically generated"/>
          <p:cNvPicPr preferRelativeResize="0">
            <a:picLocks noChangeAspect="1"/>
          </p:cNvPicPr>
          <p:nvPr/>
        </p:nvPicPr>
        <p:blipFill rotWithShape="1">
          <a:blip r:embed="rId3">
            <a:alphaModFix/>
          </a:blip>
          <a:srcRect t="15095" b="15115"/>
          <a:stretch/>
        </p:blipFill>
        <p:spPr>
          <a:xfrm>
            <a:off x="6616566" y="127098"/>
            <a:ext cx="2114550" cy="1324616"/>
          </a:xfrm>
          <a:prstGeom prst="rect">
            <a:avLst/>
          </a:prstGeom>
          <a:noFill/>
          <a:ln>
            <a:noFill/>
          </a:ln>
        </p:spPr>
      </p:pic>
      <p:sp>
        <p:nvSpPr>
          <p:cNvPr id="90" name="Google Shape;90;p4"/>
          <p:cNvSpPr txBox="1"/>
          <p:nvPr/>
        </p:nvSpPr>
        <p:spPr>
          <a:xfrm>
            <a:off x="443076" y="1370501"/>
            <a:ext cx="82296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Using the provided cards and sorting map, organize the research statements.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1342d23efa9_0_0"/>
          <p:cNvSpPr txBox="1">
            <a:spLocks noGrp="1"/>
          </p:cNvSpPr>
          <p:nvPr>
            <p:ph type="title"/>
          </p:nvPr>
        </p:nvSpPr>
        <p:spPr>
          <a:xfrm>
            <a:off x="457200" y="16675"/>
            <a:ext cx="8229600" cy="1183500"/>
          </a:xfrm>
          <a:prstGeom prst="rect">
            <a:avLst/>
          </a:prstGeom>
        </p:spPr>
        <p:txBody>
          <a:bodyPr spcFirstLastPara="1" wrap="square" lIns="91400" tIns="91400" rIns="91400" bIns="91400" anchor="ctr" anchorCtr="0">
            <a:noAutofit/>
          </a:bodyPr>
          <a:lstStyle/>
          <a:p>
            <a:pPr marL="0" lvl="0" indent="0" algn="ctr" rtl="0">
              <a:spcBef>
                <a:spcPts val="0"/>
              </a:spcBef>
              <a:spcAft>
                <a:spcPts val="0"/>
              </a:spcAft>
              <a:buNone/>
            </a:pPr>
            <a:r>
              <a:rPr lang="en-US" sz="3000" dirty="0"/>
              <a:t>How do your beliefs of rigor and relevance connect to the statements and ideas from research? </a:t>
            </a:r>
            <a:endParaRPr sz="3000" dirty="0"/>
          </a:p>
        </p:txBody>
      </p:sp>
      <p:sp>
        <p:nvSpPr>
          <p:cNvPr id="96" name="Google Shape;96;g1342d23efa9_0_0"/>
          <p:cNvSpPr txBox="1">
            <a:spLocks noGrp="1"/>
          </p:cNvSpPr>
          <p:nvPr>
            <p:ph type="body" idx="1"/>
          </p:nvPr>
        </p:nvSpPr>
        <p:spPr>
          <a:xfrm>
            <a:off x="391750" y="1207212"/>
            <a:ext cx="4204800" cy="3725700"/>
          </a:xfrm>
          <a:prstGeom prst="rect">
            <a:avLst/>
          </a:prstGeom>
        </p:spPr>
        <p:txBody>
          <a:bodyPr spcFirstLastPara="1" wrap="square" lIns="91400" tIns="91400" rIns="91400" bIns="91400" anchor="t" anchorCtr="0">
            <a:noAutofit/>
          </a:bodyPr>
          <a:lstStyle/>
          <a:p>
            <a:pPr marL="0" lvl="0" indent="0" algn="ctr" rtl="0">
              <a:spcBef>
                <a:spcPts val="0"/>
              </a:spcBef>
              <a:spcAft>
                <a:spcPts val="600"/>
              </a:spcAft>
              <a:buNone/>
            </a:pPr>
            <a:r>
              <a:rPr lang="en-US" dirty="0"/>
              <a:t>Rigorous Instruction	</a:t>
            </a:r>
            <a:endParaRPr dirty="0"/>
          </a:p>
          <a:p>
            <a:pPr marL="0" lvl="0" indent="0" algn="l" rtl="0">
              <a:spcBef>
                <a:spcPts val="520"/>
              </a:spcBef>
              <a:spcAft>
                <a:spcPts val="0"/>
              </a:spcAft>
              <a:buNone/>
            </a:pPr>
            <a:r>
              <a:rPr lang="en-US" sz="1800" dirty="0"/>
              <a:t>  Personal Elements        Social Elements</a:t>
            </a:r>
            <a:endParaRPr sz="1800" dirty="0"/>
          </a:p>
          <a:p>
            <a:pPr marL="0" lvl="0" indent="0" algn="l" rtl="0">
              <a:spcBef>
                <a:spcPts val="0"/>
              </a:spcBef>
              <a:spcAft>
                <a:spcPts val="0"/>
              </a:spcAft>
              <a:buNone/>
            </a:pPr>
            <a:endParaRPr sz="1800" dirty="0"/>
          </a:p>
          <a:p>
            <a:pPr marL="0" lvl="0" indent="0" algn="l" rtl="0">
              <a:spcBef>
                <a:spcPts val="520"/>
              </a:spcBef>
              <a:spcAft>
                <a:spcPts val="0"/>
              </a:spcAft>
              <a:buNone/>
            </a:pPr>
            <a:endParaRPr sz="1800" dirty="0"/>
          </a:p>
          <a:p>
            <a:pPr marL="0" lvl="0" indent="0" algn="l" rtl="0">
              <a:spcBef>
                <a:spcPts val="52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0"/>
              </a:spcAft>
              <a:buNone/>
            </a:pPr>
            <a:endParaRPr sz="1800" dirty="0"/>
          </a:p>
          <a:p>
            <a:pPr marL="0" lvl="0" indent="0" algn="l" rtl="0">
              <a:spcBef>
                <a:spcPts val="0"/>
              </a:spcBef>
              <a:spcAft>
                <a:spcPts val="600"/>
              </a:spcAft>
              <a:buNone/>
            </a:pPr>
            <a:endParaRPr sz="1800" dirty="0"/>
          </a:p>
          <a:p>
            <a:pPr marL="0" lvl="0" indent="0" algn="ctr" rtl="0">
              <a:spcBef>
                <a:spcPts val="600"/>
              </a:spcBef>
              <a:spcAft>
                <a:spcPts val="0"/>
              </a:spcAft>
              <a:buClr>
                <a:schemeClr val="dk1"/>
              </a:buClr>
              <a:buSzPts val="1100"/>
              <a:buFont typeface="Arial"/>
              <a:buNone/>
            </a:pPr>
            <a:r>
              <a:rPr lang="en-US" dirty="0"/>
              <a:t>Rigorous Assignments       </a:t>
            </a:r>
            <a:endParaRPr dirty="0"/>
          </a:p>
          <a:p>
            <a:pPr marL="0" lvl="0" indent="0" algn="l" rtl="0">
              <a:spcBef>
                <a:spcPts val="520"/>
              </a:spcBef>
              <a:spcAft>
                <a:spcPts val="0"/>
              </a:spcAft>
              <a:buNone/>
            </a:pPr>
            <a:endParaRPr sz="1800" dirty="0"/>
          </a:p>
        </p:txBody>
      </p:sp>
      <p:sp>
        <p:nvSpPr>
          <p:cNvPr id="97" name="Google Shape;97;g1342d23efa9_0_0"/>
          <p:cNvSpPr txBox="1">
            <a:spLocks noGrp="1"/>
          </p:cNvSpPr>
          <p:nvPr>
            <p:ph type="body" idx="2"/>
          </p:nvPr>
        </p:nvSpPr>
        <p:spPr>
          <a:xfrm>
            <a:off x="4349212" y="1207212"/>
            <a:ext cx="3994500" cy="3725700"/>
          </a:xfrm>
          <a:prstGeom prst="rect">
            <a:avLst/>
          </a:prstGeom>
        </p:spPr>
        <p:txBody>
          <a:bodyPr spcFirstLastPara="1" wrap="square" lIns="91400" tIns="91400" rIns="91400" bIns="91400" anchor="t" anchorCtr="0">
            <a:noAutofit/>
          </a:bodyPr>
          <a:lstStyle/>
          <a:p>
            <a:pPr marL="0" lvl="0" indent="0" algn="ctr" rtl="0">
              <a:spcBef>
                <a:spcPts val="0"/>
              </a:spcBef>
              <a:spcAft>
                <a:spcPts val="600"/>
              </a:spcAft>
              <a:buNone/>
            </a:pPr>
            <a:r>
              <a:rPr lang="en-US" dirty="0"/>
              <a:t>Relevant Instruction</a:t>
            </a:r>
            <a:endParaRPr dirty="0"/>
          </a:p>
          <a:p>
            <a:pPr marL="0" lvl="0" indent="0" algn="ctr" rtl="0">
              <a:spcBef>
                <a:spcPts val="0"/>
              </a:spcBef>
              <a:spcAft>
                <a:spcPts val="600"/>
              </a:spcAft>
              <a:buNone/>
            </a:pPr>
            <a:endParaRPr sz="1800" dirty="0"/>
          </a:p>
          <a:p>
            <a:pPr marL="0" lvl="0" indent="0" algn="ctr" rtl="0">
              <a:spcBef>
                <a:spcPts val="0"/>
              </a:spcBef>
              <a:spcAft>
                <a:spcPts val="600"/>
              </a:spcAft>
              <a:buNone/>
            </a:pPr>
            <a:endParaRPr sz="1800" dirty="0"/>
          </a:p>
          <a:p>
            <a:pPr marL="0" lvl="0" indent="0" algn="ctr" rtl="0">
              <a:spcBef>
                <a:spcPts val="0"/>
              </a:spcBef>
              <a:spcAft>
                <a:spcPts val="600"/>
              </a:spcAft>
              <a:buNone/>
            </a:pPr>
            <a:endParaRPr sz="1800" dirty="0"/>
          </a:p>
          <a:p>
            <a:pPr marL="0" lvl="0" indent="0" algn="ctr" rtl="0">
              <a:spcBef>
                <a:spcPts val="0"/>
              </a:spcBef>
              <a:spcAft>
                <a:spcPts val="600"/>
              </a:spcAft>
              <a:buNone/>
            </a:pPr>
            <a:endParaRPr sz="1800" dirty="0"/>
          </a:p>
          <a:p>
            <a:pPr marL="0" lvl="0" indent="0" algn="ctr" rtl="0">
              <a:spcBef>
                <a:spcPts val="0"/>
              </a:spcBef>
              <a:spcAft>
                <a:spcPts val="600"/>
              </a:spcAft>
              <a:buNone/>
            </a:pPr>
            <a:endParaRPr sz="1800" dirty="0"/>
          </a:p>
          <a:p>
            <a:pPr marL="0" lvl="0" indent="0" algn="ctr" rtl="0">
              <a:spcBef>
                <a:spcPts val="0"/>
              </a:spcBef>
              <a:spcAft>
                <a:spcPts val="600"/>
              </a:spcAft>
              <a:buNone/>
            </a:pPr>
            <a:endParaRPr lang="en-US" sz="1800" dirty="0"/>
          </a:p>
          <a:p>
            <a:pPr marL="0" lvl="0" indent="0" algn="ctr" rtl="0">
              <a:spcBef>
                <a:spcPts val="0"/>
              </a:spcBef>
              <a:spcAft>
                <a:spcPts val="600"/>
              </a:spcAft>
              <a:buNone/>
            </a:pPr>
            <a:endParaRPr sz="1800" dirty="0"/>
          </a:p>
          <a:p>
            <a:pPr marL="0" lvl="0" indent="0" algn="ctr" rtl="0">
              <a:spcBef>
                <a:spcPts val="600"/>
              </a:spcBef>
              <a:spcAft>
                <a:spcPts val="0"/>
              </a:spcAft>
              <a:buNone/>
            </a:pPr>
            <a:r>
              <a:rPr lang="en-US" dirty="0"/>
              <a:t>Relevant Assignments</a:t>
            </a:r>
            <a:endParaRPr dirty="0"/>
          </a:p>
        </p:txBody>
      </p:sp>
      <p:sp>
        <p:nvSpPr>
          <p:cNvPr id="98" name="Google Shape;98;g1342d23efa9_0_0"/>
          <p:cNvSpPr txBox="1"/>
          <p:nvPr/>
        </p:nvSpPr>
        <p:spPr>
          <a:xfrm>
            <a:off x="723146" y="2302829"/>
            <a:ext cx="1402228" cy="615523"/>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Calibri"/>
                <a:ea typeface="Calibri"/>
                <a:cs typeface="Calibri"/>
                <a:sym typeface="Calibri"/>
              </a:rPr>
              <a:t>Accessing prior knowledge.</a:t>
            </a:r>
            <a:endParaRPr b="1" dirty="0">
              <a:latin typeface="Calibri"/>
              <a:ea typeface="Calibri"/>
              <a:cs typeface="Calibri"/>
              <a:sym typeface="Calibri"/>
            </a:endParaRPr>
          </a:p>
        </p:txBody>
      </p:sp>
      <p:sp>
        <p:nvSpPr>
          <p:cNvPr id="99" name="Google Shape;99;g1342d23efa9_0_0"/>
          <p:cNvSpPr txBox="1"/>
          <p:nvPr/>
        </p:nvSpPr>
        <p:spPr>
          <a:xfrm>
            <a:off x="2667760" y="2194941"/>
            <a:ext cx="1554311" cy="831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Calibri"/>
                <a:ea typeface="Calibri"/>
                <a:cs typeface="Calibri"/>
                <a:sym typeface="Calibri"/>
              </a:rPr>
              <a:t>Encouraging effective communication.</a:t>
            </a:r>
            <a:endParaRPr b="1" dirty="0">
              <a:latin typeface="Calibri"/>
              <a:ea typeface="Calibri"/>
              <a:cs typeface="Calibri"/>
              <a:sym typeface="Calibri"/>
            </a:endParaRPr>
          </a:p>
        </p:txBody>
      </p:sp>
      <p:sp>
        <p:nvSpPr>
          <p:cNvPr id="100" name="Google Shape;100;g1342d23efa9_0_0"/>
          <p:cNvSpPr txBox="1"/>
          <p:nvPr/>
        </p:nvSpPr>
        <p:spPr>
          <a:xfrm>
            <a:off x="723146" y="3239249"/>
            <a:ext cx="1402228" cy="830966"/>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Calibri"/>
                <a:ea typeface="Calibri"/>
                <a:cs typeface="Calibri"/>
                <a:sym typeface="Calibri"/>
              </a:rPr>
              <a:t>Applying knowledge and skills to context.</a:t>
            </a:r>
            <a:endParaRPr b="1" dirty="0">
              <a:latin typeface="Calibri"/>
              <a:ea typeface="Calibri"/>
              <a:cs typeface="Calibri"/>
              <a:sym typeface="Calibri"/>
            </a:endParaRPr>
          </a:p>
        </p:txBody>
      </p:sp>
      <p:sp>
        <p:nvSpPr>
          <p:cNvPr id="101" name="Google Shape;101;g1342d23efa9_0_0"/>
          <p:cNvSpPr txBox="1"/>
          <p:nvPr/>
        </p:nvSpPr>
        <p:spPr>
          <a:xfrm>
            <a:off x="2667760" y="3131527"/>
            <a:ext cx="1554311" cy="104641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Calibri"/>
                <a:ea typeface="Calibri"/>
                <a:cs typeface="Calibri"/>
                <a:sym typeface="Calibri"/>
              </a:rPr>
              <a:t>Engaging in cooperative work that encourages investigation.</a:t>
            </a:r>
            <a:endParaRPr b="1" dirty="0">
              <a:latin typeface="Calibri"/>
              <a:ea typeface="Calibri"/>
              <a:cs typeface="Calibri"/>
              <a:sym typeface="Calibri"/>
            </a:endParaRPr>
          </a:p>
        </p:txBody>
      </p:sp>
      <p:sp>
        <p:nvSpPr>
          <p:cNvPr id="102" name="Google Shape;102;g1342d23efa9_0_0"/>
          <p:cNvSpPr txBox="1"/>
          <p:nvPr/>
        </p:nvSpPr>
        <p:spPr>
          <a:xfrm>
            <a:off x="5530890" y="2006091"/>
            <a:ext cx="1737000" cy="615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a:latin typeface="Calibri"/>
                <a:ea typeface="Calibri"/>
                <a:cs typeface="Calibri"/>
                <a:sym typeface="Calibri"/>
              </a:rPr>
              <a:t>Grounded in real-world contexts.</a:t>
            </a:r>
            <a:endParaRPr b="1">
              <a:latin typeface="Calibri"/>
              <a:ea typeface="Calibri"/>
              <a:cs typeface="Calibri"/>
              <a:sym typeface="Calibri"/>
            </a:endParaRPr>
          </a:p>
        </p:txBody>
      </p:sp>
      <p:sp>
        <p:nvSpPr>
          <p:cNvPr id="103" name="Google Shape;103;g1342d23efa9_0_0"/>
          <p:cNvSpPr txBox="1"/>
          <p:nvPr/>
        </p:nvSpPr>
        <p:spPr>
          <a:xfrm>
            <a:off x="5532622" y="2959916"/>
            <a:ext cx="1737000" cy="10467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Calibri"/>
                <a:ea typeface="Calibri"/>
                <a:cs typeface="Calibri"/>
                <a:sym typeface="Calibri"/>
              </a:rPr>
              <a:t>Addressing questions and issues faced by individuals in the field of study.</a:t>
            </a:r>
            <a:endParaRPr b="1"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401471"/>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Session Objectives</a:t>
            </a:r>
            <a:endParaRPr dirty="0"/>
          </a:p>
        </p:txBody>
      </p:sp>
      <p:sp>
        <p:nvSpPr>
          <p:cNvPr id="107" name="Google Shape;107;p25"/>
          <p:cNvSpPr txBox="1">
            <a:spLocks noGrp="1"/>
          </p:cNvSpPr>
          <p:nvPr>
            <p:ph type="body" idx="1"/>
          </p:nvPr>
        </p:nvSpPr>
        <p:spPr>
          <a:xfrm>
            <a:off x="530352" y="1503994"/>
            <a:ext cx="7772400" cy="3015047"/>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600"/>
              </a:spcAft>
              <a:buClr>
                <a:schemeClr val="bg1"/>
              </a:buClr>
              <a:buSzPts val="2600"/>
              <a:buChar char="•"/>
            </a:pPr>
            <a:r>
              <a:rPr lang="en-US" dirty="0"/>
              <a:t>Describe elements of rigor and relevance in each core content area.</a:t>
            </a:r>
          </a:p>
          <a:p>
            <a:pPr marL="457200" lvl="0" indent="-393700" algn="l" rtl="0">
              <a:lnSpc>
                <a:spcPct val="100000"/>
              </a:lnSpc>
              <a:spcBef>
                <a:spcPts val="0"/>
              </a:spcBef>
              <a:spcAft>
                <a:spcPts val="600"/>
              </a:spcAft>
              <a:buClr>
                <a:schemeClr val="bg1"/>
              </a:buClr>
              <a:buSzPts val="2600"/>
              <a:buChar char="•"/>
            </a:pPr>
            <a:r>
              <a:rPr lang="en-US" dirty="0"/>
              <a:t>Compare the ACT College and Career Readiness Standards to site-specific ACT data.</a:t>
            </a:r>
          </a:p>
          <a:p>
            <a:pPr marL="457200" lvl="0" indent="-393700" algn="l" rtl="0">
              <a:lnSpc>
                <a:spcPct val="100000"/>
              </a:lnSpc>
              <a:spcBef>
                <a:spcPts val="520"/>
              </a:spcBef>
              <a:spcAft>
                <a:spcPts val="0"/>
              </a:spcAft>
              <a:buClr>
                <a:schemeClr val="bg1"/>
              </a:buClr>
              <a:buSzPts val="2600"/>
              <a:buChar char="•"/>
            </a:pPr>
            <a:r>
              <a:rPr lang="en-US" dirty="0"/>
              <a:t>Raise ACT scores by identifying research-based instructional strategies and resources that will </a:t>
            </a:r>
            <a:br>
              <a:rPr lang="en-US" dirty="0"/>
            </a:br>
            <a:r>
              <a:rPr lang="en-US" dirty="0"/>
              <a:t>enhance classroom instruction.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2796154" y="1025052"/>
            <a:ext cx="6065402" cy="3910200"/>
          </a:xfrm>
          <a:prstGeom prst="rect">
            <a:avLst/>
          </a:prstGeom>
          <a:noFill/>
          <a:ln>
            <a:noFill/>
          </a:ln>
        </p:spPr>
        <p:txBody>
          <a:bodyPr spcFirstLastPara="1" wrap="square" lIns="91425" tIns="0" rIns="91425" bIns="45700" anchor="t" anchorCtr="0">
            <a:normAutofit/>
          </a:bodyPr>
          <a:lstStyle/>
          <a:p>
            <a:pPr marL="457200" lvl="0" indent="-228600" algn="l" rtl="0">
              <a:lnSpc>
                <a:spcPct val="90000"/>
              </a:lnSpc>
              <a:spcBef>
                <a:spcPts val="420"/>
              </a:spcBef>
              <a:spcAft>
                <a:spcPts val="0"/>
              </a:spcAft>
              <a:buSzPts val="2100"/>
              <a:buNone/>
            </a:pPr>
            <a:r>
              <a:rPr lang="en-US" sz="1800" b="1" dirty="0"/>
              <a:t>Science: </a:t>
            </a:r>
            <a:endParaRPr dirty="0"/>
          </a:p>
          <a:p>
            <a:pPr marL="457200" lvl="0" indent="-228600" algn="l" rtl="0">
              <a:lnSpc>
                <a:spcPct val="90000"/>
              </a:lnSpc>
              <a:spcBef>
                <a:spcPts val="300"/>
              </a:spcBef>
              <a:spcAft>
                <a:spcPts val="300"/>
              </a:spcAft>
              <a:buSzPts val="2100"/>
              <a:buNone/>
            </a:pPr>
            <a:r>
              <a:rPr lang="en-US" sz="1800" dirty="0"/>
              <a:t>	Interpretation of Data, Scientific Investigation, Evaluations of Models, Inferences and Experiential Results</a:t>
            </a:r>
            <a:endParaRPr dirty="0"/>
          </a:p>
          <a:p>
            <a:pPr marL="457200" lvl="0" indent="-228600" algn="l" rtl="0">
              <a:lnSpc>
                <a:spcPct val="90000"/>
              </a:lnSpc>
              <a:spcBef>
                <a:spcPts val="420"/>
              </a:spcBef>
              <a:spcAft>
                <a:spcPts val="0"/>
              </a:spcAft>
              <a:buSzPts val="2100"/>
              <a:buNone/>
            </a:pPr>
            <a:r>
              <a:rPr lang="en-US" sz="1800" b="1" dirty="0"/>
              <a:t>Math: </a:t>
            </a:r>
            <a:endParaRPr dirty="0"/>
          </a:p>
          <a:p>
            <a:pPr marL="457200" lvl="0" indent="-228600" algn="l" rtl="0">
              <a:lnSpc>
                <a:spcPct val="90000"/>
              </a:lnSpc>
              <a:spcBef>
                <a:spcPts val="300"/>
              </a:spcBef>
              <a:spcAft>
                <a:spcPts val="300"/>
              </a:spcAft>
              <a:buSzPts val="2100"/>
              <a:buNone/>
            </a:pPr>
            <a:r>
              <a:rPr lang="en-US" sz="1800" dirty="0"/>
              <a:t>	Preparing for Higher Math, Number and Quantity, Algebra, Functions, Geometry, Statistics and Probability, Integrating Essential Skills, Modeling</a:t>
            </a:r>
            <a:endParaRPr dirty="0"/>
          </a:p>
          <a:p>
            <a:pPr marL="457200" lvl="0" indent="-228600" algn="l" rtl="0">
              <a:lnSpc>
                <a:spcPct val="90000"/>
              </a:lnSpc>
              <a:spcBef>
                <a:spcPts val="420"/>
              </a:spcBef>
              <a:spcAft>
                <a:spcPts val="0"/>
              </a:spcAft>
              <a:buSzPts val="2100"/>
              <a:buNone/>
            </a:pPr>
            <a:r>
              <a:rPr lang="en-US" sz="1800" b="1" dirty="0"/>
              <a:t>Reading: </a:t>
            </a:r>
            <a:endParaRPr dirty="0"/>
          </a:p>
          <a:p>
            <a:pPr marL="457200" lvl="0" indent="-228600" algn="l" rtl="0">
              <a:lnSpc>
                <a:spcPct val="90000"/>
              </a:lnSpc>
              <a:spcBef>
                <a:spcPts val="300"/>
              </a:spcBef>
              <a:spcAft>
                <a:spcPts val="300"/>
              </a:spcAft>
              <a:buSzPts val="2100"/>
              <a:buNone/>
            </a:pPr>
            <a:r>
              <a:rPr lang="en-US" sz="1800" dirty="0"/>
              <a:t>	Key Ideas and Details, Craft and Structure, </a:t>
            </a:r>
            <a:br>
              <a:rPr lang="en-US" sz="1800" dirty="0"/>
            </a:br>
            <a:r>
              <a:rPr lang="en-US" sz="1800" dirty="0"/>
              <a:t>Integration of Knowledge</a:t>
            </a:r>
            <a:endParaRPr dirty="0"/>
          </a:p>
          <a:p>
            <a:pPr marL="457200" lvl="0" indent="-228600" algn="l" rtl="0">
              <a:lnSpc>
                <a:spcPct val="90000"/>
              </a:lnSpc>
              <a:spcBef>
                <a:spcPts val="420"/>
              </a:spcBef>
              <a:spcAft>
                <a:spcPts val="0"/>
              </a:spcAft>
              <a:buSzPts val="2100"/>
              <a:buNone/>
            </a:pPr>
            <a:r>
              <a:rPr lang="en-US" sz="1800" b="1" dirty="0"/>
              <a:t>English: </a:t>
            </a:r>
            <a:endParaRPr dirty="0"/>
          </a:p>
          <a:p>
            <a:pPr marL="457200" lvl="0" indent="-228600" algn="l" rtl="0">
              <a:lnSpc>
                <a:spcPct val="90000"/>
              </a:lnSpc>
              <a:spcBef>
                <a:spcPts val="300"/>
              </a:spcBef>
              <a:spcAft>
                <a:spcPts val="0"/>
              </a:spcAft>
              <a:buSzPts val="2100"/>
              <a:buNone/>
            </a:pPr>
            <a:r>
              <a:rPr lang="en-US" sz="1800" dirty="0"/>
              <a:t>	Production of Writing, Knowledge of Writing, </a:t>
            </a:r>
            <a:br>
              <a:rPr lang="en-US" sz="1800" dirty="0"/>
            </a:br>
            <a:r>
              <a:rPr lang="en-US" sz="1800" dirty="0"/>
              <a:t>Conventions of Standard English</a:t>
            </a:r>
            <a:endParaRPr dirty="0"/>
          </a:p>
        </p:txBody>
      </p:sp>
      <p:sp>
        <p:nvSpPr>
          <p:cNvPr id="115" name="Google Shape;115;p7"/>
          <p:cNvSpPr txBox="1">
            <a:spLocks noGrp="1"/>
          </p:cNvSpPr>
          <p:nvPr>
            <p:ph type="title"/>
          </p:nvPr>
        </p:nvSpPr>
        <p:spPr>
          <a:xfrm>
            <a:off x="384825" y="180000"/>
            <a:ext cx="8301975" cy="6858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What does the data show? </a:t>
            </a:r>
            <a:endParaRPr dirty="0"/>
          </a:p>
        </p:txBody>
      </p:sp>
      <p:sp>
        <p:nvSpPr>
          <p:cNvPr id="116" name="Google Shape;116;p7"/>
          <p:cNvSpPr txBox="1">
            <a:spLocks noGrp="1"/>
          </p:cNvSpPr>
          <p:nvPr>
            <p:ph type="body" idx="2"/>
          </p:nvPr>
        </p:nvSpPr>
        <p:spPr>
          <a:xfrm>
            <a:off x="357765" y="1432281"/>
            <a:ext cx="2431338" cy="2451272"/>
          </a:xfrm>
          <a:prstGeom prst="rect">
            <a:avLst/>
          </a:prstGeom>
          <a:noFill/>
          <a:ln>
            <a:noFill/>
          </a:ln>
        </p:spPr>
        <p:txBody>
          <a:bodyPr spcFirstLastPara="1" wrap="square" lIns="91425" tIns="0" rIns="91425" bIns="45700" anchor="t" anchorCtr="0">
            <a:normAutofit/>
          </a:bodyPr>
          <a:lstStyle/>
          <a:p>
            <a:pPr marL="274320" lvl="0" indent="-274320" algn="l" rtl="0">
              <a:lnSpc>
                <a:spcPct val="100000"/>
              </a:lnSpc>
              <a:spcBef>
                <a:spcPts val="360"/>
              </a:spcBef>
              <a:spcAft>
                <a:spcPts val="0"/>
              </a:spcAft>
              <a:buSzPts val="1800"/>
              <a:buFont typeface="Calibri"/>
              <a:buAutoNum type="arabicPeriod"/>
            </a:pPr>
            <a:r>
              <a:rPr lang="en-US" dirty="0"/>
              <a:t>Average composite score for my subtest.</a:t>
            </a:r>
            <a:endParaRPr dirty="0"/>
          </a:p>
          <a:p>
            <a:pPr marL="344488" lvl="0" indent="-230188" algn="l" rtl="0">
              <a:lnSpc>
                <a:spcPct val="100000"/>
              </a:lnSpc>
              <a:spcBef>
                <a:spcPts val="360"/>
              </a:spcBef>
              <a:spcAft>
                <a:spcPts val="0"/>
              </a:spcAft>
              <a:buSzPts val="1800"/>
              <a:buFont typeface="Arial"/>
              <a:buNone/>
            </a:pPr>
            <a:endParaRPr sz="1600" dirty="0"/>
          </a:p>
          <a:p>
            <a:pPr marL="274320" lvl="0" indent="-274320" algn="l" rtl="0">
              <a:lnSpc>
                <a:spcPct val="100000"/>
              </a:lnSpc>
              <a:spcBef>
                <a:spcPts val="360"/>
              </a:spcBef>
              <a:spcAft>
                <a:spcPts val="0"/>
              </a:spcAft>
              <a:buSzPts val="1800"/>
              <a:buFont typeface="+mj-lt"/>
              <a:buAutoNum type="arabicPeriod" startAt="2"/>
            </a:pPr>
            <a:r>
              <a:rPr lang="en-US" dirty="0"/>
              <a:t>The points earned on each subject indicator and average percentage of questions correct.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txBox="1">
            <a:spLocks noGrp="1"/>
          </p:cNvSpPr>
          <p:nvPr>
            <p:ph type="title"/>
          </p:nvPr>
        </p:nvSpPr>
        <p:spPr>
          <a:xfrm>
            <a:off x="675102" y="1076210"/>
            <a:ext cx="7540375" cy="270157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5000"/>
              <a:buNone/>
            </a:pPr>
            <a:r>
              <a:rPr lang="en-US" sz="4800" dirty="0"/>
              <a:t>What skills are </a:t>
            </a:r>
            <a:r>
              <a:rPr lang="en-US" sz="4800" b="1" i="1" dirty="0"/>
              <a:t>mastered</a:t>
            </a:r>
            <a:r>
              <a:rPr lang="en-US" sz="4800" dirty="0"/>
              <a:t> on the ACT Worksheet according to your composite scores?</a:t>
            </a:r>
            <a:endParaRPr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457200" y="482163"/>
            <a:ext cx="8229600" cy="857250"/>
          </a:xfrm>
          <a:prstGeom prst="rect">
            <a:avLst/>
          </a:prstGeom>
          <a:noFill/>
          <a:ln>
            <a:noFill/>
          </a:ln>
        </p:spPr>
        <p:txBody>
          <a:bodyPr spcFirstLastPara="1" wrap="square" lIns="0" tIns="45700" rIns="0" bIns="0" anchor="t" anchorCtr="0">
            <a:noAutofit/>
          </a:bodyPr>
          <a:lstStyle/>
          <a:p>
            <a:pPr marL="0" lvl="0" indent="0" algn="l" rtl="0">
              <a:lnSpc>
                <a:spcPct val="100000"/>
              </a:lnSpc>
              <a:spcBef>
                <a:spcPts val="0"/>
              </a:spcBef>
              <a:spcAft>
                <a:spcPts val="0"/>
              </a:spcAft>
              <a:buClr>
                <a:schemeClr val="accent4"/>
              </a:buClr>
              <a:buSzPts val="3600"/>
              <a:buFont typeface="Calibri"/>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Highlight…</a:t>
            </a:r>
            <a:r>
              <a:rPr lang="en-US" dirty="0"/>
              <a:t> Set… Go! </a:t>
            </a:r>
            <a:endParaRPr dirty="0"/>
          </a:p>
        </p:txBody>
      </p:sp>
      <p:sp>
        <p:nvSpPr>
          <p:cNvPr id="127" name="Google Shape;127;p9"/>
          <p:cNvSpPr txBox="1">
            <a:spLocks noGrp="1"/>
          </p:cNvSpPr>
          <p:nvPr>
            <p:ph type="body" idx="1"/>
          </p:nvPr>
        </p:nvSpPr>
        <p:spPr>
          <a:xfrm>
            <a:off x="2025871" y="1443938"/>
            <a:ext cx="6716110" cy="3253609"/>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sz="2400" b="1" dirty="0">
                <a:solidFill>
                  <a:srgbClr val="FF2F92"/>
                </a:solidFill>
              </a:rPr>
              <a:t>Pink</a:t>
            </a:r>
            <a:r>
              <a:rPr lang="en-US" sz="2400" dirty="0"/>
              <a:t> – Skills taught </a:t>
            </a:r>
            <a:r>
              <a:rPr lang="en-US" sz="2400" dirty="0">
                <a:highlight>
                  <a:srgbClr val="FF2F92"/>
                </a:highlight>
              </a:rPr>
              <a:t>AFTER</a:t>
            </a:r>
            <a:r>
              <a:rPr lang="en-US" sz="2400" dirty="0"/>
              <a:t> they leave 10</a:t>
            </a:r>
            <a:r>
              <a:rPr lang="en-US" sz="2400" baseline="30000" dirty="0"/>
              <a:t>th</a:t>
            </a:r>
            <a:r>
              <a:rPr lang="en-US" sz="2400" dirty="0"/>
              <a:t>/11</a:t>
            </a:r>
            <a:r>
              <a:rPr lang="en-US" sz="2400" baseline="30000" dirty="0"/>
              <a:t>th</a:t>
            </a:r>
            <a:r>
              <a:rPr lang="en-US" sz="2400" dirty="0"/>
              <a:t> grade</a:t>
            </a:r>
            <a:br>
              <a:rPr lang="en-US" sz="2400" dirty="0"/>
            </a:br>
            <a:endParaRPr sz="3600" dirty="0"/>
          </a:p>
          <a:p>
            <a:pPr marL="63500" lvl="0" indent="0" algn="l" rtl="0">
              <a:lnSpc>
                <a:spcPct val="100000"/>
              </a:lnSpc>
              <a:spcBef>
                <a:spcPts val="520"/>
              </a:spcBef>
              <a:spcAft>
                <a:spcPts val="0"/>
              </a:spcAft>
              <a:buSzPts val="2600"/>
              <a:buNone/>
            </a:pPr>
            <a:r>
              <a:rPr lang="en-US" sz="2400" b="1" dirty="0">
                <a:solidFill>
                  <a:srgbClr val="FFE252"/>
                </a:solidFill>
              </a:rPr>
              <a:t>Yellow</a:t>
            </a:r>
            <a:r>
              <a:rPr lang="en-US" sz="2400" dirty="0"/>
              <a:t> – Skills taught </a:t>
            </a:r>
            <a:r>
              <a:rPr lang="en-US" sz="2400" dirty="0">
                <a:highlight>
                  <a:srgbClr val="FFE252"/>
                </a:highlight>
              </a:rPr>
              <a:t>DURING</a:t>
            </a:r>
            <a:r>
              <a:rPr lang="en-US" sz="2400" dirty="0"/>
              <a:t> 10</a:t>
            </a:r>
            <a:r>
              <a:rPr lang="en-US" sz="2400" baseline="30000" dirty="0"/>
              <a:t>th</a:t>
            </a:r>
            <a:r>
              <a:rPr lang="en-US" sz="2400" dirty="0"/>
              <a:t>/11</a:t>
            </a:r>
            <a:r>
              <a:rPr lang="en-US" sz="2400" baseline="30000" dirty="0"/>
              <a:t>th</a:t>
            </a:r>
            <a:r>
              <a:rPr lang="en-US" sz="2400" dirty="0"/>
              <a:t> grade</a:t>
            </a:r>
            <a:endParaRPr dirty="0"/>
          </a:p>
          <a:p>
            <a:pPr marL="63500" lvl="0" indent="0" algn="l" rtl="0">
              <a:lnSpc>
                <a:spcPct val="100000"/>
              </a:lnSpc>
              <a:spcBef>
                <a:spcPts val="520"/>
              </a:spcBef>
              <a:spcAft>
                <a:spcPts val="0"/>
              </a:spcAft>
              <a:buSzPts val="2600"/>
              <a:buNone/>
            </a:pPr>
            <a:endParaRPr sz="3200" dirty="0"/>
          </a:p>
          <a:p>
            <a:pPr marL="63500" lvl="0" indent="0" algn="l" rtl="0">
              <a:lnSpc>
                <a:spcPct val="100000"/>
              </a:lnSpc>
              <a:spcBef>
                <a:spcPts val="520"/>
              </a:spcBef>
              <a:spcAft>
                <a:spcPts val="0"/>
              </a:spcAft>
              <a:buSzPts val="2600"/>
              <a:buNone/>
            </a:pPr>
            <a:r>
              <a:rPr lang="en-US" sz="2400" b="1" dirty="0">
                <a:solidFill>
                  <a:srgbClr val="00B050"/>
                </a:solidFill>
              </a:rPr>
              <a:t>Green</a:t>
            </a:r>
            <a:r>
              <a:rPr lang="en-US" sz="2400" dirty="0"/>
              <a:t> – Skills taught </a:t>
            </a:r>
            <a:r>
              <a:rPr lang="en-US" sz="2400" dirty="0">
                <a:highlight>
                  <a:srgbClr val="00B050"/>
                </a:highlight>
              </a:rPr>
              <a:t>BEFORE</a:t>
            </a:r>
            <a:r>
              <a:rPr lang="en-US" sz="2400" dirty="0"/>
              <a:t> 10</a:t>
            </a:r>
            <a:r>
              <a:rPr lang="en-US" sz="2400" baseline="30000" dirty="0"/>
              <a:t>th</a:t>
            </a:r>
            <a:r>
              <a:rPr lang="en-US" sz="2400" dirty="0"/>
              <a:t>/11</a:t>
            </a:r>
            <a:r>
              <a:rPr lang="en-US" sz="2400" baseline="30000" dirty="0"/>
              <a:t>th</a:t>
            </a:r>
            <a:r>
              <a:rPr lang="en-US" sz="2400" dirty="0"/>
              <a:t> grade</a:t>
            </a:r>
            <a:endParaRPr dirty="0"/>
          </a:p>
          <a:p>
            <a:pPr marL="63500" lvl="0" indent="0" algn="l" rtl="0">
              <a:lnSpc>
                <a:spcPct val="100000"/>
              </a:lnSpc>
              <a:spcBef>
                <a:spcPts val="520"/>
              </a:spcBef>
              <a:spcAft>
                <a:spcPts val="0"/>
              </a:spcAft>
              <a:buSzPts val="2600"/>
              <a:buNone/>
            </a:pPr>
            <a:endParaRPr sz="3200" dirty="0"/>
          </a:p>
          <a:p>
            <a:pPr marL="0" lvl="0" indent="0" algn="l" rtl="0">
              <a:lnSpc>
                <a:spcPct val="100000"/>
              </a:lnSpc>
              <a:spcBef>
                <a:spcPts val="520"/>
              </a:spcBef>
              <a:spcAft>
                <a:spcPts val="0"/>
              </a:spcAft>
              <a:buSzPts val="2600"/>
              <a:buNone/>
            </a:pPr>
            <a:r>
              <a:rPr lang="en-US" sz="2400" i="1" dirty="0"/>
              <a:t>* NOT SURE when it is taught? Skip it for now.</a:t>
            </a:r>
            <a:endParaRPr i="1" dirty="0"/>
          </a:p>
        </p:txBody>
      </p:sp>
      <p:pic>
        <p:nvPicPr>
          <p:cNvPr id="128" name="Google Shape;128;p9" descr="Shape&#10;&#10;Description automatically generated"/>
          <p:cNvPicPr preferRelativeResize="0">
            <a:picLocks noChangeAspect="1"/>
          </p:cNvPicPr>
          <p:nvPr/>
        </p:nvPicPr>
        <p:blipFill rotWithShape="1">
          <a:blip r:embed="rId3">
            <a:alphaModFix/>
          </a:blip>
          <a:srcRect/>
          <a:stretch/>
        </p:blipFill>
        <p:spPr>
          <a:xfrm>
            <a:off x="353050" y="1339413"/>
            <a:ext cx="1672821" cy="3377505"/>
          </a:xfrm>
          <a:prstGeom prst="rect">
            <a:avLst/>
          </a:prstGeom>
          <a:noFill/>
          <a:ln>
            <a:noFill/>
          </a:ln>
        </p:spPr>
      </p:pic>
      <p:sp>
        <p:nvSpPr>
          <p:cNvPr id="129" name="Google Shape;129;p9"/>
          <p:cNvSpPr txBox="1"/>
          <p:nvPr/>
        </p:nvSpPr>
        <p:spPr>
          <a:xfrm>
            <a:off x="2025875" y="2383347"/>
            <a:ext cx="1347900" cy="554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63500" lvl="0" indent="0" algn="l" rtl="0">
              <a:spcBef>
                <a:spcPts val="520"/>
              </a:spcBef>
              <a:spcAft>
                <a:spcPts val="0"/>
              </a:spcAft>
              <a:buClr>
                <a:schemeClr val="dk1"/>
              </a:buClr>
              <a:buSzPts val="2600"/>
              <a:buFont typeface="Arial"/>
              <a:buNone/>
            </a:pPr>
            <a:r>
              <a:rPr lang="en-US" sz="2400" b="1" dirty="0">
                <a:solidFill>
                  <a:srgbClr val="FFE252"/>
                </a:solidFill>
                <a:latin typeface="Calibri"/>
                <a:ea typeface="Calibri"/>
                <a:cs typeface="Calibri"/>
                <a:sym typeface="Calibri"/>
              </a:rPr>
              <a:t>Yellow</a:t>
            </a:r>
            <a:endParaRPr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2311</Words>
  <Application>Microsoft Office PowerPoint</Application>
  <PresentationFormat>On-screen Show (16:9)</PresentationFormat>
  <Paragraphs>142</Paragraphs>
  <Slides>14</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Noto Sans Symbols</vt:lpstr>
      <vt:lpstr>Constantia</vt:lpstr>
      <vt:lpstr>Calibri</vt:lpstr>
      <vt:lpstr>Georgia</vt:lpstr>
      <vt:lpstr>LEARN theme</vt:lpstr>
      <vt:lpstr>PowerPoint Presentation</vt:lpstr>
      <vt:lpstr>As you find your seat, keep in mind…</vt:lpstr>
      <vt:lpstr>Get Your ACT Together!</vt:lpstr>
      <vt:lpstr>Rigor vs. Relevance</vt:lpstr>
      <vt:lpstr>How do your beliefs of rigor and relevance connect to the statements and ideas from research? </vt:lpstr>
      <vt:lpstr>Session Objectives</vt:lpstr>
      <vt:lpstr>What does the data show? </vt:lpstr>
      <vt:lpstr>What skills are mastered on the ACT Worksheet according to your composite scores?</vt:lpstr>
      <vt:lpstr>Highlight… Set… Go! </vt:lpstr>
      <vt:lpstr>Symbol… Set… Go! </vt:lpstr>
      <vt:lpstr>Identify and discuss…</vt:lpstr>
      <vt:lpstr>The University of Chicago CCSR ACT Test Prep: More Is Not Better</vt:lpstr>
      <vt:lpstr>Now, Choose and Pledge!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Your ACT Together!</dc:title>
  <dc:creator>K20 Center</dc:creator>
  <cp:lastModifiedBy>Daniella Peters</cp:lastModifiedBy>
  <cp:revision>1</cp:revision>
  <dcterms:modified xsi:type="dcterms:W3CDTF">2022-08-31T18:16:11Z</dcterms:modified>
</cp:coreProperties>
</file>