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Ckj0wCNqcEgpbrtac+4Vb1G9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777" autoAdjust="0"/>
  </p:normalViewPr>
  <p:slideViewPr>
    <p:cSldViewPr snapToGrid="0">
      <p:cViewPr varScale="1">
        <p:scale>
          <a:sx n="138" d="100"/>
          <a:sy n="138" d="100"/>
        </p:scale>
        <p:origin x="10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8reJuDDTqUdWbmzHOSbyzhRiZiCFfRb/edit?usp=sharing&amp;ouid=102766245578584010233&amp;rtpof=true&amp;sd=tr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pocketlab.com/lesson-library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2aa23563b_2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02aa23563b_2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2aa23563b_2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02aa23563b_2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aa23563b_2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2aa23563b_2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 dirty="0"/>
              <a:t>EXTEND:  </a:t>
            </a:r>
            <a:br>
              <a:rPr lang="en-US" sz="1500" dirty="0"/>
            </a:br>
            <a:endParaRPr sz="15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/>
              <a:t>GIVE THEM SOME OF THE LISA PITTS DIRECTED ONES OR STEER THEM TO THE PL RESOURCE LIBRARY</a:t>
            </a:r>
            <a:br>
              <a:rPr lang="en-US" sz="1500" dirty="0"/>
            </a:b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Inside Notebook software are hundreds of lessons written by experts, teachers, and our in-house team, adaptable to any classroom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Elementary Lesson: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https://docs.google.com/presentation/d/1e8reJuDDTqUdWbmzHOSbyzhRiZiCFfRb/edit?usp=sharing&amp;ouid=102766245578584010233&amp;rtpof=true&amp;sd=true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5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Lesson Library: </a:t>
            </a:r>
            <a:r>
              <a:rPr lang="en-US" sz="1500" u="sng" dirty="0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https://www.thepocketlab.com/lesson-library</a:t>
            </a: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2aa23563b_2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02aa23563b_2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/>
              <a:t>EVALUATE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Tweet Up</a:t>
            </a:r>
            <a:endParaRPr lang="en-US" sz="14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4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  <a:t>K20 Center. (n.d.). Tweet Up. Strategies. K20 LEARN | Tweet Up (ou.edu)</a:t>
            </a:r>
            <a:b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</a:br>
            <a:r>
              <a:rPr lang="en-US" sz="1400" dirty="0">
                <a:solidFill>
                  <a:srgbClr val="292929"/>
                </a:solidFill>
                <a:highlight>
                  <a:srgbClr val="B2D45D"/>
                </a:highlight>
              </a:rPr>
              <a:t>Answer the question with a tweet—a 140-character answer that includes a hashtag to summarize the main idea in one short word or phrase</a:t>
            </a:r>
            <a:endParaRPr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2aa23563b_2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91" name="Google Shape;191;g102aa23563b_2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2aa23563b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2aa23563b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2aa23563b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2aa23563b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aa23563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02aa23563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ENGAGE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aa23563b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02aa23563b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ENGAGE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2aa23563b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02aa23563b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EXPLORE  -- 6-8 MIN/STATION =18-24 MINUTES TOTAL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Have 3 devices (iPads) set up -- 1 at each station. They will already have the </a:t>
            </a:r>
            <a:r>
              <a:rPr lang="en-US" sz="1400" dirty="0" err="1"/>
              <a:t>PocketLab</a:t>
            </a:r>
            <a:r>
              <a:rPr lang="en-US" sz="1400" dirty="0"/>
              <a:t> app downloaded and opened up for use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400" dirty="0"/>
              <a:t>You could tell them about the app (maybe make a QR code for them to scan if they want to put it on their own device).</a:t>
            </a:r>
            <a:br>
              <a:rPr lang="en-US" sz="1400" dirty="0"/>
            </a:b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2aa23563b_2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02aa23563b_2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2aa23563b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2aa23563b_2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EXPLAIN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0b6bd522db_0_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936" y="1371600"/>
            <a:ext cx="2548128" cy="416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b6bd522db_0_43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0b6bd522db_0_43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10b6bd522db_0_43"/>
          <p:cNvSpPr txBox="1">
            <a:spLocks noGrp="1"/>
          </p:cNvSpPr>
          <p:nvPr>
            <p:ph type="body" idx="2"/>
          </p:nvPr>
        </p:nvSpPr>
        <p:spPr>
          <a:xfrm>
            <a:off x="6193369" y="1859760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0" rIns="60925" bIns="0" anchor="ctr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600" b="1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10b6bd522db_0_43"/>
          <p:cNvSpPr txBox="1">
            <a:spLocks noGrp="1"/>
          </p:cNvSpPr>
          <p:nvPr>
            <p:ph type="body" idx="3"/>
          </p:nvPr>
        </p:nvSpPr>
        <p:spPr>
          <a:xfrm>
            <a:off x="609600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g10b6bd522db_0_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0b6bd522db_0_43"/>
          <p:cNvSpPr txBox="1">
            <a:spLocks noGrp="1"/>
          </p:cNvSpPr>
          <p:nvPr>
            <p:ph type="body" idx="4"/>
          </p:nvPr>
        </p:nvSpPr>
        <p:spPr>
          <a:xfrm>
            <a:off x="6199717" y="2633013"/>
            <a:ext cx="5386800" cy="3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b6bd522db_0_50"/>
          <p:cNvSpPr txBox="1">
            <a:spLocks noGrp="1"/>
          </p:cNvSpPr>
          <p:nvPr>
            <p:ph type="body" idx="1"/>
          </p:nvPr>
        </p:nvSpPr>
        <p:spPr>
          <a:xfrm>
            <a:off x="4775200" y="1773349"/>
            <a:ext cx="68157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600"/>
            </a:lvl2pPr>
            <a:lvl3pPr marL="1371600" lvl="2" indent="-336550" algn="l" rtl="0">
              <a:spcBef>
                <a:spcPts val="500"/>
              </a:spcBef>
              <a:spcAft>
                <a:spcPts val="0"/>
              </a:spcAft>
              <a:buSzPts val="170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10b6bd522db_0_50"/>
          <p:cNvSpPr txBox="1">
            <a:spLocks noGrp="1"/>
          </p:cNvSpPr>
          <p:nvPr>
            <p:ph type="body" idx="2"/>
          </p:nvPr>
        </p:nvSpPr>
        <p:spPr>
          <a:xfrm>
            <a:off x="601133" y="1773349"/>
            <a:ext cx="41655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Font typeface="Arial"/>
              <a:buChar char="•"/>
              <a:defRPr sz="2100"/>
            </a:lvl2pPr>
            <a:lvl3pPr marL="1371600" lvl="2" indent="-349250" algn="l" rtl="0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•"/>
              <a:defRPr sz="1900"/>
            </a:lvl3pPr>
            <a:lvl4pPr marL="1828800" lvl="3" indent="-336550" algn="l" rtl="0">
              <a:spcBef>
                <a:spcPts val="30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g10b6bd522db_0_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0b6bd522db_0_5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0b6bd522db_0_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b6bd522db_0_55"/>
          <p:cNvSpPr>
            <a:spLocks noGrp="1"/>
          </p:cNvSpPr>
          <p:nvPr>
            <p:ph type="media" idx="2"/>
          </p:nvPr>
        </p:nvSpPr>
        <p:spPr>
          <a:xfrm>
            <a:off x="609600" y="1791595"/>
            <a:ext cx="8167500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10b6bd522db_0_5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10b6bd522db_0_5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0b6bd522db_0_5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10b6bd522db_0_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10b6bd522db_0_62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0b6bd522db_0_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0b6bd522db_0_6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6bd522db_0_71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0b6bd522db_0_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10b6bd522db_0_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10b6bd522db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0b6bd522db_0_5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•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g10b6bd522db_0_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0b6bd522db_0_5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b6bd522db_0_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b6bd522db_0_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10b6bd522db_0_7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b6bd522db_0_80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0b6bd522db_0_80"/>
          <p:cNvSpPr txBox="1">
            <a:spLocks noGrp="1"/>
          </p:cNvSpPr>
          <p:nvPr>
            <p:ph type="body" idx="1"/>
          </p:nvPr>
        </p:nvSpPr>
        <p:spPr>
          <a:xfrm>
            <a:off x="838200" y="2139043"/>
            <a:ext cx="105156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10b6bd522db_0_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0b6bd522db_0_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0b6bd522db_0_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b6bd522db_0_86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b6bd522db_0_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10b6bd522db_0_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0b6bd522db_0_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10b6bd522db_0_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10b6bd522db_0_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0b6bd522db_0_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0b6bd522db_0_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0b6bd522db_0_9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6693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g10b6bd522db_0_9"/>
          <p:cNvSpPr>
            <a:spLocks noGrp="1"/>
          </p:cNvSpPr>
          <p:nvPr>
            <p:ph type="pic" idx="2"/>
          </p:nvPr>
        </p:nvSpPr>
        <p:spPr>
          <a:xfrm>
            <a:off x="7882467" y="2217781"/>
            <a:ext cx="24384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10b6bd522db_0_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10b6bd522db_0_14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0b6bd522db_0_14"/>
          <p:cNvSpPr txBox="1">
            <a:spLocks noGrp="1"/>
          </p:cNvSpPr>
          <p:nvPr>
            <p:ph type="body" idx="1"/>
          </p:nvPr>
        </p:nvSpPr>
        <p:spPr>
          <a:xfrm>
            <a:off x="609600" y="1740079"/>
            <a:ext cx="5325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SzPts val="3500"/>
              <a:buChar char="•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g10b6bd522db_0_14"/>
          <p:cNvSpPr>
            <a:spLocks noGrp="1"/>
          </p:cNvSpPr>
          <p:nvPr>
            <p:ph type="pic" idx="2"/>
          </p:nvPr>
        </p:nvSpPr>
        <p:spPr>
          <a:xfrm>
            <a:off x="6256403" y="1740079"/>
            <a:ext cx="5325600" cy="18945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b6bd522db_0_19"/>
          <p:cNvSpPr/>
          <p:nvPr/>
        </p:nvSpPr>
        <p:spPr>
          <a:xfrm>
            <a:off x="2295301" y="1751525"/>
            <a:ext cx="7601100" cy="4275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0b6bd522db_0_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10b6bd522db_0_19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0b6bd522db_0_19"/>
          <p:cNvSpPr txBox="1">
            <a:spLocks noGrp="1"/>
          </p:cNvSpPr>
          <p:nvPr>
            <p:ph type="body" idx="1"/>
          </p:nvPr>
        </p:nvSpPr>
        <p:spPr>
          <a:xfrm>
            <a:off x="3433000" y="2046309"/>
            <a:ext cx="5325900" cy="3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b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g10b6bd522db_0_19"/>
          <p:cNvSpPr txBox="1">
            <a:spLocks noGrp="1"/>
          </p:cNvSpPr>
          <p:nvPr>
            <p:ph type="body" idx="2"/>
          </p:nvPr>
        </p:nvSpPr>
        <p:spPr>
          <a:xfrm>
            <a:off x="4023932" y="5257800"/>
            <a:ext cx="4143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chemeClr val="lt1"/>
                </a:solidFill>
              </a:defRPr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•"/>
              <a:defRPr sz="1800"/>
            </a:lvl9pPr>
          </a:lstStyle>
          <a:p>
            <a:endParaRPr/>
          </a:p>
        </p:txBody>
      </p:sp>
      <p:pic>
        <p:nvPicPr>
          <p:cNvPr id="30" name="Google Shape;30;g10b6bd522db_0_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717" y="1803041"/>
            <a:ext cx="852868" cy="715493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0b6bd522db_0_26"/>
          <p:cNvSpPr txBox="1">
            <a:spLocks noGrp="1"/>
          </p:cNvSpPr>
          <p:nvPr>
            <p:ph type="ctrTitle"/>
          </p:nvPr>
        </p:nvSpPr>
        <p:spPr>
          <a:xfrm>
            <a:off x="859536" y="1343464"/>
            <a:ext cx="1046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sz="6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0b6bd522db_0_26"/>
          <p:cNvSpPr txBox="1">
            <a:spLocks noGrp="1"/>
          </p:cNvSpPr>
          <p:nvPr>
            <p:ph type="subTitle" idx="1"/>
          </p:nvPr>
        </p:nvSpPr>
        <p:spPr>
          <a:xfrm>
            <a:off x="859536" y="3200400"/>
            <a:ext cx="104727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24375" bIns="60925" anchor="t" anchorCtr="0">
            <a:normAutofit/>
          </a:bodyPr>
          <a:lstStyle>
            <a:lvl1pPr marR="50800" lvl="0" algn="l" rtl="0">
              <a:spcBef>
                <a:spcPts val="70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lvl="3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g10b6bd522db_0_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b6bd522db_0_30"/>
          <p:cNvSpPr txBox="1">
            <a:spLocks noGrp="1"/>
          </p:cNvSpPr>
          <p:nvPr>
            <p:ph type="body" idx="1"/>
          </p:nvPr>
        </p:nvSpPr>
        <p:spPr>
          <a:xfrm>
            <a:off x="609600" y="1745803"/>
            <a:ext cx="10972800" cy="4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alibri"/>
              <a:buAutoNum type="arabicPeriod"/>
              <a:defRPr sz="35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Calibri"/>
              <a:buAutoNum type="alphaLcParenR"/>
              <a:defRPr sz="2700"/>
            </a:lvl2pPr>
            <a:lvl3pPr marL="137160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libri"/>
              <a:buAutoNum type="romanLcPeriod"/>
              <a:defRPr sz="23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AutoNum type="arabicPeriod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g10b6bd522db_0_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0b6bd522db_0_30"/>
          <p:cNvSpPr txBox="1">
            <a:spLocks noGrp="1"/>
          </p:cNvSpPr>
          <p:nvPr>
            <p:ph type="title"/>
          </p:nvPr>
        </p:nvSpPr>
        <p:spPr>
          <a:xfrm>
            <a:off x="609600" y="409663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6bd522db_0_34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00"/>
              <a:buFont typeface="Calibri"/>
              <a:buNone/>
              <a:defRPr sz="67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0b6bd522db_0_34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rmAutofit/>
          </a:bodyPr>
          <a:lstStyle>
            <a:lvl1pPr marL="45720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  <a:defRPr sz="3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g10b6bd522db_0_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0b6bd522db_0_38"/>
          <p:cNvSpPr txBox="1">
            <a:spLocks noGrp="1"/>
          </p:cNvSpPr>
          <p:nvPr>
            <p:ph type="title"/>
          </p:nvPr>
        </p:nvSpPr>
        <p:spPr>
          <a:xfrm>
            <a:off x="609600" y="4039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0b6bd522db_0_38"/>
          <p:cNvSpPr txBox="1">
            <a:spLocks noGrp="1"/>
          </p:cNvSpPr>
          <p:nvPr>
            <p:ph type="body" idx="1"/>
          </p:nvPr>
        </p:nvSpPr>
        <p:spPr>
          <a:xfrm>
            <a:off x="609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g10b6bd522db_0_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0b6bd522db_0_38"/>
          <p:cNvSpPr txBox="1">
            <a:spLocks noGrp="1"/>
          </p:cNvSpPr>
          <p:nvPr>
            <p:ph type="body" idx="2"/>
          </p:nvPr>
        </p:nvSpPr>
        <p:spPr>
          <a:xfrm>
            <a:off x="6197600" y="1757251"/>
            <a:ext cx="53847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6pPr>
            <a:lvl7pPr marL="3200400" lvl="6" indent="-349250" algn="l" rtl="0">
              <a:spcBef>
                <a:spcPts val="500"/>
              </a:spcBef>
              <a:spcAft>
                <a:spcPts val="0"/>
              </a:spcAft>
              <a:buSzPts val="1900"/>
              <a:buChar char="⚫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b6bd522db_0_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" name="Google Shape;7;g10b6bd522db_0_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ocketlab.com/sensors?hs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aa23563b_2_5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Air, the Climate Sensor</a:t>
            </a:r>
            <a:endParaRPr b="1" dirty="0"/>
          </a:p>
        </p:txBody>
      </p:sp>
      <p:sp>
        <p:nvSpPr>
          <p:cNvPr id="166" name="Google Shape;166;g102aa23563b_2_5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is a compact tool for professional-grade air research.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enables you to investigate the air in your own communities.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It also enables you to assess climate patterns.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Air empowers citizen scientists to make climate change personal and involves them in gathering real-world data.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2aa23563b_2_5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Weather, the Mini-Meteorologist</a:t>
            </a:r>
            <a:endParaRPr b="1" dirty="0"/>
          </a:p>
        </p:txBody>
      </p:sp>
      <p:sp>
        <p:nvSpPr>
          <p:cNvPr id="172" name="Google Shape;172;g102aa23563b_2_5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takes you beyond the daily weather report and shows the stories behind the seasons.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 enables you to explore complex weather factors interacting behind the scenes.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Weather teaches students how to decipher weather forecasts.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2aa23563b_2_692"/>
          <p:cNvSpPr txBox="1">
            <a:spLocks noGrp="1"/>
          </p:cNvSpPr>
          <p:nvPr>
            <p:ph type="title"/>
          </p:nvPr>
        </p:nvSpPr>
        <p:spPr>
          <a:xfrm>
            <a:off x="838200" y="651895"/>
            <a:ext cx="1051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 dirty="0"/>
              <a:t>Your Classroom Your Way</a:t>
            </a:r>
            <a:endParaRPr b="1" dirty="0"/>
          </a:p>
        </p:txBody>
      </p:sp>
      <p:sp>
        <p:nvSpPr>
          <p:cNvPr id="178" name="Google Shape;178;g102aa23563b_2_6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Explore this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elementary lesson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“Using Nature as Inspiration </a:t>
            </a:r>
            <a:b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to Design Martian Landers” </a:t>
            </a:r>
            <a:endParaRPr sz="2400" b="1" u="sng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g102aa23563b_2_69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273" y="3940029"/>
            <a:ext cx="1655950" cy="15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02aa23563b_2_6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830" y="3690318"/>
            <a:ext cx="1961775" cy="19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2aa23563b_2_692"/>
          <p:cNvSpPr txBox="1">
            <a:spLocks noGrp="1"/>
          </p:cNvSpPr>
          <p:nvPr>
            <p:ph type="body" idx="2"/>
          </p:nvPr>
        </p:nvSpPr>
        <p:spPr>
          <a:xfrm>
            <a:off x="6172202" y="1779442"/>
            <a:ext cx="5262600" cy="42288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Visit the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PocketLab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Library:</a:t>
            </a: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Use your Note Catcher to jot down any lessons or ideas that could be useful in your classroom. 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2aa23563b_2_974"/>
          <p:cNvSpPr txBox="1">
            <a:spLocks noGrp="1"/>
          </p:cNvSpPr>
          <p:nvPr>
            <p:ph type="title"/>
          </p:nvPr>
        </p:nvSpPr>
        <p:spPr>
          <a:xfrm>
            <a:off x="838200" y="651900"/>
            <a:ext cx="10922100" cy="1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b="1" dirty="0"/>
              <a:t>How can you get students </a:t>
            </a:r>
            <a:br>
              <a:rPr lang="en-US" b="1" dirty="0"/>
            </a:br>
            <a:r>
              <a:rPr lang="en-US" b="1" dirty="0"/>
              <a:t>excited, engaged, and comfortable interacting with data?    </a:t>
            </a:r>
            <a:endParaRPr b="1" dirty="0"/>
          </a:p>
        </p:txBody>
      </p:sp>
      <p:sp>
        <p:nvSpPr>
          <p:cNvPr id="187" name="Google Shape;187;g102aa23563b_2_974"/>
          <p:cNvSpPr txBox="1">
            <a:spLocks noGrp="1"/>
          </p:cNvSpPr>
          <p:nvPr>
            <p:ph type="body" idx="1"/>
          </p:nvPr>
        </p:nvSpPr>
        <p:spPr>
          <a:xfrm>
            <a:off x="838200" y="2794000"/>
            <a:ext cx="5181600" cy="3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Tweet Up: </a:t>
            </a:r>
            <a:r>
              <a:rPr lang="en-US"/>
              <a:t>Give a short pitch for how you can get your students excited about using data with PocketLab sensors. </a:t>
            </a:r>
            <a:endParaRPr/>
          </a:p>
        </p:txBody>
      </p:sp>
      <p:pic>
        <p:nvPicPr>
          <p:cNvPr id="188" name="Google Shape;188;g102aa23563b_2_97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933" y="2300128"/>
            <a:ext cx="4972999" cy="307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2aa23563b_2_1069"/>
          <p:cNvSpPr txBox="1">
            <a:spLocks noGrp="1"/>
          </p:cNvSpPr>
          <p:nvPr>
            <p:ph type="body" idx="1"/>
          </p:nvPr>
        </p:nvSpPr>
        <p:spPr>
          <a:xfrm>
            <a:off x="415600" y="2387600"/>
            <a:ext cx="99729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0480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“The art of teaching is the art </a:t>
            </a:r>
            <a:br>
              <a:rPr lang="en-US" sz="8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8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of assisting discovery.”</a:t>
            </a:r>
            <a:endParaRPr sz="8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04800" lvl="0" indent="-63500" algn="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46250"/>
              <a:buFont typeface="Arial"/>
              <a:buNone/>
            </a:pPr>
            <a:r>
              <a:rPr lang="en-US" sz="8000">
                <a:solidFill>
                  <a:schemeClr val="dk2"/>
                </a:solidFill>
              </a:rPr>
              <a:t>—Mark Van Doren</a:t>
            </a:r>
            <a:endParaRPr sz="86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891210" y="1122363"/>
            <a:ext cx="10455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</a:pPr>
            <a:r>
              <a:rPr lang="en-US" dirty="0" err="1"/>
              <a:t>PocketLab</a:t>
            </a:r>
            <a:r>
              <a:rPr lang="en-US" dirty="0"/>
              <a:t> Sensors:</a:t>
            </a:r>
            <a:br>
              <a:rPr lang="en-US" dirty="0"/>
            </a:br>
            <a:r>
              <a:rPr lang="en-US" dirty="0"/>
              <a:t>Engage Students with Data</a:t>
            </a: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868360" y="3827388"/>
            <a:ext cx="10455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Teresa Randall, Ph.D.</a:t>
            </a:r>
            <a:br>
              <a:rPr lang="en-US"/>
            </a:br>
            <a:r>
              <a:rPr lang="en-US"/>
              <a:t>MY SUCCESS Science Curriculum Specialist</a:t>
            </a:r>
            <a:br>
              <a:rPr lang="en-US"/>
            </a:br>
            <a:r>
              <a:rPr lang="en-US"/>
              <a:t>terrierteacher@ou.edu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2aa23563b_2_1"/>
          <p:cNvSpPr txBox="1">
            <a:spLocks noGrp="1"/>
          </p:cNvSpPr>
          <p:nvPr>
            <p:ph type="title"/>
          </p:nvPr>
        </p:nvSpPr>
        <p:spPr>
          <a:xfrm>
            <a:off x="707136" y="610154"/>
            <a:ext cx="10363200" cy="136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3" name="Google Shape;113;g102aa23563b_2_1"/>
          <p:cNvSpPr txBox="1">
            <a:spLocks noGrp="1"/>
          </p:cNvSpPr>
          <p:nvPr>
            <p:ph type="body" idx="1"/>
          </p:nvPr>
        </p:nvSpPr>
        <p:spPr>
          <a:xfrm>
            <a:off x="698454" y="2159719"/>
            <a:ext cx="10363200" cy="2725828"/>
          </a:xfrm>
          <a:prstGeom prst="rect">
            <a:avLst/>
          </a:prstGeom>
        </p:spPr>
        <p:txBody>
          <a:bodyPr spcFirstLastPara="1" wrap="square" lIns="60925" tIns="60925" rIns="60925" bIns="60925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000" dirty="0"/>
              <a:t>How can teachers get students excited, engaged, and comfortable interacting with data in an authentic way? 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2aa23563b_2_6"/>
          <p:cNvSpPr txBox="1">
            <a:spLocks noGrp="1"/>
          </p:cNvSpPr>
          <p:nvPr>
            <p:ph type="title"/>
          </p:nvPr>
        </p:nvSpPr>
        <p:spPr>
          <a:xfrm>
            <a:off x="652607" y="391531"/>
            <a:ext cx="10363200" cy="136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</a:t>
            </a:r>
            <a:endParaRPr sz="2400" b="0" dirty="0"/>
          </a:p>
        </p:txBody>
      </p:sp>
      <p:sp>
        <p:nvSpPr>
          <p:cNvPr id="119" name="Google Shape;119;g102aa23563b_2_6"/>
          <p:cNvSpPr txBox="1">
            <a:spLocks noGrp="1"/>
          </p:cNvSpPr>
          <p:nvPr>
            <p:ph type="body" idx="1"/>
          </p:nvPr>
        </p:nvSpPr>
        <p:spPr>
          <a:xfrm>
            <a:off x="706288" y="1789458"/>
            <a:ext cx="10363200" cy="3655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0" indent="-457200">
              <a:spcBef>
                <a:spcPts val="1100"/>
              </a:spcBef>
              <a:buSzPts val="2800"/>
            </a:pPr>
            <a:r>
              <a:rPr lang="en-US" sz="3600" dirty="0"/>
              <a:t>View </a:t>
            </a:r>
            <a:r>
              <a:rPr lang="en-US" sz="3600" dirty="0" err="1"/>
              <a:t>PocketLab</a:t>
            </a:r>
            <a:r>
              <a:rPr lang="en-US" sz="3600" dirty="0"/>
              <a:t> sensor classroom examples.</a:t>
            </a:r>
            <a:endParaRPr sz="3600" dirty="0"/>
          </a:p>
          <a:p>
            <a:pPr marL="508000" indent="-457200">
              <a:spcBef>
                <a:spcPts val="1100"/>
              </a:spcBef>
              <a:buSzPts val="2800"/>
            </a:pPr>
            <a:r>
              <a:rPr lang="en-US" sz="3600" dirty="0"/>
              <a:t>Experience hands-on time with three different </a:t>
            </a:r>
            <a:r>
              <a:rPr lang="en-US" sz="3600" dirty="0" err="1"/>
              <a:t>PocketLab</a:t>
            </a:r>
            <a:r>
              <a:rPr lang="en-US" sz="3600" dirty="0"/>
              <a:t> sensors.</a:t>
            </a:r>
            <a:endParaRPr sz="36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aa23563b_2_19"/>
          <p:cNvSpPr txBox="1">
            <a:spLocks noGrp="1"/>
          </p:cNvSpPr>
          <p:nvPr>
            <p:ph type="title"/>
          </p:nvPr>
        </p:nvSpPr>
        <p:spPr>
          <a:xfrm>
            <a:off x="415650" y="5704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endParaRPr b="1" dirty="0"/>
          </a:p>
        </p:txBody>
      </p:sp>
      <p:sp>
        <p:nvSpPr>
          <p:cNvPr id="125" name="Google Shape;125;g102aa23563b_2_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</a:t>
            </a:r>
            <a:r>
              <a:rPr lang="en-US" sz="2800" dirty="0"/>
              <a:t> feel about using data in the classroom with your students.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26" name="Google Shape;126;g102aa23563b_2_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02aa23563b_2_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02aa23563b_2_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2aa23563b_2_1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aa23563b_2_121"/>
          <p:cNvSpPr txBox="1">
            <a:spLocks noGrp="1"/>
          </p:cNvSpPr>
          <p:nvPr>
            <p:ph type="title"/>
          </p:nvPr>
        </p:nvSpPr>
        <p:spPr>
          <a:xfrm>
            <a:off x="415600" y="745550"/>
            <a:ext cx="113955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Magnetic Memes</a:t>
            </a:r>
            <a:br>
              <a:rPr lang="en-US" dirty="0"/>
            </a:br>
            <a:endParaRPr dirty="0"/>
          </a:p>
        </p:txBody>
      </p:sp>
      <p:sp>
        <p:nvSpPr>
          <p:cNvPr id="135" name="Google Shape;135;g102aa23563b_2_1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093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indent="-457200">
              <a:lnSpc>
                <a:spcPct val="100000"/>
              </a:lnSpc>
              <a:buSzPct val="100000"/>
            </a:pPr>
            <a:r>
              <a:rPr lang="en-US" sz="2800" dirty="0"/>
              <a:t>Move to the poster that describes how </a:t>
            </a:r>
            <a:r>
              <a:rPr lang="en-US" sz="2800" u="sng" dirty="0"/>
              <a:t>your students</a:t>
            </a:r>
            <a:r>
              <a:rPr lang="en-US" sz="2800" dirty="0"/>
              <a:t> feel about using data in the classroom. </a:t>
            </a:r>
            <a:endParaRPr sz="28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ct val="100000"/>
            </a:pPr>
            <a:r>
              <a:rPr lang="en-US" sz="2800" dirty="0"/>
              <a:t>With your group, discuss why you chose that poster. </a:t>
            </a:r>
            <a:endParaRPr sz="2800" dirty="0"/>
          </a:p>
        </p:txBody>
      </p:sp>
      <p:pic>
        <p:nvPicPr>
          <p:cNvPr id="136" name="Google Shape;136;g102aa23563b_2_1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1275537"/>
            <a:ext cx="3174538" cy="19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2aa23563b_2_1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8" y="1270904"/>
            <a:ext cx="3174538" cy="19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2aa23563b_2_1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33" y="3316833"/>
            <a:ext cx="3174538" cy="185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02aa23563b_2_1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000" y="3309571"/>
            <a:ext cx="3174538" cy="185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2aa23563b_2_2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/>
              <a:t>Stations</a:t>
            </a:r>
            <a:endParaRPr b="1" dirty="0"/>
          </a:p>
        </p:txBody>
      </p:sp>
      <p:sp>
        <p:nvSpPr>
          <p:cNvPr id="145" name="Google Shape;145;g102aa23563b_2_219"/>
          <p:cNvSpPr txBox="1">
            <a:spLocks noGrp="1"/>
          </p:cNvSpPr>
          <p:nvPr>
            <p:ph type="body" idx="1"/>
          </p:nvPr>
        </p:nvSpPr>
        <p:spPr>
          <a:xfrm>
            <a:off x="415600" y="1356867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457200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With your group, work through the Task Card at each station.</a:t>
            </a:r>
            <a:endParaRPr sz="3200" dirty="0"/>
          </a:p>
          <a:p>
            <a:pPr marL="609600" indent="-457200">
              <a:lnSpc>
                <a:spcPct val="100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Each card is associated with a </a:t>
            </a:r>
            <a:r>
              <a:rPr lang="en-US" sz="3200" dirty="0" err="1"/>
              <a:t>PocketLab</a:t>
            </a:r>
            <a:r>
              <a:rPr lang="en-US" sz="3200" dirty="0"/>
              <a:t> sensor that can be used in your classroom. </a:t>
            </a:r>
            <a:endParaRPr sz="3200" dirty="0"/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Voyager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Air 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Weather </a:t>
            </a:r>
            <a:endParaRPr sz="32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600" indent="-457200">
              <a:lnSpc>
                <a:spcPct val="100000"/>
              </a:lnSpc>
              <a:spcAft>
                <a:spcPts val="1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Use the Note Catcher to write down any helpful or pertinent information for your personal use. 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2aa23563b_2_3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 err="1"/>
              <a:t>PocketLab</a:t>
            </a:r>
            <a:r>
              <a:rPr lang="en-US" b="1" dirty="0"/>
              <a:t> </a:t>
            </a:r>
            <a:r>
              <a:rPr lang="en-US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Sensors</a:t>
            </a:r>
            <a:r>
              <a:rPr lang="en-US" b="1" dirty="0"/>
              <a:t> to the Rescue</a:t>
            </a:r>
            <a:endParaRPr b="1" dirty="0"/>
          </a:p>
        </p:txBody>
      </p:sp>
      <p:sp>
        <p:nvSpPr>
          <p:cNvPr id="151" name="Google Shape;151;g102aa23563b_2_313"/>
          <p:cNvSpPr txBox="1">
            <a:spLocks noGrp="1"/>
          </p:cNvSpPr>
          <p:nvPr>
            <p:ph type="body" idx="1"/>
          </p:nvPr>
        </p:nvSpPr>
        <p:spPr>
          <a:xfrm>
            <a:off x="415600" y="1430407"/>
            <a:ext cx="8191500" cy="47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Collect, visualize, and analyze live experiment data in a way that makes labs come alive.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Use wireless, multi-functional, and remote-ready sensors. </a:t>
            </a:r>
            <a:endParaRPr dirty="0"/>
          </a:p>
          <a:p>
            <a:pPr marL="609600" lvl="0" indent="-4572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n-US" dirty="0"/>
              <a:t>Transmit data instantly to your </a:t>
            </a:r>
            <a:br>
              <a:rPr lang="en-US" dirty="0"/>
            </a:br>
            <a:r>
              <a:rPr lang="en-US" b="1" u="sng" dirty="0"/>
              <a:t>free</a:t>
            </a:r>
            <a:r>
              <a:rPr lang="en-US" dirty="0"/>
              <a:t> PL Notebook, a full-featured digital lab book, for visualization and analysis. </a:t>
            </a:r>
            <a:br>
              <a:rPr lang="en-US" sz="24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endParaRPr sz="2400" dirty="0"/>
          </a:p>
        </p:txBody>
      </p:sp>
      <p:pic>
        <p:nvPicPr>
          <p:cNvPr id="152" name="Google Shape;152;g102aa23563b_2_3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600" y="1496725"/>
            <a:ext cx="2131058" cy="13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02aa23563b_2_3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63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02aa23563b_2_3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806" y="3124056"/>
            <a:ext cx="1588975" cy="237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2aa23563b_2_4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 dirty="0"/>
              <a:t>Meet Voyager, the Adventure Sensor</a:t>
            </a:r>
            <a:endParaRPr b="1" dirty="0"/>
          </a:p>
        </p:txBody>
      </p:sp>
      <p:sp>
        <p:nvSpPr>
          <p:cNvPr id="160" name="Google Shape;160;g102aa23563b_2_4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38727" cy="441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world is made of motion!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Voyager incorporates eight popular science sensors in one small pocket device.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You can measure almost anything . . . motion, altitude, light, magnetic field, and more. </a:t>
            </a:r>
            <a:endParaRPr dirty="0"/>
          </a:p>
          <a:p>
            <a:pPr marL="609600" lvl="0" indent="-482600" algn="l" rtl="0">
              <a:spcBef>
                <a:spcPts val="11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Voyager is adaptable. It can be used for F2F, hybrid, and remote learning.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704</Words>
  <Application>Microsoft Office PowerPoint</Application>
  <PresentationFormat>Widescreen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Noto Sans Symbols</vt:lpstr>
      <vt:lpstr>Wingdings</vt:lpstr>
      <vt:lpstr>LEARN theme</vt:lpstr>
      <vt:lpstr>PowerPoint Presentation</vt:lpstr>
      <vt:lpstr>PocketLab Sensors: Engage Students with Data</vt:lpstr>
      <vt:lpstr>Essential Question</vt:lpstr>
      <vt:lpstr>Objectives</vt:lpstr>
      <vt:lpstr>Magnetic Memes</vt:lpstr>
      <vt:lpstr>Magnetic Memes </vt:lpstr>
      <vt:lpstr>Stations</vt:lpstr>
      <vt:lpstr>PocketLab Sensors to the Rescue</vt:lpstr>
      <vt:lpstr>Meet Voyager, the Adventure Sensor</vt:lpstr>
      <vt:lpstr>Meet Air, the Climate Sensor</vt:lpstr>
      <vt:lpstr>Meet Weather, the Mini-Meteorologist</vt:lpstr>
      <vt:lpstr>Your Classroom Your Way</vt:lpstr>
      <vt:lpstr>How can you get students  excited, engaged, and comfortable interacting with data?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Shogren, Caitlin E.</dc:creator>
  <cp:lastModifiedBy>McLeod Porter, Delma</cp:lastModifiedBy>
  <cp:revision>3</cp:revision>
  <dcterms:created xsi:type="dcterms:W3CDTF">2021-09-15T20:13:52Z</dcterms:created>
  <dcterms:modified xsi:type="dcterms:W3CDTF">2022-02-23T20:46:49Z</dcterms:modified>
</cp:coreProperties>
</file>