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A9384A-895C-4DDE-AFAE-C0243BDAB2D8}" v="5" dt="2021-12-16T18:52:31.1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057" autoAdjust="0"/>
  </p:normalViewPr>
  <p:slideViewPr>
    <p:cSldViewPr snapToGrid="0">
      <p:cViewPr varScale="1">
        <p:scale>
          <a:sx n="161" d="100"/>
          <a:sy n="161" d="100"/>
        </p:scale>
        <p:origin x="1728" y="10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arn.k20center.ou.edu/strategy/83"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926"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earn.k20center.ou.edu/strategy/116"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onnect.nais.org/blogs/david-cutler/2014/06/02/5-reasons-why-coaches-make-the-best-teachers"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learn.k20center.ou.edu/strategy/168"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070f33831b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070f33831b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sz="1200" dirty="0">
                <a:solidFill>
                  <a:srgbClr val="292929"/>
                </a:solidFill>
              </a:rPr>
              <a:t>K20 Center. (n.d.). Two Stars and a Wish. Strategies. </a:t>
            </a:r>
            <a:r>
              <a:rPr lang="en-US" sz="1200" dirty="0">
                <a:solidFill>
                  <a:srgbClr val="292929"/>
                </a:solidFill>
              </a:rPr>
              <a:t>https://learn.k20center.ou.edu/strategy/83</a:t>
            </a:r>
            <a:endParaRPr lang="en" sz="1200" dirty="0">
              <a:solidFill>
                <a:srgbClr val="292929"/>
              </a:solidFill>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rPr>
              <a:t>Introduce participants to the </a:t>
            </a:r>
            <a:r>
              <a:rPr lang="en" sz="1200" u="sng" dirty="0">
                <a:solidFill>
                  <a:srgbClr val="1155CC"/>
                </a:solidFill>
                <a:hlinkClick r:id="rId3">
                  <a:extLst>
                    <a:ext uri="{A12FA001-AC4F-418D-AE19-62706E023703}">
                      <ahyp:hlinkClr xmlns:ahyp="http://schemas.microsoft.com/office/drawing/2018/hyperlinkcolor" val="tx"/>
                    </a:ext>
                  </a:extLst>
                </a:hlinkClick>
              </a:rPr>
              <a:t>Two Stars and a Wish</a:t>
            </a:r>
            <a:r>
              <a:rPr lang="en" sz="1200" u="sng" dirty="0">
                <a:solidFill>
                  <a:srgbClr val="292929"/>
                </a:solidFill>
              </a:rPr>
              <a:t> </a:t>
            </a:r>
            <a:r>
              <a:rPr lang="en" sz="1200" u="none" dirty="0">
                <a:solidFill>
                  <a:srgbClr val="292929"/>
                </a:solidFill>
              </a:rPr>
              <a:t>strategy. </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Share the statement: </a:t>
            </a:r>
            <a:r>
              <a:rPr lang="en" sz="1200" b="0" i="0" dirty="0">
                <a:solidFill>
                  <a:srgbClr val="292929"/>
                </a:solidFill>
              </a:rPr>
              <a:t>  </a:t>
            </a:r>
            <a:r>
              <a:rPr lang="en" sz="1200" b="1" i="1" dirty="0">
                <a:solidFill>
                  <a:srgbClr val="292929"/>
                </a:solidFill>
              </a:rPr>
              <a:t>Effective coaches make effective teachers; effective teachers make effective coaches.</a:t>
            </a:r>
            <a:r>
              <a:rPr lang="en" sz="1200" b="1" dirty="0">
                <a:solidFill>
                  <a:srgbClr val="292929"/>
                </a:solidFill>
              </a:rPr>
              <a:t> </a:t>
            </a:r>
            <a:r>
              <a:rPr lang="en" sz="1200" dirty="0">
                <a:solidFill>
                  <a:srgbClr val="292929"/>
                </a:solidFill>
              </a:rPr>
              <a:t> </a:t>
            </a:r>
            <a:endParaRPr sz="1200" dirty="0">
              <a:solidFill>
                <a:srgbClr val="292929"/>
              </a:solidFill>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rPr>
              <a:t>Ask participants to reflect on the statement and write down two ideas that they like or feel positive about the statement (two stars).  </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Have participants write down one way they can improve within their roles as a coach and teacher (one wish).  </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When finished writing their responses, ask participants to share their two stars and a wish with an Elbow Partner or to the whole group. </a:t>
            </a:r>
            <a:endParaRPr sz="1200" dirty="0">
              <a:solidFill>
                <a:srgbClr val="292929"/>
              </a:solidFill>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rPr>
              <a:t>Provide a moment for participants to write about the Two Stars and a Wish instructional strategy on their Note Catcher.</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Ask them to share how they might adapt the strategy for use in their classroom.</a:t>
            </a:r>
            <a:endParaRPr sz="1200" dirty="0">
              <a:solidFill>
                <a:srgbClr val="292929"/>
              </a:solidFill>
            </a:endParaRPr>
          </a:p>
          <a:p>
            <a:pPr marL="0" lvl="0" indent="0" algn="l" rtl="0">
              <a:spcBef>
                <a:spcPts val="120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070f33831b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070f33831b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1200"/>
              </a:spcBef>
              <a:spcAft>
                <a:spcPts val="0"/>
              </a:spcAft>
              <a:buClr>
                <a:schemeClr val="dk1"/>
              </a:buClr>
              <a:buSzPts val="1100"/>
              <a:buFont typeface="Arial"/>
              <a:buNone/>
              <a:tabLst/>
              <a:defRPr/>
            </a:pPr>
            <a:r>
              <a:rPr lang="en-US" sz="2000" dirty="0"/>
              <a:t>K20 Center. (2020). Bell Ringers and Exit Tickets. Strategies. </a:t>
            </a:r>
            <a:r>
              <a:rPr lang="en-US" sz="2000" dirty="0">
                <a:hlinkClick r:id="rId3"/>
              </a:rPr>
              <a:t>https://learn.k20center.ou.edu/strategy/125</a:t>
            </a:r>
            <a:endParaRPr lang="en-US" sz="2000" dirty="0"/>
          </a:p>
          <a:p>
            <a:pPr marL="171450" lvl="0" indent="-171450" algn="l" rtl="0">
              <a:lnSpc>
                <a:spcPct val="115000"/>
              </a:lnSpc>
              <a:spcBef>
                <a:spcPts val="1200"/>
              </a:spcBef>
              <a:spcAft>
                <a:spcPts val="0"/>
              </a:spcAft>
              <a:buClr>
                <a:schemeClr val="dk1"/>
              </a:buClr>
              <a:buSzPts val="1100"/>
            </a:pPr>
            <a:endParaRPr lang="en" sz="1200" dirty="0">
              <a:solidFill>
                <a:srgbClr val="292929"/>
              </a:solidFill>
            </a:endParaRPr>
          </a:p>
          <a:p>
            <a:pPr marL="171450" lvl="0" indent="-171450" algn="l" rtl="0">
              <a:lnSpc>
                <a:spcPct val="115000"/>
              </a:lnSpc>
              <a:spcBef>
                <a:spcPts val="1200"/>
              </a:spcBef>
              <a:spcAft>
                <a:spcPts val="0"/>
              </a:spcAft>
              <a:buClr>
                <a:schemeClr val="dk1"/>
              </a:buClr>
              <a:buSzPts val="1100"/>
            </a:pPr>
            <a:endParaRPr lang="en" sz="1200" dirty="0">
              <a:solidFill>
                <a:srgbClr val="292929"/>
              </a:solidFill>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rPr>
              <a:t>As an Exit Ticket, ask the participants to use a sticky note to explain a strategy they learned today.</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Have them complete the following sentence: "This week, I plan to use _________________ strategy." </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Invite participants to briefly explain (on the Post-it) how they will implement the strategy in their classroom. </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Post the Post-it notes on the wall or poster paper for all participants to see as they leave the session.</a:t>
            </a:r>
            <a:endParaRPr sz="1200" dirty="0">
              <a:solidFill>
                <a:srgbClr val="292929"/>
              </a:solidFill>
            </a:endParaRPr>
          </a:p>
          <a:p>
            <a:pPr marL="0" lvl="0" indent="0" algn="l" rtl="0">
              <a:spcBef>
                <a:spcPts val="120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070f33831b_0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070f33831b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070f33831b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1070f33831b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070f33831b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070f33831b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solidFill>
                  <a:srgbClr val="292929"/>
                </a:solidFill>
                <a:highlight>
                  <a:srgbClr val="FFFFFF"/>
                </a:highlight>
              </a:rPr>
              <a:t>K20 Center. (2020). Magnetic Statements. Strategies. https://learn.k20center.ou.edu/strategy/166</a:t>
            </a:r>
            <a:endParaRPr lang="en" sz="1200" dirty="0">
              <a:solidFill>
                <a:srgbClr val="292929"/>
              </a:solidFill>
              <a:highlight>
                <a:srgbClr val="FFFFFF"/>
              </a:highlight>
            </a:endParaRPr>
          </a:p>
          <a:p>
            <a:pPr marL="0" lvl="0" indent="0" algn="l" rtl="0">
              <a:spcBef>
                <a:spcPts val="0"/>
              </a:spcBef>
              <a:spcAft>
                <a:spcPts val="0"/>
              </a:spcAft>
              <a:buNone/>
            </a:pPr>
            <a:endParaRPr lang="en" sz="1200" dirty="0">
              <a:solidFill>
                <a:srgbClr val="292929"/>
              </a:solidFill>
              <a:highlight>
                <a:srgbClr val="FFFFFF"/>
              </a:highlight>
            </a:endParaRPr>
          </a:p>
          <a:p>
            <a:pPr marL="0" lvl="0" indent="0" algn="l" rtl="0">
              <a:spcBef>
                <a:spcPts val="0"/>
              </a:spcBef>
              <a:spcAft>
                <a:spcPts val="0"/>
              </a:spcAft>
              <a:buNone/>
            </a:pPr>
            <a:r>
              <a:rPr lang="en" sz="1200" dirty="0">
                <a:solidFill>
                  <a:srgbClr val="292929"/>
                </a:solidFill>
                <a:highlight>
                  <a:srgbClr val="FFFFFF"/>
                </a:highlight>
              </a:rPr>
              <a:t>Ask participants to move around the room, read the 6 quotes posted, and stand by the one that most attracts them. Before participants move, explain to them that once they have discovered the quote that most attracts them, think about the questions:</a:t>
            </a:r>
            <a:endParaRPr sz="1200" dirty="0">
              <a:solidFill>
                <a:srgbClr val="292929"/>
              </a:solidFill>
              <a:highlight>
                <a:srgbClr val="FFFFFF"/>
              </a:highlight>
            </a:endParaRPr>
          </a:p>
          <a:p>
            <a:pPr marL="0" lvl="0" indent="0" algn="l" rtl="0">
              <a:spcBef>
                <a:spcPts val="0"/>
              </a:spcBef>
              <a:spcAft>
                <a:spcPts val="0"/>
              </a:spcAft>
              <a:buNone/>
            </a:pPr>
            <a:endParaRPr sz="1200" dirty="0">
              <a:solidFill>
                <a:srgbClr val="292929"/>
              </a:solidFill>
              <a:highlight>
                <a:srgbClr val="FFFFFF"/>
              </a:highlight>
            </a:endParaRPr>
          </a:p>
          <a:p>
            <a:pPr marL="457200" lvl="0" indent="-304800" algn="l" rtl="0">
              <a:lnSpc>
                <a:spcPct val="115000"/>
              </a:lnSpc>
              <a:spcBef>
                <a:spcPts val="0"/>
              </a:spcBef>
              <a:spcAft>
                <a:spcPts val="0"/>
              </a:spcAft>
              <a:buClr>
                <a:srgbClr val="292929"/>
              </a:buClr>
              <a:buSzPts val="1200"/>
              <a:buAutoNum type="arabicPeriod"/>
            </a:pPr>
            <a:r>
              <a:rPr lang="en" sz="1200" b="1" i="1" dirty="0">
                <a:solidFill>
                  <a:srgbClr val="292929"/>
                </a:solidFill>
                <a:highlight>
                  <a:srgbClr val="FFFFFF"/>
                </a:highlight>
              </a:rPr>
              <a:t>Why were you attracted to the quote?</a:t>
            </a:r>
            <a:endParaRPr sz="1200" b="1" i="1" dirty="0">
              <a:solidFill>
                <a:srgbClr val="292929"/>
              </a:solidFill>
              <a:highlight>
                <a:srgbClr val="FFFFFF"/>
              </a:highlight>
            </a:endParaRPr>
          </a:p>
          <a:p>
            <a:pPr marL="457200" lvl="0" indent="-304800" algn="l" rtl="0">
              <a:lnSpc>
                <a:spcPct val="115000"/>
              </a:lnSpc>
              <a:spcBef>
                <a:spcPts val="0"/>
              </a:spcBef>
              <a:spcAft>
                <a:spcPts val="0"/>
              </a:spcAft>
              <a:buClr>
                <a:srgbClr val="292929"/>
              </a:buClr>
              <a:buSzPts val="1200"/>
              <a:buAutoNum type="arabicPeriod"/>
            </a:pPr>
            <a:r>
              <a:rPr lang="en" sz="1200" b="1" i="1" dirty="0">
                <a:solidFill>
                  <a:srgbClr val="292929"/>
                </a:solidFill>
                <a:highlight>
                  <a:srgbClr val="FFFFFF"/>
                </a:highlight>
              </a:rPr>
              <a:t>How is the quote applicable in the classroom?</a:t>
            </a:r>
            <a:endParaRPr sz="1200" b="1" i="1" dirty="0">
              <a:solidFill>
                <a:srgbClr val="292929"/>
              </a:solidFill>
              <a:highlight>
                <a:srgbClr val="FFFFFF"/>
              </a:highlight>
            </a:endParaRPr>
          </a:p>
          <a:p>
            <a:pPr marL="0" lvl="0" indent="0" algn="l" rtl="0">
              <a:lnSpc>
                <a:spcPct val="115000"/>
              </a:lnSpc>
              <a:spcBef>
                <a:spcPts val="0"/>
              </a:spcBef>
              <a:spcAft>
                <a:spcPts val="0"/>
              </a:spcAft>
              <a:buNone/>
            </a:pPr>
            <a:endParaRPr sz="1200" dirty="0">
              <a:solidFill>
                <a:srgbClr val="292929"/>
              </a:solidFill>
              <a:highlight>
                <a:srgbClr val="FFFFFF"/>
              </a:highlight>
            </a:endParaRPr>
          </a:p>
          <a:p>
            <a:pPr marL="0" lvl="0" indent="0" algn="l" rtl="0">
              <a:lnSpc>
                <a:spcPct val="115000"/>
              </a:lnSpc>
              <a:spcBef>
                <a:spcPts val="0"/>
              </a:spcBef>
              <a:spcAft>
                <a:spcPts val="0"/>
              </a:spcAft>
              <a:buNone/>
            </a:pPr>
            <a:r>
              <a:rPr lang="en" sz="1200" dirty="0">
                <a:solidFill>
                  <a:srgbClr val="292929"/>
                </a:solidFill>
                <a:highlight>
                  <a:srgbClr val="FFFFFF"/>
                </a:highlight>
              </a:rPr>
              <a:t>After the discussions, small groups will share their answers to the large group.</a:t>
            </a:r>
            <a:endParaRPr sz="1200" b="1" i="1" dirty="0">
              <a:solidFill>
                <a:srgbClr val="292929"/>
              </a:solidFill>
              <a:highlight>
                <a:srgbClr val="FFFFFF"/>
              </a:highlight>
            </a:endParaRPr>
          </a:p>
          <a:p>
            <a:pPr marL="0" lvl="0" indent="0" algn="l" rtl="0">
              <a:spcBef>
                <a:spcPts val="0"/>
              </a:spcBef>
              <a:spcAft>
                <a:spcPts val="0"/>
              </a:spcAft>
              <a:buNone/>
            </a:pPr>
            <a:endParaRPr sz="1200" dirty="0">
              <a:solidFill>
                <a:srgbClr val="292929"/>
              </a:solidFill>
              <a:highlight>
                <a:srgbClr val="FFFFFF"/>
              </a:highligh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070f33831b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070f33831b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lnSpc>
                <a:spcPct val="115000"/>
              </a:lnSpc>
              <a:spcBef>
                <a:spcPts val="1200"/>
              </a:spcBef>
              <a:spcAft>
                <a:spcPts val="0"/>
              </a:spcAft>
              <a:buClr>
                <a:schemeClr val="dk1"/>
              </a:buClr>
              <a:buSzPts val="1100"/>
            </a:pPr>
            <a:r>
              <a:rPr lang="en" sz="1200" dirty="0">
                <a:solidFill>
                  <a:srgbClr val="292929"/>
                </a:solidFill>
                <a:highlight>
                  <a:srgbClr val="FFFFFF"/>
                </a:highlight>
              </a:rPr>
              <a:t>Distribute a copy of the attached </a:t>
            </a:r>
            <a:r>
              <a:rPr lang="en" sz="1200" b="1" dirty="0">
                <a:solidFill>
                  <a:srgbClr val="292929"/>
                </a:solidFill>
                <a:highlight>
                  <a:srgbClr val="FFFFFF"/>
                </a:highlight>
              </a:rPr>
              <a:t>Instructional Strategy Note Catcher </a:t>
            </a:r>
            <a:r>
              <a:rPr lang="en" sz="1200" b="0" dirty="0">
                <a:solidFill>
                  <a:srgbClr val="292929"/>
                </a:solidFill>
                <a:highlight>
                  <a:srgbClr val="FFFFFF"/>
                </a:highlight>
              </a:rPr>
              <a:t>to paraticipants.  </a:t>
            </a:r>
          </a:p>
          <a:p>
            <a:pPr marL="171450" lvl="0" indent="-171450" algn="l" rtl="0">
              <a:lnSpc>
                <a:spcPct val="115000"/>
              </a:lnSpc>
              <a:spcBef>
                <a:spcPts val="1200"/>
              </a:spcBef>
              <a:spcAft>
                <a:spcPts val="0"/>
              </a:spcAft>
              <a:buClr>
                <a:schemeClr val="dk1"/>
              </a:buClr>
              <a:buSzPts val="1100"/>
            </a:pPr>
            <a:r>
              <a:rPr lang="en" sz="1200" b="0" dirty="0">
                <a:solidFill>
                  <a:srgbClr val="292929"/>
                </a:solidFill>
                <a:highlight>
                  <a:srgbClr val="FFFFFF"/>
                </a:highlight>
              </a:rPr>
              <a:t>Encourage them to </a:t>
            </a:r>
            <a:r>
              <a:rPr lang="en" sz="1200" dirty="0">
                <a:solidFill>
                  <a:srgbClr val="292929"/>
                </a:solidFill>
                <a:highlight>
                  <a:srgbClr val="FFFFFF"/>
                </a:highlight>
              </a:rPr>
              <a:t>use it to write down their ideas for personalizing a strategy to be used as an instructional tool in their classrooms. </a:t>
            </a:r>
          </a:p>
          <a:p>
            <a:pPr marL="171450" lvl="0" indent="-171450" algn="l" rtl="0">
              <a:lnSpc>
                <a:spcPct val="115000"/>
              </a:lnSpc>
              <a:spcBef>
                <a:spcPts val="1200"/>
              </a:spcBef>
              <a:spcAft>
                <a:spcPts val="0"/>
              </a:spcAft>
              <a:buClr>
                <a:schemeClr val="dk1"/>
              </a:buClr>
              <a:buSzPts val="1100"/>
            </a:pPr>
            <a:r>
              <a:rPr lang="en" sz="1200" dirty="0">
                <a:solidFill>
                  <a:srgbClr val="292929"/>
                </a:solidFill>
                <a:highlight>
                  <a:srgbClr val="FFFFFF"/>
                </a:highlight>
              </a:rPr>
              <a:t>When the new strategies are modeled, allow time for participants to reflect on how to use these strategies.</a:t>
            </a:r>
            <a:endParaRPr sz="1200" dirty="0">
              <a:solidFill>
                <a:srgbClr val="292929"/>
              </a:solidFill>
              <a:highlight>
                <a:srgbClr val="FFFFFF"/>
              </a:highlight>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highlight>
                  <a:srgbClr val="FFFFFF"/>
                </a:highlight>
              </a:rPr>
              <a:t>Allow a moment for participants to write about the Magnetic Statements activity. </a:t>
            </a:r>
          </a:p>
          <a:p>
            <a:pPr marL="171450" lvl="0" indent="-171450" algn="l" rtl="0">
              <a:lnSpc>
                <a:spcPct val="115000"/>
              </a:lnSpc>
              <a:spcBef>
                <a:spcPts val="1200"/>
              </a:spcBef>
              <a:spcAft>
                <a:spcPts val="0"/>
              </a:spcAft>
              <a:buClr>
                <a:schemeClr val="dk1"/>
              </a:buClr>
              <a:buSzPts val="1100"/>
            </a:pPr>
            <a:r>
              <a:rPr lang="en" sz="1200" dirty="0">
                <a:solidFill>
                  <a:srgbClr val="292929"/>
                </a:solidFill>
                <a:highlight>
                  <a:srgbClr val="FFFFFF"/>
                </a:highlight>
              </a:rPr>
              <a:t>Ask them how they might adapt it for use in their classrooms.</a:t>
            </a:r>
            <a:endParaRPr sz="1200" dirty="0">
              <a:solidFill>
                <a:srgbClr val="292929"/>
              </a:solidFill>
              <a:highlight>
                <a:srgbClr val="FFFFFF"/>
              </a:highlight>
            </a:endParaRPr>
          </a:p>
          <a:p>
            <a:pPr marL="0" lvl="0" indent="0" algn="l" rtl="0">
              <a:lnSpc>
                <a:spcPct val="115000"/>
              </a:lnSpc>
              <a:spcBef>
                <a:spcPts val="1200"/>
              </a:spcBef>
              <a:spcAft>
                <a:spcPts val="0"/>
              </a:spcAft>
              <a:buClr>
                <a:schemeClr val="dk1"/>
              </a:buClr>
              <a:buSzPts val="1100"/>
              <a:buFont typeface="Arial"/>
              <a:buNone/>
            </a:pPr>
            <a:endParaRPr sz="1200" dirty="0">
              <a:solidFill>
                <a:srgbClr val="292929"/>
              </a:solidFill>
              <a:highlight>
                <a:srgbClr val="FFFFFF"/>
              </a:highlight>
            </a:endParaRPr>
          </a:p>
          <a:p>
            <a:pPr marL="0" lvl="0" indent="0" algn="l" rtl="0">
              <a:spcBef>
                <a:spcPts val="120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070f33831b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070f33831b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70f33831b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070f33831b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Clr>
                <a:schemeClr val="dk1"/>
              </a:buClr>
              <a:buSzPts val="1100"/>
              <a:buFont typeface="Arial"/>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1070f33831b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1070f33831b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200" dirty="0">
                <a:solidFill>
                  <a:srgbClr val="292929"/>
                </a:solidFill>
              </a:rPr>
              <a:t>K20 Center. (n.d.) S-I-T (Surprising, Interesting, Troubling). Strategies. https://learn.k20center.ou.edu/strategy/926</a:t>
            </a:r>
          </a:p>
          <a:p>
            <a:pPr marL="0" lvl="0" indent="0" algn="l" rtl="0">
              <a:lnSpc>
                <a:spcPct val="115000"/>
              </a:lnSpc>
              <a:spcBef>
                <a:spcPts val="1200"/>
              </a:spcBef>
              <a:spcAft>
                <a:spcPts val="0"/>
              </a:spcAft>
              <a:buClr>
                <a:schemeClr val="dk1"/>
              </a:buClr>
              <a:buSzPts val="1100"/>
              <a:buFont typeface="Arial"/>
              <a:buNone/>
            </a:pPr>
            <a:endParaRPr lang="en" sz="1200" dirty="0">
              <a:solidFill>
                <a:srgbClr val="292929"/>
              </a:solidFill>
            </a:endParaRPr>
          </a:p>
          <a:p>
            <a:pPr marL="0" lvl="0" indent="0" algn="l" rtl="0">
              <a:lnSpc>
                <a:spcPct val="115000"/>
              </a:lnSpc>
              <a:spcBef>
                <a:spcPts val="1200"/>
              </a:spcBef>
              <a:spcAft>
                <a:spcPts val="0"/>
              </a:spcAft>
              <a:buClr>
                <a:schemeClr val="dk1"/>
              </a:buClr>
              <a:buSzPts val="1100"/>
              <a:buFont typeface="Arial"/>
              <a:buNone/>
            </a:pPr>
            <a:endParaRPr lang="en" sz="1200" dirty="0">
              <a:solidFill>
                <a:srgbClr val="292929"/>
              </a:solidFill>
            </a:endParaRPr>
          </a:p>
          <a:p>
            <a:pPr marL="0" lvl="0" indent="0" algn="l" rtl="0">
              <a:lnSpc>
                <a:spcPct val="115000"/>
              </a:lnSpc>
              <a:spcBef>
                <a:spcPts val="1200"/>
              </a:spcBef>
              <a:spcAft>
                <a:spcPts val="0"/>
              </a:spcAft>
              <a:buClr>
                <a:schemeClr val="dk1"/>
              </a:buClr>
              <a:buSzPts val="1100"/>
              <a:buFont typeface="Arial"/>
              <a:buNone/>
            </a:pPr>
            <a:r>
              <a:rPr lang="en" sz="1200" dirty="0">
                <a:solidFill>
                  <a:srgbClr val="292929"/>
                </a:solidFill>
              </a:rPr>
              <a:t>Introduce the </a:t>
            </a:r>
            <a:r>
              <a:rPr lang="en" sz="1200" dirty="0">
                <a:solidFill>
                  <a:srgbClr val="1155CC"/>
                </a:solidFill>
                <a:uFill>
                  <a:noFill/>
                </a:uFill>
                <a:hlinkClick r:id="rId3">
                  <a:extLst>
                    <a:ext uri="{A12FA001-AC4F-418D-AE19-62706E023703}">
                      <ahyp:hlinkClr xmlns:ahyp="http://schemas.microsoft.com/office/drawing/2018/hyperlinkcolor" val="tx"/>
                    </a:ext>
                  </a:extLst>
                </a:hlinkClick>
              </a:rPr>
              <a:t>S-I-T Strategy</a:t>
            </a:r>
            <a:r>
              <a:rPr lang="en" sz="1200" dirty="0">
                <a:solidFill>
                  <a:srgbClr val="292929"/>
                </a:solidFill>
              </a:rPr>
              <a:t> to participants. Tell participants to look for one </a:t>
            </a:r>
            <a:r>
              <a:rPr lang="en" sz="1200" i="1" dirty="0">
                <a:solidFill>
                  <a:srgbClr val="292929"/>
                </a:solidFill>
              </a:rPr>
              <a:t>Surprising</a:t>
            </a:r>
            <a:r>
              <a:rPr lang="en" sz="1200" dirty="0">
                <a:solidFill>
                  <a:srgbClr val="292929"/>
                </a:solidFill>
              </a:rPr>
              <a:t> fact or idea, one </a:t>
            </a:r>
            <a:r>
              <a:rPr lang="en" sz="1200" i="1" dirty="0">
                <a:solidFill>
                  <a:srgbClr val="292929"/>
                </a:solidFill>
              </a:rPr>
              <a:t>Interesting</a:t>
            </a:r>
            <a:r>
              <a:rPr lang="en" sz="1200" dirty="0">
                <a:solidFill>
                  <a:srgbClr val="292929"/>
                </a:solidFill>
              </a:rPr>
              <a:t> fact or idea, and one </a:t>
            </a:r>
            <a:r>
              <a:rPr lang="en" sz="1200" i="1" dirty="0">
                <a:solidFill>
                  <a:srgbClr val="292929"/>
                </a:solidFill>
              </a:rPr>
              <a:t>Troubling</a:t>
            </a:r>
            <a:r>
              <a:rPr lang="en" sz="1200" dirty="0">
                <a:solidFill>
                  <a:srgbClr val="292929"/>
                </a:solidFill>
              </a:rPr>
              <a:t> fact or idea as they watch the video on </a:t>
            </a:r>
            <a:r>
              <a:rPr lang="en" sz="1200" b="1" dirty="0">
                <a:solidFill>
                  <a:srgbClr val="292929"/>
                </a:solidFill>
              </a:rPr>
              <a:t>slide 8</a:t>
            </a:r>
            <a:r>
              <a:rPr lang="en" sz="1200" dirty="0">
                <a:solidFill>
                  <a:srgbClr val="292929"/>
                </a:solidFill>
              </a:rPr>
              <a:t> . Participants should use the S-I-T handout to add their video reflection responses.</a:t>
            </a:r>
            <a:endParaRPr sz="1200" dirty="0">
              <a:solidFill>
                <a:srgbClr val="292929"/>
              </a:solidFill>
            </a:endParaRPr>
          </a:p>
          <a:p>
            <a:pPr marL="0" lvl="0" indent="0" algn="l" rtl="0">
              <a:spcBef>
                <a:spcPts val="120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070f33831b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070f33831b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200" dirty="0">
                <a:solidFill>
                  <a:srgbClr val="292929"/>
                </a:solidFill>
              </a:rPr>
              <a:t>Wooden, J. (2009, Mar 26). The difference between winning and succeeding. [Video]. Ted Talk. YouTube. https://www.youtube.com/watch?v=0MM-psvqiG8</a:t>
            </a:r>
            <a:endParaRPr lang="en" sz="1200" dirty="0">
              <a:solidFill>
                <a:srgbClr val="292929"/>
              </a:solidFill>
            </a:endParaRPr>
          </a:p>
          <a:p>
            <a:pPr marL="0" lvl="0" indent="0" algn="l" rtl="0">
              <a:lnSpc>
                <a:spcPct val="115000"/>
              </a:lnSpc>
              <a:spcBef>
                <a:spcPts val="1200"/>
              </a:spcBef>
              <a:spcAft>
                <a:spcPts val="0"/>
              </a:spcAft>
              <a:buClr>
                <a:schemeClr val="dk1"/>
              </a:buClr>
              <a:buSzPts val="1100"/>
              <a:buFont typeface="Arial"/>
              <a:buNone/>
            </a:pPr>
            <a:endParaRPr lang="en" sz="1200" dirty="0">
              <a:solidFill>
                <a:srgbClr val="292929"/>
              </a:solidFill>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rPr>
              <a:t>After playing the video (stop after </a:t>
            </a:r>
            <a:r>
              <a:rPr lang="en" sz="1200" dirty="0">
                <a:solidFill>
                  <a:srgbClr val="292929"/>
                </a:solidFill>
                <a:highlight>
                  <a:srgbClr val="FFFF00"/>
                </a:highlight>
              </a:rPr>
              <a:t>6:39</a:t>
            </a:r>
            <a:r>
              <a:rPr lang="en" sz="1200" dirty="0">
                <a:solidFill>
                  <a:srgbClr val="292929"/>
                </a:solidFill>
              </a:rPr>
              <a:t>) and providing time to complete the S-I-T handout, ask participants to share their responses with an </a:t>
            </a:r>
            <a:r>
              <a:rPr lang="en" sz="1200" u="sng" dirty="0">
                <a:solidFill>
                  <a:srgbClr val="1155CC"/>
                </a:solidFill>
                <a:hlinkClick r:id="rId3">
                  <a:extLst>
                    <a:ext uri="{A12FA001-AC4F-418D-AE19-62706E023703}">
                      <ahyp:hlinkClr xmlns:ahyp="http://schemas.microsoft.com/office/drawing/2018/hyperlinkcolor" val="tx"/>
                    </a:ext>
                  </a:extLst>
                </a:hlinkClick>
              </a:rPr>
              <a:t>Elbow Partner</a:t>
            </a:r>
            <a:r>
              <a:rPr lang="en" sz="1200" dirty="0">
                <a:solidFill>
                  <a:srgbClr val="292929"/>
                </a:solidFill>
              </a:rPr>
              <a:t>. </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Ask for volunteers to share their responses to the large group.</a:t>
            </a:r>
            <a:endParaRPr sz="1200" dirty="0">
              <a:solidFill>
                <a:srgbClr val="292929"/>
              </a:solidFill>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rPr>
              <a:t>Allow a moment for participants to write about the S-I-T activity on their Note Catcher. </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Ask them how they might adapt it for use in their classrooms.</a:t>
            </a:r>
            <a:endParaRPr sz="1200" dirty="0">
              <a:solidFill>
                <a:srgbClr val="292929"/>
              </a:solidFill>
            </a:endParaRPr>
          </a:p>
          <a:p>
            <a:pPr marL="0" lvl="0" indent="0" algn="l" rtl="0">
              <a:spcBef>
                <a:spcPts val="120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070f33831b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070f33831b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200" dirty="0">
                <a:solidFill>
                  <a:srgbClr val="292929"/>
                </a:solidFill>
              </a:rPr>
              <a:t>K20 Center. (n.d.). Stop and Jot. Strategies. https://learn.k20center.ou.edu/strategy/168</a:t>
            </a:r>
          </a:p>
          <a:p>
            <a:pPr marL="0" lvl="0" indent="0" algn="l" rtl="0">
              <a:lnSpc>
                <a:spcPct val="115000"/>
              </a:lnSpc>
              <a:spcBef>
                <a:spcPts val="1200"/>
              </a:spcBef>
              <a:spcAft>
                <a:spcPts val="0"/>
              </a:spcAft>
              <a:buClr>
                <a:schemeClr val="dk1"/>
              </a:buClr>
              <a:buSzPts val="1100"/>
              <a:buFont typeface="Arial"/>
              <a:buNone/>
            </a:pPr>
            <a:r>
              <a:rPr lang="en-US" sz="1200" dirty="0">
                <a:solidFill>
                  <a:srgbClr val="292929"/>
                </a:solidFill>
              </a:rPr>
              <a:t>K20 Center. (n.d.). Elbow Partner. https://learn.k20center.ou.edu/strategy/116</a:t>
            </a:r>
          </a:p>
          <a:p>
            <a:pPr marL="0" lvl="0" indent="0" algn="l" rtl="0">
              <a:lnSpc>
                <a:spcPct val="115000"/>
              </a:lnSpc>
              <a:spcBef>
                <a:spcPts val="1200"/>
              </a:spcBef>
              <a:spcAft>
                <a:spcPts val="0"/>
              </a:spcAft>
              <a:buClr>
                <a:schemeClr val="dk1"/>
              </a:buClr>
              <a:buSzPts val="1100"/>
              <a:buFont typeface="Arial"/>
              <a:buNone/>
            </a:pPr>
            <a:endParaRPr lang="en-US" sz="1200" dirty="0">
              <a:solidFill>
                <a:srgbClr val="292929"/>
              </a:solidFill>
            </a:endParaRPr>
          </a:p>
          <a:p>
            <a:pPr marL="0" marR="0" lvl="0" indent="0" algn="l" defTabSz="914400" rtl="0" eaLnBrk="1" fontAlgn="auto" latinLnBrk="0" hangingPunct="1">
              <a:lnSpc>
                <a:spcPct val="115000"/>
              </a:lnSpc>
              <a:spcBef>
                <a:spcPts val="1200"/>
              </a:spcBef>
              <a:spcAft>
                <a:spcPts val="0"/>
              </a:spcAft>
              <a:buClr>
                <a:schemeClr val="dk1"/>
              </a:buClr>
              <a:buSzPts val="1100"/>
              <a:buFont typeface="Arial"/>
              <a:buNone/>
              <a:tabLst/>
              <a:defRPr/>
            </a:pPr>
            <a:r>
              <a:rPr lang="en-US" sz="2000" dirty="0"/>
              <a:t>Cutler, D. (2014, June 2). 5 reasons why coaches make the best teachers. NAIS Connect. </a:t>
            </a:r>
            <a:r>
              <a:rPr lang="en-US" sz="2000" dirty="0">
                <a:hlinkClick r:id="rId3"/>
              </a:rPr>
              <a:t>https://connect.nais.org/blogs/david-cutler/2014/06/02/5-reasons-why-coaches-make-the-best-teachers</a:t>
            </a:r>
            <a:endParaRPr lang="en-US" sz="2000" dirty="0"/>
          </a:p>
          <a:p>
            <a:pPr marL="0" lvl="0" indent="0" algn="l" rtl="0">
              <a:lnSpc>
                <a:spcPct val="115000"/>
              </a:lnSpc>
              <a:spcBef>
                <a:spcPts val="1200"/>
              </a:spcBef>
              <a:spcAft>
                <a:spcPts val="0"/>
              </a:spcAft>
              <a:buClr>
                <a:schemeClr val="dk1"/>
              </a:buClr>
              <a:buSzPts val="1100"/>
              <a:buFont typeface="Arial"/>
              <a:buNone/>
            </a:pPr>
            <a:endParaRPr lang="en" sz="1200" dirty="0">
              <a:solidFill>
                <a:srgbClr val="292929"/>
              </a:solidFill>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rPr>
              <a:t>Pass out the attached</a:t>
            </a:r>
            <a:r>
              <a:rPr lang="en" sz="1200" b="1" dirty="0">
                <a:solidFill>
                  <a:srgbClr val="292929"/>
                </a:solidFill>
              </a:rPr>
              <a:t> </a:t>
            </a:r>
            <a:r>
              <a:rPr lang="en" sz="1200" b="0" dirty="0">
                <a:solidFill>
                  <a:srgbClr val="292929"/>
                </a:solidFill>
              </a:rPr>
              <a:t>reading, </a:t>
            </a:r>
            <a:r>
              <a:rPr lang="en" sz="1200" b="1" dirty="0">
                <a:solidFill>
                  <a:srgbClr val="292929"/>
                </a:solidFill>
              </a:rPr>
              <a:t>“Reasons Why Coaches Make the Best Teachers.”</a:t>
            </a:r>
          </a:p>
          <a:p>
            <a:pPr marL="171450" lvl="0" indent="-171450" algn="l" rtl="0">
              <a:lnSpc>
                <a:spcPct val="115000"/>
              </a:lnSpc>
              <a:spcBef>
                <a:spcPts val="1200"/>
              </a:spcBef>
              <a:spcAft>
                <a:spcPts val="0"/>
              </a:spcAft>
              <a:buClr>
                <a:schemeClr val="dk1"/>
              </a:buClr>
              <a:buSzPts val="1100"/>
            </a:pPr>
            <a:r>
              <a:rPr lang="en" sz="1200" b="0" dirty="0">
                <a:solidFill>
                  <a:srgbClr val="292929"/>
                </a:solidFill>
              </a:rPr>
              <a:t>R</a:t>
            </a:r>
            <a:r>
              <a:rPr lang="en" sz="1200" dirty="0">
                <a:solidFill>
                  <a:srgbClr val="292929"/>
                </a:solidFill>
              </a:rPr>
              <a:t>eview the </a:t>
            </a:r>
            <a:r>
              <a:rPr lang="en" sz="1200" dirty="0">
                <a:solidFill>
                  <a:srgbClr val="1155CC"/>
                </a:solidFill>
                <a:uFill>
                  <a:noFill/>
                </a:uFill>
                <a:hlinkClick r:id="rId4">
                  <a:extLst>
                    <a:ext uri="{A12FA001-AC4F-418D-AE19-62706E023703}">
                      <ahyp:hlinkClr xmlns:ahyp="http://schemas.microsoft.com/office/drawing/2018/hyperlinkcolor" val="tx"/>
                    </a:ext>
                  </a:extLst>
                </a:hlinkClick>
              </a:rPr>
              <a:t>Stop and Jot</a:t>
            </a:r>
            <a:r>
              <a:rPr lang="en" sz="1200" dirty="0">
                <a:solidFill>
                  <a:srgbClr val="292929"/>
                </a:solidFill>
              </a:rPr>
              <a:t> strategy. </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While reading, have participants use the Stop and Jot strategy by reading the left side and stopping to answer the questions on the right side of the handout. </a:t>
            </a:r>
            <a:endParaRPr sz="1200" dirty="0">
              <a:solidFill>
                <a:srgbClr val="292929"/>
              </a:solidFill>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rPr>
              <a:t>When participants have completed their notetaking, have them discuss their responses to the questions with their </a:t>
            </a:r>
            <a:r>
              <a:rPr lang="en" sz="1200" u="sng" dirty="0">
                <a:solidFill>
                  <a:srgbClr val="1155CC"/>
                </a:solidFill>
              </a:rPr>
              <a:t>Elbow Partner,</a:t>
            </a:r>
            <a:r>
              <a:rPr lang="en" sz="1200" u="sng" dirty="0">
                <a:solidFill>
                  <a:srgbClr val="292929"/>
                </a:solidFill>
              </a:rPr>
              <a:t>.</a:t>
            </a:r>
          </a:p>
          <a:p>
            <a:pPr marL="171450" lvl="0" indent="-171450" algn="l" rtl="0">
              <a:lnSpc>
                <a:spcPct val="115000"/>
              </a:lnSpc>
              <a:spcBef>
                <a:spcPts val="1200"/>
              </a:spcBef>
              <a:spcAft>
                <a:spcPts val="0"/>
              </a:spcAft>
              <a:buClr>
                <a:schemeClr val="dk1"/>
              </a:buClr>
              <a:buSzPts val="1100"/>
            </a:pPr>
            <a:r>
              <a:rPr lang="en" sz="1200" u="none" dirty="0">
                <a:solidFill>
                  <a:srgbClr val="292929"/>
                </a:solidFill>
              </a:rPr>
              <a:t>Ask partners to share to the </a:t>
            </a:r>
            <a:r>
              <a:rPr lang="en" sz="1200" dirty="0">
                <a:solidFill>
                  <a:srgbClr val="292929"/>
                </a:solidFill>
              </a:rPr>
              <a:t>whole group. </a:t>
            </a:r>
            <a:endParaRPr sz="1200" dirty="0">
              <a:solidFill>
                <a:srgbClr val="292929"/>
              </a:solidFill>
            </a:endParaRPr>
          </a:p>
          <a:p>
            <a:pPr marL="171450" lvl="0" indent="-171450" algn="l" rtl="0">
              <a:lnSpc>
                <a:spcPct val="115000"/>
              </a:lnSpc>
              <a:spcBef>
                <a:spcPts val="1200"/>
              </a:spcBef>
              <a:spcAft>
                <a:spcPts val="0"/>
              </a:spcAft>
              <a:buClr>
                <a:schemeClr val="dk1"/>
              </a:buClr>
              <a:buSzPts val="1100"/>
            </a:pPr>
            <a:r>
              <a:rPr lang="en" sz="1200" dirty="0">
                <a:solidFill>
                  <a:srgbClr val="292929"/>
                </a:solidFill>
              </a:rPr>
              <a:t>Allow a moment for participants to write about the Stop and Jot activity on their Note Catcher. </a:t>
            </a:r>
          </a:p>
          <a:p>
            <a:pPr marL="171450" lvl="0" indent="-171450" algn="l" rtl="0">
              <a:lnSpc>
                <a:spcPct val="115000"/>
              </a:lnSpc>
              <a:spcBef>
                <a:spcPts val="1200"/>
              </a:spcBef>
              <a:spcAft>
                <a:spcPts val="0"/>
              </a:spcAft>
              <a:buClr>
                <a:schemeClr val="dk1"/>
              </a:buClr>
              <a:buSzPts val="1100"/>
            </a:pPr>
            <a:r>
              <a:rPr lang="en" sz="1200" dirty="0">
                <a:solidFill>
                  <a:srgbClr val="292929"/>
                </a:solidFill>
              </a:rPr>
              <a:t>Ask them to share how they might adapt it for use in their classrooms.</a:t>
            </a:r>
            <a:endParaRPr sz="1200" dirty="0">
              <a:solidFill>
                <a:srgbClr val="292929"/>
              </a:solidFill>
            </a:endParaRPr>
          </a:p>
          <a:p>
            <a:pPr marL="0" lvl="0" indent="0" algn="l" rtl="0">
              <a:spcBef>
                <a:spcPts val="120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rm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00" cy="3257700"/>
          </a:xfrm>
          <a:prstGeom prst="rect">
            <a:avLst/>
          </a:prstGeom>
          <a:noFill/>
          <a:ln>
            <a:noFill/>
          </a:ln>
        </p:spPr>
        <p:txBody>
          <a:bodyPr spcFirstLastPara="1" wrap="square" lIns="91425" tIns="0" rIns="91425" bIns="45700" anchor="t" anchorCtr="0">
            <a:normAutofit/>
          </a:bodyPr>
          <a:lstStyle>
            <a:lvl1pPr marL="457200" lvl="0" indent="-228600" algn="l" rtl="0">
              <a:spcBef>
                <a:spcPts val="420"/>
              </a:spcBef>
              <a:spcAft>
                <a:spcPts val="0"/>
              </a:spcAft>
              <a:buSzPts val="2100"/>
              <a:buNone/>
              <a:defRPr sz="2100"/>
            </a:lvl1pPr>
            <a:lvl2pPr marL="914400" lvl="1" indent="-333851" algn="l" rtl="0">
              <a:spcBef>
                <a:spcPts val="390"/>
              </a:spcBef>
              <a:spcAft>
                <a:spcPts val="0"/>
              </a:spcAft>
              <a:buSzPts val="1658"/>
              <a:buChar char="⚫"/>
              <a:defRPr sz="1950"/>
            </a:lvl2pPr>
            <a:lvl3pPr marL="1371600" lvl="2" indent="-308610" algn="l" rtl="0">
              <a:spcBef>
                <a:spcPts val="360"/>
              </a:spcBef>
              <a:spcAft>
                <a:spcPts val="0"/>
              </a:spcAft>
              <a:buSzPts val="1260"/>
              <a:buChar char="⚫"/>
              <a:defRPr sz="1800"/>
            </a:lvl3pPr>
            <a:lvl4pPr marL="1828800" lvl="3" indent="-290512" algn="l" rtl="0">
              <a:spcBef>
                <a:spcPts val="300"/>
              </a:spcBef>
              <a:spcAft>
                <a:spcPts val="0"/>
              </a:spcAft>
              <a:buSzPts val="975"/>
              <a:buChar char="⚫"/>
              <a:defRPr sz="1500"/>
            </a:lvl4pPr>
            <a:lvl5pPr marL="2286000" lvl="4" indent="-284321" algn="l" rtl="0">
              <a:spcBef>
                <a:spcPts val="270"/>
              </a:spcBef>
              <a:spcAft>
                <a:spcPts val="0"/>
              </a:spcAft>
              <a:buSzPts val="877"/>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7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30200" algn="l" rtl="0">
              <a:spcBef>
                <a:spcPts val="320"/>
              </a:spcBef>
              <a:spcAft>
                <a:spcPts val="0"/>
              </a:spcAft>
              <a:buSzPts val="1600"/>
              <a:buFont typeface="Arial"/>
              <a:buChar char="•"/>
              <a:defRPr sz="1600"/>
            </a:lvl2pPr>
            <a:lvl3pPr marL="1371600" lvl="2" indent="-317500" algn="l" rtl="0">
              <a:spcBef>
                <a:spcPts val="280"/>
              </a:spcBef>
              <a:spcAft>
                <a:spcPts val="0"/>
              </a:spcAft>
              <a:buSzPts val="1400"/>
              <a:buFont typeface="Arial"/>
              <a:buChar char="•"/>
              <a:defRPr sz="1400"/>
            </a:lvl3pPr>
            <a:lvl4pPr marL="1828800" lvl="3" indent="-311150" algn="l" rtl="0">
              <a:spcBef>
                <a:spcPts val="260"/>
              </a:spcBef>
              <a:spcAft>
                <a:spcPts val="0"/>
              </a:spcAft>
              <a:buSzPts val="1300"/>
              <a:buFont typeface="Arial"/>
              <a:buChar char="•"/>
              <a:defRPr sz="13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700" cy="34083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spcBef>
                <a:spcPts val="520"/>
              </a:spcBef>
              <a:spcAft>
                <a:spcPts val="0"/>
              </a:spcAft>
              <a:buClr>
                <a:schemeClr val="accent4"/>
              </a:buClr>
              <a:buSzPts val="2600"/>
              <a:buFont typeface="Arial"/>
              <a:buChar char="•"/>
              <a:defRPr sz="2600"/>
            </a:lvl1pPr>
            <a:lvl2pPr marL="914400" lvl="1" indent="-355600" algn="l" rtl="0">
              <a:spcBef>
                <a:spcPts val="400"/>
              </a:spcBef>
              <a:spcAft>
                <a:spcPts val="0"/>
              </a:spcAft>
              <a:buSzPts val="2000"/>
              <a:buFont typeface="Arial"/>
              <a:buChar char="•"/>
              <a:defRPr sz="2000"/>
            </a:lvl2pPr>
            <a:lvl3pPr marL="1371600" lvl="2" indent="-336550" algn="l" rtl="0">
              <a:spcBef>
                <a:spcPts val="340"/>
              </a:spcBef>
              <a:spcAft>
                <a:spcPts val="0"/>
              </a:spcAft>
              <a:buSzPts val="1700"/>
              <a:buFont typeface="Arial"/>
              <a:buChar char="•"/>
              <a:defRPr sz="1700"/>
            </a:lvl3pPr>
            <a:lvl4pPr marL="1828800" lvl="3" indent="-323850" algn="l" rtl="0">
              <a:spcBef>
                <a:spcPts val="300"/>
              </a:spcBef>
              <a:spcAft>
                <a:spcPts val="0"/>
              </a:spcAft>
              <a:buSzPts val="1500"/>
              <a:buFont typeface="Arial"/>
              <a:buChar char="•"/>
              <a:defRPr/>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79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1000"/>
          </a:xfrm>
          <a:prstGeom prst="rect">
            <a:avLst/>
          </a:prstGeom>
          <a:noFill/>
          <a:ln>
            <a:noFill/>
          </a:ln>
        </p:spPr>
        <p:txBody>
          <a:bodyPr spcFirstLastPara="1" wrap="square" lIns="91400" tIns="91400" rIns="91400" bIns="91400" anchor="t" anchorCtr="0">
            <a:norm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200" cy="1420800"/>
          </a:xfrm>
          <a:prstGeom prst="rect">
            <a:avLst/>
          </a:prstGeom>
          <a:noFill/>
          <a:ln w="9525" cap="flat" cmpd="sng">
            <a:solidFill>
              <a:srgbClr val="BCD4E9"/>
            </a:solidFill>
            <a:prstDash val="solid"/>
            <a:round/>
            <a:headEnd type="none" w="sm" len="sm"/>
            <a:tailEnd type="none" w="sm" len="sm"/>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0900" cy="320670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300"/>
          </a:xfrm>
          <a:prstGeom prst="rect">
            <a:avLst/>
          </a:prstGeom>
          <a:noFill/>
          <a:ln>
            <a:noFill/>
          </a:ln>
        </p:spPr>
        <p:txBody>
          <a:bodyPr spcFirstLastPara="1" wrap="square" lIns="91400" tIns="91400" rIns="91400" bIns="91400" anchor="t" anchorCtr="0">
            <a:normAutofit/>
          </a:bodyPr>
          <a:lstStyle>
            <a:lvl1pPr marL="457200" lvl="0" indent="-228600" algn="l" rtl="0">
              <a:spcBef>
                <a:spcPts val="520"/>
              </a:spcBef>
              <a:spcAft>
                <a:spcPts val="0"/>
              </a:spcAft>
              <a:buSzPts val="2600"/>
              <a:buNone/>
              <a:defRPr b="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000" cy="521400"/>
          </a:xfrm>
          <a:prstGeom prst="rect">
            <a:avLst/>
          </a:prstGeom>
          <a:noFill/>
          <a:ln>
            <a:noFill/>
          </a:ln>
        </p:spPr>
        <p:txBody>
          <a:bodyPr spcFirstLastPara="1" wrap="square" lIns="91400" tIns="91400" rIns="91400" bIns="91400" anchor="t" anchorCtr="0">
            <a:normAutofit/>
          </a:bodyPr>
          <a:lstStyle>
            <a:lvl1pPr marL="457200" lvl="0" indent="-228600" algn="l" rtl="0">
              <a:spcBef>
                <a:spcPts val="320"/>
              </a:spcBef>
              <a:spcAft>
                <a:spcPts val="0"/>
              </a:spcAft>
              <a:buSzPts val="1600"/>
              <a:buNone/>
              <a:defRPr sz="1600" b="1" i="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8" t="21571" r="32618"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38"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rtl="0">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00" cy="1314300"/>
          </a:xfrm>
          <a:prstGeom prst="rect">
            <a:avLst/>
          </a:prstGeom>
          <a:noFill/>
          <a:ln>
            <a:noFill/>
          </a:ln>
        </p:spPr>
        <p:txBody>
          <a:bodyPr spcFirstLastPara="1" wrap="square" lIns="0" tIns="45700" rIns="18275" bIns="45700" anchor="t" anchorCtr="0">
            <a:normAutofit/>
          </a:bodyPr>
          <a:lstStyle>
            <a:lvl1pPr marR="34288" lvl="0" algn="l" rtl="0">
              <a:spcBef>
                <a:spcPts val="520"/>
              </a:spcBef>
              <a:spcAft>
                <a:spcPts val="0"/>
              </a:spcAft>
              <a:buSzPts val="2600"/>
              <a:buNone/>
              <a:defRPr sz="2600">
                <a:solidFill>
                  <a:schemeClr val="lt1"/>
                </a:solidFill>
                <a:latin typeface="Calibri"/>
                <a:ea typeface="Calibri"/>
                <a:cs typeface="Calibri"/>
                <a:sym typeface="Calibri"/>
              </a:defRPr>
            </a:lvl1pPr>
            <a:lvl2pPr lvl="1" algn="ctr" rtl="0">
              <a:spcBef>
                <a:spcPts val="360"/>
              </a:spcBef>
              <a:spcAft>
                <a:spcPts val="0"/>
              </a:spcAft>
              <a:buSzPts val="1530"/>
              <a:buNone/>
              <a:defRPr/>
            </a:lvl2pPr>
            <a:lvl3pPr lvl="2" algn="ctr" rtl="0">
              <a:spcBef>
                <a:spcPts val="360"/>
              </a:spcBef>
              <a:spcAft>
                <a:spcPts val="0"/>
              </a:spcAft>
              <a:buSzPts val="1260"/>
              <a:buNone/>
              <a:defRPr/>
            </a:lvl3pPr>
            <a:lvl4pPr lvl="3" algn="ctr" rtl="0">
              <a:spcBef>
                <a:spcPts val="360"/>
              </a:spcBef>
              <a:spcAft>
                <a:spcPts val="0"/>
              </a:spcAft>
              <a:buSzPts val="1170"/>
              <a:buNone/>
              <a:defRPr/>
            </a:lvl4pPr>
            <a:lvl5pPr lvl="4" algn="ctr" rtl="0">
              <a:spcBef>
                <a:spcPts val="360"/>
              </a:spcBef>
              <a:spcAft>
                <a:spcPts val="0"/>
              </a:spcAft>
              <a:buSzPts val="1170"/>
              <a:buNone/>
              <a:defRPr/>
            </a:lvl5pPr>
            <a:lvl6pPr lvl="5" algn="ctr" rtl="0">
              <a:spcBef>
                <a:spcPts val="360"/>
              </a:spcBef>
              <a:spcAft>
                <a:spcPts val="0"/>
              </a:spcAft>
              <a:buSzPts val="1440"/>
              <a:buNone/>
              <a:defRPr/>
            </a:lvl6pPr>
            <a:lvl7pPr lvl="6" algn="ctr" rtl="0">
              <a:spcBef>
                <a:spcPts val="360"/>
              </a:spcBef>
              <a:spcAft>
                <a:spcPts val="0"/>
              </a:spcAft>
              <a:buSzPts val="1440"/>
              <a:buNone/>
              <a:defRPr/>
            </a:lvl7pPr>
            <a:lvl8pPr lvl="7" algn="ctr" rtl="0">
              <a:spcBef>
                <a:spcPts val="360"/>
              </a:spcBef>
              <a:spcAft>
                <a:spcPts val="0"/>
              </a:spcAft>
              <a:buSzPts val="1800"/>
              <a:buNone/>
              <a:defRPr/>
            </a:lvl8pPr>
            <a:lvl9pPr lvl="8" algn="ctr" rtl="0">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spcBef>
                <a:spcPts val="520"/>
              </a:spcBef>
              <a:spcAft>
                <a:spcPts val="0"/>
              </a:spcAft>
              <a:buClr>
                <a:schemeClr val="accent4"/>
              </a:buClr>
              <a:buSzPts val="2600"/>
              <a:buFont typeface="Calibri"/>
              <a:buAutoNum type="arabicPeriod"/>
              <a:defRPr sz="2600"/>
            </a:lvl1pPr>
            <a:lvl2pPr marL="914400" lvl="1" indent="-355600" algn="l" rtl="0">
              <a:spcBef>
                <a:spcPts val="400"/>
              </a:spcBef>
              <a:spcAft>
                <a:spcPts val="0"/>
              </a:spcAft>
              <a:buClr>
                <a:schemeClr val="accent4"/>
              </a:buClr>
              <a:buSzPts val="2000"/>
              <a:buFont typeface="Calibri"/>
              <a:buAutoNum type="alphaLcParenR"/>
              <a:defRPr sz="2000"/>
            </a:lvl2pPr>
            <a:lvl3pPr marL="1371600" lvl="2" indent="-336550" algn="l" rtl="0">
              <a:spcBef>
                <a:spcPts val="340"/>
              </a:spcBef>
              <a:spcAft>
                <a:spcPts val="0"/>
              </a:spcAft>
              <a:buClr>
                <a:schemeClr val="accent4"/>
              </a:buClr>
              <a:buSzPts val="1700"/>
              <a:buFont typeface="Calibri"/>
              <a:buAutoNum type="romanLcPeriod"/>
              <a:defRPr sz="1700"/>
            </a:lvl3pPr>
            <a:lvl4pPr marL="1828800" lvl="3" indent="-323850" algn="l" rtl="0">
              <a:spcBef>
                <a:spcPts val="300"/>
              </a:spcBef>
              <a:spcAft>
                <a:spcPts val="0"/>
              </a:spcAft>
              <a:buSzPts val="1500"/>
              <a:buFont typeface="Calibri"/>
              <a:buAutoNum type="arabicPeriod"/>
              <a:defRPr/>
            </a:lvl4pPr>
            <a:lvl5pPr marL="2286000" lvl="4" indent="-314325" algn="l" rtl="0">
              <a:spcBef>
                <a:spcPts val="270"/>
              </a:spcBef>
              <a:spcAft>
                <a:spcPts val="0"/>
              </a:spcAft>
              <a:buSzPts val="1350"/>
              <a:buFont typeface="Calibri"/>
              <a:buAutoNum type="arabicPeriod"/>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83"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rtl="0">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rtl="0">
              <a:spcBef>
                <a:spcPts val="520"/>
              </a:spcBef>
              <a:spcAft>
                <a:spcPts val="0"/>
              </a:spcAft>
              <a:buClr>
                <a:schemeClr val="lt1"/>
              </a:buClr>
              <a:buSzPts val="2600"/>
              <a:buFont typeface="Arial"/>
              <a:buChar char="•"/>
              <a:defRPr sz="2600">
                <a:solidFill>
                  <a:schemeClr val="lt1"/>
                </a:solidFill>
              </a:defRPr>
            </a:lvl1pPr>
            <a:lvl2pPr marL="914400" lvl="1" indent="-228600" algn="l" rtl="0">
              <a:spcBef>
                <a:spcPts val="270"/>
              </a:spcBef>
              <a:spcAft>
                <a:spcPts val="0"/>
              </a:spcAft>
              <a:buSzPts val="1148"/>
              <a:buNone/>
              <a:defRPr sz="1350">
                <a:solidFill>
                  <a:schemeClr val="lt1"/>
                </a:solidFill>
              </a:defRPr>
            </a:lvl2pPr>
            <a:lvl3pPr marL="1371600" lvl="2" indent="-228600" algn="l" rtl="0">
              <a:spcBef>
                <a:spcPts val="240"/>
              </a:spcBef>
              <a:spcAft>
                <a:spcPts val="0"/>
              </a:spcAft>
              <a:buSzPts val="840"/>
              <a:buNone/>
              <a:defRPr sz="1200">
                <a:solidFill>
                  <a:schemeClr val="lt1"/>
                </a:solidFill>
              </a:defRPr>
            </a:lvl3pPr>
            <a:lvl4pPr marL="1828800" lvl="3" indent="-228600" algn="l" rtl="0">
              <a:spcBef>
                <a:spcPts val="210"/>
              </a:spcBef>
              <a:spcAft>
                <a:spcPts val="0"/>
              </a:spcAft>
              <a:buSzPts val="683"/>
              <a:buNone/>
              <a:defRPr sz="1050">
                <a:solidFill>
                  <a:schemeClr val="lt1"/>
                </a:solidFill>
              </a:defRPr>
            </a:lvl4pPr>
            <a:lvl5pPr marL="2286000" lvl="4" indent="-228600" algn="l" rtl="0">
              <a:spcBef>
                <a:spcPts val="210"/>
              </a:spcBef>
              <a:spcAft>
                <a:spcPts val="0"/>
              </a:spcAft>
              <a:buSzPts val="683"/>
              <a:buNone/>
              <a:defRPr sz="1050">
                <a:solidFill>
                  <a:schemeClr val="lt1"/>
                </a:solidFill>
              </a:defRPr>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39967"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researchgate.net/publication/257650860_The_Importance_of_Mentoring_in_the_Development_of_Coaches_and_Athlete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0MM-psvqiG8"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8"/>
          <p:cNvSpPr txBox="1">
            <a:spLocks noGrp="1"/>
          </p:cNvSpPr>
          <p:nvPr>
            <p:ph type="body" idx="1"/>
          </p:nvPr>
        </p:nvSpPr>
        <p:spPr>
          <a:xfrm>
            <a:off x="457200" y="1309350"/>
            <a:ext cx="59193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b="1" dirty="0"/>
              <a:t>“Effective coaches make effective </a:t>
            </a:r>
            <a:br>
              <a:rPr lang="en" b="1" dirty="0"/>
            </a:br>
            <a:r>
              <a:rPr lang="en" b="1" dirty="0"/>
              <a:t>teachers; effective teachers make </a:t>
            </a:r>
            <a:br>
              <a:rPr lang="en" b="1" dirty="0"/>
            </a:br>
            <a:r>
              <a:rPr lang="en" b="1" dirty="0"/>
              <a:t>effective coaches.</a:t>
            </a:r>
            <a:r>
              <a:rPr lang="en" dirty="0"/>
              <a:t>”</a:t>
            </a:r>
            <a:endParaRPr dirty="0"/>
          </a:p>
          <a:p>
            <a:pPr marL="520700" lvl="0" indent="-457200" algn="l" rtl="0">
              <a:spcBef>
                <a:spcPts val="1000"/>
              </a:spcBef>
              <a:spcAft>
                <a:spcPts val="0"/>
              </a:spcAft>
              <a:buSzPts val="2600"/>
              <a:buFont typeface="Arial" panose="020B0604020202020204" pitchFamily="34" charset="0"/>
              <a:buChar char="•"/>
            </a:pPr>
            <a:r>
              <a:rPr lang="en" dirty="0"/>
              <a:t>Two ideas that you like or feel positive about the statement (stars).  </a:t>
            </a:r>
            <a:endParaRPr dirty="0"/>
          </a:p>
          <a:p>
            <a:pPr marL="520700" lvl="0" indent="-457200" algn="l" rtl="0">
              <a:spcBef>
                <a:spcPts val="1000"/>
              </a:spcBef>
              <a:spcAft>
                <a:spcPts val="0"/>
              </a:spcAft>
              <a:buSzPts val="2600"/>
              <a:buFont typeface="Arial" panose="020B0604020202020204" pitchFamily="34" charset="0"/>
              <a:buChar char="•"/>
            </a:pPr>
            <a:r>
              <a:rPr lang="en" dirty="0"/>
              <a:t>One way you can improve within your role as a coach and teacher (wish). </a:t>
            </a:r>
            <a:endParaRPr dirty="0"/>
          </a:p>
          <a:p>
            <a:pPr marL="0" lvl="0" indent="0" algn="l" rtl="0">
              <a:spcBef>
                <a:spcPts val="1000"/>
              </a:spcBef>
              <a:spcAft>
                <a:spcPts val="1000"/>
              </a:spcAft>
              <a:buNone/>
            </a:pPr>
            <a:endParaRPr dirty="0"/>
          </a:p>
        </p:txBody>
      </p:sp>
      <p:sp>
        <p:nvSpPr>
          <p:cNvPr id="134" name="Google Shape;134;p28"/>
          <p:cNvSpPr txBox="1">
            <a:spLocks noGrp="1"/>
          </p:cNvSpPr>
          <p:nvPr>
            <p:ph type="title"/>
          </p:nvPr>
        </p:nvSpPr>
        <p:spPr>
          <a:xfrm>
            <a:off x="457200" y="307247"/>
            <a:ext cx="4362027"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Two Stars and a Wish</a:t>
            </a:r>
            <a:endParaRPr dirty="0"/>
          </a:p>
        </p:txBody>
      </p:sp>
      <p:pic>
        <p:nvPicPr>
          <p:cNvPr id="135" name="Google Shape;135;p28"/>
          <p:cNvPicPr preferRelativeResize="0"/>
          <p:nvPr/>
        </p:nvPicPr>
        <p:blipFill>
          <a:blip r:embed="rId3">
            <a:alphaModFix/>
          </a:blip>
          <a:stretch>
            <a:fillRect/>
          </a:stretch>
        </p:blipFill>
        <p:spPr>
          <a:xfrm>
            <a:off x="5599220" y="940398"/>
            <a:ext cx="3087580" cy="2365216"/>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9"/>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a:t> "This week, I plan to use _________________ strategy."</a:t>
            </a:r>
            <a:endParaRPr/>
          </a:p>
        </p:txBody>
      </p:sp>
      <p:sp>
        <p:nvSpPr>
          <p:cNvPr id="141" name="Google Shape;141;p2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Keep Calm and Evaluate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30"/>
          <p:cNvSpPr txBox="1">
            <a:spLocks noGrp="1"/>
          </p:cNvSpPr>
          <p:nvPr>
            <p:ph type="body" idx="1"/>
          </p:nvPr>
        </p:nvSpPr>
        <p:spPr>
          <a:xfrm>
            <a:off x="457200" y="1309350"/>
            <a:ext cx="7115299" cy="2850972"/>
          </a:xfrm>
          <a:prstGeom prst="rect">
            <a:avLst/>
          </a:prstGeom>
        </p:spPr>
        <p:txBody>
          <a:bodyPr spcFirstLastPara="1" wrap="square" lIns="91425" tIns="45700" rIns="91425" bIns="45700" anchor="t" anchorCtr="0">
            <a:normAutofit/>
          </a:bodyPr>
          <a:lstStyle/>
          <a:p>
            <a:pPr marL="457200" lvl="0" indent="-330200" algn="l" rtl="0">
              <a:lnSpc>
                <a:spcPct val="115000"/>
              </a:lnSpc>
              <a:spcBef>
                <a:spcPts val="0"/>
              </a:spcBef>
              <a:spcAft>
                <a:spcPts val="0"/>
              </a:spcAft>
              <a:buSzPts val="1600"/>
              <a:buFont typeface="Arial" panose="020B0604020202020204" pitchFamily="34" charset="0"/>
              <a:buChar char="•"/>
            </a:pPr>
            <a:r>
              <a:rPr lang="en-US" sz="1600" dirty="0">
                <a:solidFill>
                  <a:srgbClr val="292929"/>
                </a:solidFill>
              </a:rPr>
              <a:t>Bloom, G., Durand-Bush, N. Schinke R., </a:t>
            </a:r>
            <a:r>
              <a:rPr lang="en-US" sz="1600" dirty="0" err="1">
                <a:solidFill>
                  <a:srgbClr val="292929"/>
                </a:solidFill>
              </a:rPr>
              <a:t>Salmela</a:t>
            </a:r>
            <a:r>
              <a:rPr lang="en-US" sz="1600" dirty="0">
                <a:solidFill>
                  <a:srgbClr val="292929"/>
                </a:solidFill>
              </a:rPr>
              <a:t>, J. (1998). The importance of mentoring in the development of coaches and athletes. </a:t>
            </a:r>
            <a:r>
              <a:rPr lang="en-US" sz="1600" i="1" dirty="0">
                <a:solidFill>
                  <a:schemeClr val="tx1"/>
                </a:solidFill>
                <a:hlinkClick r:id="rId3">
                  <a:extLst>
                    <a:ext uri="{A12FA001-AC4F-418D-AE19-62706E023703}">
                      <ahyp:hlinkClr xmlns:ahyp="http://schemas.microsoft.com/office/drawing/2018/hyperlinkcolor" val="tx"/>
                    </a:ext>
                  </a:extLst>
                </a:hlinkClick>
              </a:rPr>
              <a:t>International Journal of Sport Psychology, </a:t>
            </a:r>
            <a:r>
              <a:rPr lang="en-US" sz="1600" dirty="0">
                <a:solidFill>
                  <a:schemeClr val="tx1"/>
                </a:solidFill>
                <a:hlinkClick r:id="rId3">
                  <a:extLst>
                    <a:ext uri="{A12FA001-AC4F-418D-AE19-62706E023703}">
                      <ahyp:hlinkClr xmlns:ahyp="http://schemas.microsoft.com/office/drawing/2018/hyperlinkcolor" val="tx"/>
                    </a:ext>
                  </a:extLst>
                </a:hlinkClick>
              </a:rPr>
              <a:t>20(3), 267-281. </a:t>
            </a:r>
            <a:endParaRPr lang="en-US" sz="1600" dirty="0">
              <a:solidFill>
                <a:schemeClr val="tx1"/>
              </a:solidFill>
            </a:endParaRPr>
          </a:p>
          <a:p>
            <a:pPr marL="457200" lvl="0" indent="-330200" algn="l" rtl="0">
              <a:lnSpc>
                <a:spcPct val="115000"/>
              </a:lnSpc>
              <a:spcBef>
                <a:spcPts val="0"/>
              </a:spcBef>
              <a:spcAft>
                <a:spcPts val="0"/>
              </a:spcAft>
              <a:buSzPts val="1600"/>
              <a:buFont typeface="Arial" panose="020B0604020202020204" pitchFamily="34" charset="0"/>
              <a:buChar char="•"/>
            </a:pPr>
            <a:r>
              <a:rPr lang="en-US" sz="1600" dirty="0">
                <a:solidFill>
                  <a:srgbClr val="292929"/>
                </a:solidFill>
              </a:rPr>
              <a:t>Chu, D. (1981). Teacher/Coach orientation and role socialization: A description and explanation. </a:t>
            </a:r>
            <a:r>
              <a:rPr lang="en-US" sz="1600" i="1" dirty="0">
                <a:solidFill>
                  <a:srgbClr val="292929"/>
                </a:solidFill>
              </a:rPr>
              <a:t>Journal of Teaching in Physical Education</a:t>
            </a:r>
            <a:r>
              <a:rPr lang="en-US" sz="1600" dirty="0">
                <a:solidFill>
                  <a:srgbClr val="292929"/>
                </a:solidFill>
              </a:rPr>
              <a:t>, 3(2), 3-8.</a:t>
            </a:r>
          </a:p>
          <a:p>
            <a:pPr marL="457200" lvl="0" indent="-330200" algn="l" rtl="0">
              <a:lnSpc>
                <a:spcPct val="115000"/>
              </a:lnSpc>
              <a:spcBef>
                <a:spcPts val="0"/>
              </a:spcBef>
              <a:spcAft>
                <a:spcPts val="0"/>
              </a:spcAft>
              <a:buSzPts val="1600"/>
              <a:buFont typeface="Arial" panose="020B0604020202020204" pitchFamily="34" charset="0"/>
              <a:buChar char="•"/>
            </a:pPr>
            <a:r>
              <a:rPr lang="en" sz="1600" dirty="0">
                <a:solidFill>
                  <a:srgbClr val="292929"/>
                </a:solidFill>
              </a:rPr>
              <a:t>Figone, A. (1994). Teacher-Coach role conflict: Its impact on students and student-athletes. </a:t>
            </a:r>
            <a:r>
              <a:rPr lang="en" sz="1600" i="1" dirty="0">
                <a:solidFill>
                  <a:srgbClr val="292929"/>
                </a:solidFill>
              </a:rPr>
              <a:t>Physical Educator</a:t>
            </a:r>
            <a:r>
              <a:rPr lang="en" sz="1600" dirty="0">
                <a:solidFill>
                  <a:srgbClr val="292929"/>
                </a:solidFill>
              </a:rPr>
              <a:t>, 51(1), 29-34.</a:t>
            </a:r>
            <a:endParaRPr sz="1600" dirty="0">
              <a:solidFill>
                <a:srgbClr val="292929"/>
              </a:solidFill>
            </a:endParaRPr>
          </a:p>
          <a:p>
            <a:pPr marL="457200" lvl="0" indent="-330200" algn="l" rtl="0">
              <a:lnSpc>
                <a:spcPct val="115000"/>
              </a:lnSpc>
              <a:spcBef>
                <a:spcPts val="0"/>
              </a:spcBef>
              <a:spcAft>
                <a:spcPts val="0"/>
              </a:spcAft>
              <a:buSzPts val="1600"/>
              <a:buFont typeface="Arial" panose="020B0604020202020204" pitchFamily="34" charset="0"/>
              <a:buChar char="•"/>
            </a:pPr>
            <a:r>
              <a:rPr lang="en" sz="1600" dirty="0">
                <a:solidFill>
                  <a:srgbClr val="292929"/>
                </a:solidFill>
              </a:rPr>
              <a:t>Fletcher, S. (2013). Touching practice and physical education: Deconstruction of a contemporary moral panic. </a:t>
            </a:r>
            <a:r>
              <a:rPr lang="en" sz="1600" i="1" dirty="0">
                <a:solidFill>
                  <a:srgbClr val="292929"/>
                </a:solidFill>
              </a:rPr>
              <a:t>Sport, Education and Society, </a:t>
            </a:r>
            <a:r>
              <a:rPr lang="en" sz="1600" dirty="0">
                <a:solidFill>
                  <a:srgbClr val="292929"/>
                </a:solidFill>
              </a:rPr>
              <a:t>18(5), 694-709.</a:t>
            </a:r>
            <a:endParaRPr sz="1600" dirty="0">
              <a:solidFill>
                <a:srgbClr val="292929"/>
              </a:solidFill>
            </a:endParaRPr>
          </a:p>
        </p:txBody>
      </p:sp>
      <p:sp>
        <p:nvSpPr>
          <p:cNvPr id="147" name="Google Shape;147;p3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References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20"/>
          <p:cNvSpPr txBox="1">
            <a:spLocks noGrp="1"/>
          </p:cNvSpPr>
          <p:nvPr>
            <p:ph type="ctrTitle"/>
          </p:nvPr>
        </p:nvSpPr>
        <p:spPr>
          <a:xfrm>
            <a:off x="644652" y="1007598"/>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
              <a:t>Twinning!</a:t>
            </a:r>
            <a:endParaRPr/>
          </a:p>
        </p:txBody>
      </p:sp>
      <p:sp>
        <p:nvSpPr>
          <p:cNvPr id="84" name="Google Shape;84;p20"/>
          <p:cNvSpPr txBox="1">
            <a:spLocks noGrp="1"/>
          </p:cNvSpPr>
          <p:nvPr>
            <p:ph type="subTitle" idx="1"/>
          </p:nvPr>
        </p:nvSpPr>
        <p:spPr>
          <a:xfrm>
            <a:off x="644652" y="2400300"/>
            <a:ext cx="7854600" cy="1314300"/>
          </a:xfrm>
          <a:prstGeom prst="rect">
            <a:avLst/>
          </a:prstGeom>
        </p:spPr>
        <p:txBody>
          <a:bodyPr spcFirstLastPara="1" wrap="square" lIns="0" tIns="45700" rIns="18275" bIns="45700" anchor="t" anchorCtr="0">
            <a:normAutofit/>
          </a:bodyPr>
          <a:lstStyle/>
          <a:p>
            <a:pPr marL="0" lvl="0" indent="0" algn="l" rtl="0">
              <a:spcBef>
                <a:spcPts val="520"/>
              </a:spcBef>
              <a:spcAft>
                <a:spcPts val="0"/>
              </a:spcAft>
              <a:buNone/>
            </a:pPr>
            <a:r>
              <a:rPr lang="en"/>
              <a:t>Discovering The Similarities Between Coaching </a:t>
            </a:r>
            <a:br>
              <a:rPr lang="en"/>
            </a:br>
            <a:r>
              <a:rPr lang="en"/>
              <a:t>and Teaching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1"/>
          <p:cNvSpPr txBox="1">
            <a:spLocks noGrp="1"/>
          </p:cNvSpPr>
          <p:nvPr>
            <p:ph type="body" idx="1"/>
          </p:nvPr>
        </p:nvSpPr>
        <p:spPr>
          <a:xfrm>
            <a:off x="457200" y="1309350"/>
            <a:ext cx="5557800" cy="3269276"/>
          </a:xfrm>
          <a:prstGeom prst="rect">
            <a:avLst/>
          </a:prstGeom>
        </p:spPr>
        <p:txBody>
          <a:bodyPr spcFirstLastPara="1" wrap="square" lIns="91425" tIns="45700" rIns="91425" bIns="45700" anchor="t" anchorCtr="0">
            <a:normAutofit fontScale="92500" lnSpcReduction="10000"/>
          </a:bodyPr>
          <a:lstStyle/>
          <a:p>
            <a:pPr marL="520700" lvl="0" indent="-457200" algn="l" rtl="0">
              <a:spcBef>
                <a:spcPts val="520"/>
              </a:spcBef>
              <a:spcAft>
                <a:spcPts val="0"/>
              </a:spcAft>
              <a:buSzPts val="2600"/>
              <a:buFont typeface="Arial" panose="020B0604020202020204" pitchFamily="34" charset="0"/>
              <a:buChar char="•"/>
            </a:pPr>
            <a:r>
              <a:rPr lang="en" dirty="0"/>
              <a:t>Read the six quotes posted around the room.</a:t>
            </a:r>
          </a:p>
          <a:p>
            <a:pPr marL="520700" lvl="0" indent="-457200" algn="l" rtl="0">
              <a:spcBef>
                <a:spcPts val="520"/>
              </a:spcBef>
              <a:spcAft>
                <a:spcPts val="0"/>
              </a:spcAft>
              <a:buSzPts val="2600"/>
              <a:buFont typeface="Arial" panose="020B0604020202020204" pitchFamily="34" charset="0"/>
              <a:buChar char="•"/>
            </a:pPr>
            <a:r>
              <a:rPr lang="en" dirty="0"/>
              <a:t>Stand by the one that most attracts you.</a:t>
            </a:r>
            <a:endParaRPr dirty="0"/>
          </a:p>
          <a:p>
            <a:pPr marL="520700" lvl="0" indent="-457200" algn="l" rtl="0">
              <a:spcBef>
                <a:spcPts val="1000"/>
              </a:spcBef>
              <a:spcAft>
                <a:spcPts val="0"/>
              </a:spcAft>
              <a:buSzPts val="2600"/>
              <a:buFont typeface="Arial" panose="020B0604020202020204" pitchFamily="34" charset="0"/>
              <a:buChar char="•"/>
            </a:pPr>
            <a:r>
              <a:rPr lang="en" dirty="0"/>
              <a:t>Think about the questions:</a:t>
            </a:r>
            <a:endParaRPr dirty="0"/>
          </a:p>
          <a:p>
            <a:pPr marL="914400" lvl="1" indent="-355600" algn="l" rtl="0">
              <a:spcBef>
                <a:spcPts val="1000"/>
              </a:spcBef>
              <a:spcAft>
                <a:spcPts val="0"/>
              </a:spcAft>
              <a:buClr>
                <a:schemeClr val="accent1"/>
              </a:buClr>
              <a:buSzPts val="2000"/>
              <a:buFont typeface="Wingdings" panose="05000000000000000000" pitchFamily="2" charset="2"/>
              <a:buChar char="§"/>
            </a:pPr>
            <a:r>
              <a:rPr lang="en" b="1" dirty="0"/>
              <a:t>Why were you attracted to the quote?</a:t>
            </a:r>
            <a:endParaRPr b="1" dirty="0"/>
          </a:p>
          <a:p>
            <a:pPr marL="914400" lvl="1" indent="-355600" algn="l" rtl="0">
              <a:spcBef>
                <a:spcPts val="1000"/>
              </a:spcBef>
              <a:spcAft>
                <a:spcPts val="1000"/>
              </a:spcAft>
              <a:buClr>
                <a:schemeClr val="accent1"/>
              </a:buClr>
              <a:buSzPts val="2000"/>
              <a:buFont typeface="Wingdings" panose="05000000000000000000" pitchFamily="2" charset="2"/>
              <a:buChar char="§"/>
            </a:pPr>
            <a:r>
              <a:rPr lang="en" b="1" dirty="0"/>
              <a:t>How is the quote applicable in the classroom?</a:t>
            </a:r>
            <a:endParaRPr b="1" dirty="0"/>
          </a:p>
        </p:txBody>
      </p:sp>
      <p:sp>
        <p:nvSpPr>
          <p:cNvPr id="90" name="Google Shape;90;p2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Magnetic Statements</a:t>
            </a:r>
            <a:endParaRPr/>
          </a:p>
        </p:txBody>
      </p:sp>
      <p:pic>
        <p:nvPicPr>
          <p:cNvPr id="91" name="Google Shape;91;p21"/>
          <p:cNvPicPr preferRelativeResize="0"/>
          <p:nvPr/>
        </p:nvPicPr>
        <p:blipFill>
          <a:blip r:embed="rId3">
            <a:alphaModFix/>
          </a:blip>
          <a:stretch>
            <a:fillRect/>
          </a:stretch>
        </p:blipFill>
        <p:spPr>
          <a:xfrm>
            <a:off x="6350900" y="848682"/>
            <a:ext cx="2005650" cy="2523995"/>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2"/>
          <p:cNvSpPr txBox="1">
            <a:spLocks noGrp="1"/>
          </p:cNvSpPr>
          <p:nvPr>
            <p:ph type="title"/>
          </p:nvPr>
        </p:nvSpPr>
        <p:spPr>
          <a:xfrm>
            <a:off x="473429" y="698563"/>
            <a:ext cx="3636900" cy="857400"/>
          </a:xfrm>
          <a:prstGeom prst="rect">
            <a:avLst/>
          </a:prstGeom>
        </p:spPr>
        <p:txBody>
          <a:bodyPr spcFirstLastPara="1" wrap="square" lIns="0" tIns="45700" rIns="0" bIns="0" anchor="b" anchorCtr="0">
            <a:normAutofit fontScale="90000"/>
          </a:bodyPr>
          <a:lstStyle/>
          <a:p>
            <a:pPr marL="0" lvl="0" indent="0" algn="ctr" rtl="0">
              <a:spcBef>
                <a:spcPts val="0"/>
              </a:spcBef>
              <a:spcAft>
                <a:spcPts val="0"/>
              </a:spcAft>
              <a:buNone/>
            </a:pPr>
            <a:r>
              <a:rPr lang="en" dirty="0"/>
              <a:t>Instructional Strategy Note Catcher</a:t>
            </a:r>
            <a:endParaRPr dirty="0"/>
          </a:p>
        </p:txBody>
      </p:sp>
      <p:pic>
        <p:nvPicPr>
          <p:cNvPr id="97" name="Google Shape;97;p22"/>
          <p:cNvPicPr preferRelativeResize="0"/>
          <p:nvPr/>
        </p:nvPicPr>
        <p:blipFill>
          <a:blip r:embed="rId3">
            <a:alphaModFix/>
          </a:blip>
          <a:stretch>
            <a:fillRect/>
          </a:stretch>
        </p:blipFill>
        <p:spPr>
          <a:xfrm>
            <a:off x="4386650" y="327762"/>
            <a:ext cx="3468974" cy="4487977"/>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3"/>
          <p:cNvSpPr txBox="1">
            <a:spLocks noGrp="1"/>
          </p:cNvSpPr>
          <p:nvPr>
            <p:ph type="title"/>
          </p:nvPr>
        </p:nvSpPr>
        <p:spPr>
          <a:xfrm>
            <a:off x="467290" y="665936"/>
            <a:ext cx="5687568" cy="10218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Essential Questions</a:t>
            </a:r>
            <a:endParaRPr dirty="0"/>
          </a:p>
        </p:txBody>
      </p:sp>
      <p:sp>
        <p:nvSpPr>
          <p:cNvPr id="103" name="Google Shape;103;p23"/>
          <p:cNvSpPr txBox="1">
            <a:spLocks noGrp="1"/>
          </p:cNvSpPr>
          <p:nvPr>
            <p:ph type="body" idx="1"/>
          </p:nvPr>
        </p:nvSpPr>
        <p:spPr>
          <a:xfrm>
            <a:off x="530352" y="2028498"/>
            <a:ext cx="7150608" cy="1811982"/>
          </a:xfrm>
          <a:prstGeom prst="rect">
            <a:avLst/>
          </a:prstGeom>
        </p:spPr>
        <p:txBody>
          <a:bodyPr spcFirstLastPara="1" wrap="square" lIns="91425" tIns="45700" rIns="91425" bIns="45700" anchor="t" anchorCtr="0">
            <a:normAutofit fontScale="92500" lnSpcReduction="20000"/>
          </a:bodyPr>
          <a:lstStyle/>
          <a:p>
            <a:pPr lvl="0" algn="l" rtl="0">
              <a:spcBef>
                <a:spcPts val="520"/>
              </a:spcBef>
              <a:spcAft>
                <a:spcPts val="0"/>
              </a:spcAft>
              <a:buSzPts val="2600"/>
              <a:buFont typeface="Arial" panose="020B0604020202020204" pitchFamily="34" charset="0"/>
              <a:buChar char="•"/>
            </a:pPr>
            <a:r>
              <a:rPr lang="en" dirty="0"/>
              <a:t>Why do coaches make great teachers?</a:t>
            </a:r>
            <a:endParaRPr dirty="0"/>
          </a:p>
          <a:p>
            <a:pPr lvl="0" algn="l" rtl="0">
              <a:spcBef>
                <a:spcPts val="1000"/>
              </a:spcBef>
              <a:spcAft>
                <a:spcPts val="0"/>
              </a:spcAft>
              <a:buSzPts val="2600"/>
              <a:buFont typeface="Arial" panose="020B0604020202020204" pitchFamily="34" charset="0"/>
              <a:buChar char="•"/>
            </a:pPr>
            <a:r>
              <a:rPr lang="en" dirty="0"/>
              <a:t>How are the roles of coaching and teaching similar?</a:t>
            </a:r>
            <a:endParaRPr dirty="0"/>
          </a:p>
          <a:p>
            <a:pPr lvl="0" algn="l" rtl="0">
              <a:spcBef>
                <a:spcPts val="1000"/>
              </a:spcBef>
              <a:spcAft>
                <a:spcPts val="1000"/>
              </a:spcAft>
              <a:buSzPts val="2600"/>
              <a:buFont typeface="Arial" panose="020B0604020202020204" pitchFamily="34" charset="0"/>
              <a:buChar char="•"/>
            </a:pPr>
            <a:r>
              <a:rPr lang="en" dirty="0"/>
              <a:t>What characteristics and strategies work for both coaching and teaching?</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9" name="Google Shape;109;p24"/>
          <p:cNvSpPr txBox="1">
            <a:spLocks noGrp="1"/>
          </p:cNvSpPr>
          <p:nvPr>
            <p:ph type="title"/>
          </p:nvPr>
        </p:nvSpPr>
        <p:spPr>
          <a:xfrm>
            <a:off x="467290" y="470444"/>
            <a:ext cx="3250219" cy="10218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Objectives</a:t>
            </a:r>
            <a:endParaRPr dirty="0"/>
          </a:p>
        </p:txBody>
      </p:sp>
      <p:sp>
        <p:nvSpPr>
          <p:cNvPr id="108" name="Google Shape;108;p24"/>
          <p:cNvSpPr txBox="1">
            <a:spLocks noGrp="1"/>
          </p:cNvSpPr>
          <p:nvPr>
            <p:ph type="body" idx="1"/>
          </p:nvPr>
        </p:nvSpPr>
        <p:spPr>
          <a:xfrm>
            <a:off x="530352" y="2028497"/>
            <a:ext cx="6955116" cy="1717155"/>
          </a:xfrm>
          <a:prstGeom prst="rect">
            <a:avLst/>
          </a:prstGeom>
        </p:spPr>
        <p:txBody>
          <a:bodyPr spcFirstLastPara="1" wrap="square" lIns="91425" tIns="45700" rIns="91425" bIns="45700" anchor="t" anchorCtr="0">
            <a:normAutofit fontScale="85000" lnSpcReduction="20000"/>
          </a:bodyPr>
          <a:lstStyle/>
          <a:p>
            <a:pPr>
              <a:spcBef>
                <a:spcPts val="0"/>
              </a:spcBef>
            </a:pPr>
            <a:r>
              <a:rPr lang="en" dirty="0"/>
              <a:t>Identify similarities between the roles of coaching and teaching.</a:t>
            </a:r>
            <a:endParaRPr dirty="0"/>
          </a:p>
          <a:p>
            <a:pPr lvl="0" algn="l" rtl="0">
              <a:spcBef>
                <a:spcPts val="1000"/>
              </a:spcBef>
              <a:spcAft>
                <a:spcPts val="1000"/>
              </a:spcAft>
              <a:buSzPts val="2600"/>
              <a:buFont typeface="Arial" panose="020B0604020202020204" pitchFamily="34" charset="0"/>
              <a:buChar char="•"/>
            </a:pPr>
            <a:r>
              <a:rPr lang="en" dirty="0"/>
              <a:t>Examine and partake in student-centered strategies they can use in their classrooms to promote active engagement.</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5"/>
          <p:cNvSpPr txBox="1">
            <a:spLocks noGrp="1"/>
          </p:cNvSpPr>
          <p:nvPr>
            <p:ph type="body" idx="1"/>
          </p:nvPr>
        </p:nvSpPr>
        <p:spPr>
          <a:xfrm>
            <a:off x="457200" y="1309350"/>
            <a:ext cx="4939200" cy="2641175"/>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 dirty="0"/>
              <a:t>As you watch the video look for:</a:t>
            </a:r>
            <a:endParaRPr dirty="0"/>
          </a:p>
          <a:p>
            <a:pPr marL="520700" lvl="0" indent="-457200" algn="l" rtl="0">
              <a:spcBef>
                <a:spcPts val="1000"/>
              </a:spcBef>
              <a:spcAft>
                <a:spcPts val="0"/>
              </a:spcAft>
              <a:buSzPts val="2600"/>
              <a:buFont typeface="Arial" panose="020B0604020202020204" pitchFamily="34" charset="0"/>
              <a:buChar char="•"/>
            </a:pPr>
            <a:r>
              <a:rPr lang="en" dirty="0"/>
              <a:t>One </a:t>
            </a:r>
            <a:r>
              <a:rPr lang="en" b="1" dirty="0"/>
              <a:t>Surprising</a:t>
            </a:r>
            <a:r>
              <a:rPr lang="en" dirty="0"/>
              <a:t> fact or idea</a:t>
            </a:r>
            <a:endParaRPr dirty="0"/>
          </a:p>
          <a:p>
            <a:pPr marL="520700" lvl="0" indent="-457200" algn="l" rtl="0">
              <a:spcBef>
                <a:spcPts val="1000"/>
              </a:spcBef>
              <a:spcAft>
                <a:spcPts val="0"/>
              </a:spcAft>
              <a:buSzPts val="2600"/>
              <a:buFont typeface="Arial" panose="020B0604020202020204" pitchFamily="34" charset="0"/>
              <a:buChar char="•"/>
            </a:pPr>
            <a:r>
              <a:rPr lang="en" dirty="0"/>
              <a:t>One </a:t>
            </a:r>
            <a:r>
              <a:rPr lang="en" b="1" dirty="0"/>
              <a:t>Interesting</a:t>
            </a:r>
            <a:r>
              <a:rPr lang="en" dirty="0"/>
              <a:t> fact or idea</a:t>
            </a:r>
            <a:endParaRPr dirty="0"/>
          </a:p>
          <a:p>
            <a:pPr marL="520700" lvl="0" indent="-457200" algn="l" rtl="0">
              <a:spcBef>
                <a:spcPts val="1000"/>
              </a:spcBef>
              <a:spcAft>
                <a:spcPts val="1000"/>
              </a:spcAft>
              <a:buSzPts val="2600"/>
              <a:buFont typeface="Arial" panose="020B0604020202020204" pitchFamily="34" charset="0"/>
              <a:buChar char="•"/>
            </a:pPr>
            <a:r>
              <a:rPr lang="en" dirty="0"/>
              <a:t>One </a:t>
            </a:r>
            <a:r>
              <a:rPr lang="en" b="1" dirty="0"/>
              <a:t>Troubling</a:t>
            </a:r>
            <a:r>
              <a:rPr lang="en" dirty="0"/>
              <a:t> fact or idea</a:t>
            </a:r>
            <a:endParaRPr dirty="0"/>
          </a:p>
        </p:txBody>
      </p:sp>
      <p:sp>
        <p:nvSpPr>
          <p:cNvPr id="115" name="Google Shape;115;p25"/>
          <p:cNvSpPr txBox="1">
            <a:spLocks noGrp="1"/>
          </p:cNvSpPr>
          <p:nvPr>
            <p:ph type="title"/>
          </p:nvPr>
        </p:nvSpPr>
        <p:spPr>
          <a:xfrm>
            <a:off x="457200" y="307250"/>
            <a:ext cx="50727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S-I-T</a:t>
            </a:r>
            <a:endParaRPr dirty="0"/>
          </a:p>
        </p:txBody>
      </p:sp>
      <p:pic>
        <p:nvPicPr>
          <p:cNvPr id="116" name="Google Shape;116;p25"/>
          <p:cNvPicPr preferRelativeResize="0"/>
          <p:nvPr/>
        </p:nvPicPr>
        <p:blipFill>
          <a:blip r:embed="rId3">
            <a:alphaModFix/>
          </a:blip>
          <a:stretch>
            <a:fillRect/>
          </a:stretch>
        </p:blipFill>
        <p:spPr>
          <a:xfrm>
            <a:off x="6135940" y="1002510"/>
            <a:ext cx="2513024" cy="2330320"/>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pic>
        <p:nvPicPr>
          <p:cNvPr id="121" name="Google Shape;121;p26" descr="http://www.ted.com With profound simplicity, Coach John Wooden redefines success and urges us all to pursue the best in ourselves. In this inspiring talk he shares the advice he gave his players at UCLA, quotes poetry and remembers his father's wisdom. &#10; &#10;TEDTalks is a daily video podcast of the best talks and performances from the TED Conference, where the world's leading thinkers and doers give the talk of their lives in 18 minutes. TED stands for Technology, Entertainment, Design, and TEDTalks cover these topics as well as science, business, development and the arts. Watch the Top 10 TEDTalks on TED.com, at http://www.ted.com/index.php/talks/top10" title="The difference between winning and succeeding | John Wooden">
            <a:hlinkClick r:id="rId3"/>
          </p:cNvPr>
          <p:cNvPicPr preferRelativeResize="0"/>
          <p:nvPr/>
        </p:nvPicPr>
        <p:blipFill>
          <a:blip r:embed="rId4">
            <a:alphaModFix/>
          </a:blip>
          <a:stretch>
            <a:fillRect/>
          </a:stretch>
        </p:blipFill>
        <p:spPr>
          <a:xfrm>
            <a:off x="1469700" y="245025"/>
            <a:ext cx="6204600" cy="46534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fade">
                                      <p:cBhvr>
                                        <p:cTn id="7" dur="10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7"/>
          <p:cNvSpPr txBox="1">
            <a:spLocks noGrp="1"/>
          </p:cNvSpPr>
          <p:nvPr>
            <p:ph type="body" idx="1"/>
          </p:nvPr>
        </p:nvSpPr>
        <p:spPr>
          <a:xfrm>
            <a:off x="457200" y="1128385"/>
            <a:ext cx="4627800" cy="3079438"/>
          </a:xfrm>
          <a:prstGeom prst="rect">
            <a:avLst/>
          </a:prstGeom>
        </p:spPr>
        <p:txBody>
          <a:bodyPr spcFirstLastPara="1" wrap="square" lIns="91425" tIns="45700" rIns="91425" bIns="45700" anchor="t" anchorCtr="0">
            <a:noAutofit/>
          </a:bodyPr>
          <a:lstStyle/>
          <a:p>
            <a:pPr lvl="0" indent="-457200" algn="l" rtl="0">
              <a:spcBef>
                <a:spcPts val="520"/>
              </a:spcBef>
              <a:spcAft>
                <a:spcPts val="0"/>
              </a:spcAft>
              <a:buFont typeface="Arial" panose="020B0604020202020204" pitchFamily="34" charset="0"/>
              <a:buChar char="•"/>
            </a:pPr>
            <a:r>
              <a:rPr lang="en" sz="1700" dirty="0"/>
              <a:t>Read the article exerpts from “Reasons Why Coaches Make the Best Teachers.”</a:t>
            </a:r>
          </a:p>
          <a:p>
            <a:pPr lvl="0" indent="-457200" algn="l" rtl="0">
              <a:spcBef>
                <a:spcPts val="520"/>
              </a:spcBef>
              <a:spcAft>
                <a:spcPts val="0"/>
              </a:spcAft>
              <a:buFont typeface="Arial" panose="020B0604020202020204" pitchFamily="34" charset="0"/>
              <a:buChar char="•"/>
            </a:pPr>
            <a:r>
              <a:rPr lang="en" sz="1700" dirty="0"/>
              <a:t>As you read the excerpts on the left side, pause at each question on the right.</a:t>
            </a:r>
          </a:p>
          <a:p>
            <a:pPr lvl="0" indent="-457200" algn="l" rtl="0">
              <a:spcBef>
                <a:spcPts val="520"/>
              </a:spcBef>
              <a:spcAft>
                <a:spcPts val="0"/>
              </a:spcAft>
              <a:buFont typeface="Arial" panose="020B0604020202020204" pitchFamily="34" charset="0"/>
              <a:buChar char="•"/>
            </a:pPr>
            <a:r>
              <a:rPr lang="en" sz="1700" dirty="0"/>
              <a:t>Take notes before reading further.</a:t>
            </a:r>
          </a:p>
          <a:p>
            <a:pPr lvl="0" indent="-457200" algn="l" rtl="0">
              <a:spcBef>
                <a:spcPts val="520"/>
              </a:spcBef>
              <a:spcAft>
                <a:spcPts val="0"/>
              </a:spcAft>
              <a:buFont typeface="Arial" panose="020B0604020202020204" pitchFamily="34" charset="0"/>
              <a:buChar char="•"/>
            </a:pPr>
            <a:r>
              <a:rPr lang="en" sz="1700" dirty="0"/>
              <a:t>Share your thoughts with an Elbow Partner. </a:t>
            </a:r>
          </a:p>
          <a:p>
            <a:pPr lvl="0" indent="-457200" algn="l" rtl="0">
              <a:spcBef>
                <a:spcPts val="520"/>
              </a:spcBef>
              <a:spcAft>
                <a:spcPts val="0"/>
              </a:spcAft>
              <a:buFont typeface="Arial" panose="020B0604020202020204" pitchFamily="34" charset="0"/>
              <a:buChar char="•"/>
            </a:pPr>
            <a:r>
              <a:rPr lang="en" sz="1700" dirty="0"/>
              <a:t>Share your responses with the whole group. </a:t>
            </a:r>
          </a:p>
          <a:p>
            <a:pPr lvl="0" indent="-457200" algn="l" rtl="0">
              <a:spcBef>
                <a:spcPts val="520"/>
              </a:spcBef>
              <a:spcAft>
                <a:spcPts val="0"/>
              </a:spcAft>
              <a:buFont typeface="Arial" panose="020B0604020202020204" pitchFamily="34" charset="0"/>
              <a:buChar char="•"/>
            </a:pPr>
            <a:r>
              <a:rPr lang="en" sz="1700" dirty="0"/>
              <a:t>Share your thoughts about adapting this strategy for use in your classroom. </a:t>
            </a:r>
            <a:endParaRPr sz="1700" dirty="0"/>
          </a:p>
        </p:txBody>
      </p:sp>
      <p:sp>
        <p:nvSpPr>
          <p:cNvPr id="127" name="Google Shape;127;p27"/>
          <p:cNvSpPr txBox="1">
            <a:spLocks noGrp="1"/>
          </p:cNvSpPr>
          <p:nvPr>
            <p:ph type="title"/>
          </p:nvPr>
        </p:nvSpPr>
        <p:spPr>
          <a:xfrm>
            <a:off x="457200" y="161621"/>
            <a:ext cx="374904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Stop and Jot</a:t>
            </a:r>
            <a:endParaRPr dirty="0"/>
          </a:p>
        </p:txBody>
      </p:sp>
      <p:pic>
        <p:nvPicPr>
          <p:cNvPr id="128" name="Google Shape;128;p27"/>
          <p:cNvPicPr preferRelativeResize="0"/>
          <p:nvPr/>
        </p:nvPicPr>
        <p:blipFill>
          <a:blip r:embed="rId3">
            <a:alphaModFix/>
          </a:blip>
          <a:stretch>
            <a:fillRect/>
          </a:stretch>
        </p:blipFill>
        <p:spPr>
          <a:xfrm>
            <a:off x="5252700" y="470261"/>
            <a:ext cx="3434100" cy="3434100"/>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981ECC0E692C48A0B148E61CFECC3A" ma:contentTypeVersion="12" ma:contentTypeDescription="Create a new document." ma:contentTypeScope="" ma:versionID="6032c95b1214d194c89b77317faffa72">
  <xsd:schema xmlns:xsd="http://www.w3.org/2001/XMLSchema" xmlns:xs="http://www.w3.org/2001/XMLSchema" xmlns:p="http://schemas.microsoft.com/office/2006/metadata/properties" xmlns:ns3="966e68ee-ec3c-4f12-bd4f-fedbbec8de0b" xmlns:ns4="d06b737b-b789-4524-96b5-d3d460658ae2" targetNamespace="http://schemas.microsoft.com/office/2006/metadata/properties" ma:root="true" ma:fieldsID="1a9859e18f99c4d8ce53eb7baf51b1eb" ns3:_="" ns4:_="">
    <xsd:import namespace="966e68ee-ec3c-4f12-bd4f-fedbbec8de0b"/>
    <xsd:import namespace="d06b737b-b789-4524-96b5-d3d460658ae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e68ee-ec3c-4f12-bd4f-fedbbec8de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6b737b-b789-4524-96b5-d3d460658ae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991480F-046D-4BFE-A444-9BA3EC9A93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6e68ee-ec3c-4f12-bd4f-fedbbec8de0b"/>
    <ds:schemaRef ds:uri="d06b737b-b789-4524-96b5-d3d460658a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E7549E-FF9F-4021-B34D-1AF812CA67B6}">
  <ds:schemaRefs>
    <ds:schemaRef ds:uri="http://schemas.microsoft.com/sharepoint/v3/contenttype/forms"/>
  </ds:schemaRefs>
</ds:datastoreItem>
</file>

<file path=customXml/itemProps3.xml><?xml version="1.0" encoding="utf-8"?>
<ds:datastoreItem xmlns:ds="http://schemas.openxmlformats.org/officeDocument/2006/customXml" ds:itemID="{6D9C3DDF-91A3-45BD-9C91-89BC7909C766}">
  <ds:schemaRefs>
    <ds:schemaRef ds:uri="http://www.w3.org/XML/1998/namespace"/>
    <ds:schemaRef ds:uri="966e68ee-ec3c-4f12-bd4f-fedbbec8de0b"/>
    <ds:schemaRef ds:uri="http://purl.org/dc/terms/"/>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purl.org/dc/elements/1.1/"/>
    <ds:schemaRef ds:uri="d06b737b-b789-4524-96b5-d3d460658ae2"/>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47</TotalTime>
  <Words>1252</Words>
  <Application>Microsoft Office PowerPoint</Application>
  <PresentationFormat>On-screen Show (16:9)</PresentationFormat>
  <Paragraphs>89</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Noto Sans Symbols</vt:lpstr>
      <vt:lpstr>Wingdings</vt:lpstr>
      <vt:lpstr>LEARN theme</vt:lpstr>
      <vt:lpstr>PowerPoint Presentation</vt:lpstr>
      <vt:lpstr>Twinning!</vt:lpstr>
      <vt:lpstr>Magnetic Statements</vt:lpstr>
      <vt:lpstr>Instructional Strategy Note Catcher</vt:lpstr>
      <vt:lpstr>Essential Questions</vt:lpstr>
      <vt:lpstr>Objectives</vt:lpstr>
      <vt:lpstr>S-I-T</vt:lpstr>
      <vt:lpstr>PowerPoint Presentation</vt:lpstr>
      <vt:lpstr>Stop and Jot</vt:lpstr>
      <vt:lpstr>Two Stars and a Wish</vt:lpstr>
      <vt:lpstr>Keep Calm and Evaluate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profe</dc:creator>
  <cp:lastModifiedBy>McLeod Porter, Delma</cp:lastModifiedBy>
  <cp:revision>4</cp:revision>
  <dcterms:modified xsi:type="dcterms:W3CDTF">2021-12-16T18:52:33Z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0x010100BB981ECC0E692C48A0B148E61CFECC3A</vt:lpwstr>
  </property>
</Properties>
</file>