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23"/>
  </p:notesMasterIdLst>
  <p:sldIdLst>
    <p:sldId id="256" r:id="rId3"/>
    <p:sldId id="257" r:id="rId4"/>
    <p:sldId id="259" r:id="rId5"/>
    <p:sldId id="261" r:id="rId6"/>
    <p:sldId id="263" r:id="rId7"/>
    <p:sldId id="262" r:id="rId8"/>
    <p:sldId id="258" r:id="rId9"/>
    <p:sldId id="264" r:id="rId10"/>
    <p:sldId id="273" r:id="rId11"/>
    <p:sldId id="265" r:id="rId12"/>
    <p:sldId id="272" r:id="rId13"/>
    <p:sldId id="266" r:id="rId14"/>
    <p:sldId id="276" r:id="rId15"/>
    <p:sldId id="275" r:id="rId16"/>
    <p:sldId id="274" r:id="rId17"/>
    <p:sldId id="277" r:id="rId18"/>
    <p:sldId id="278" r:id="rId19"/>
    <p:sldId id="279" r:id="rId20"/>
    <p:sldId id="281" r:id="rId21"/>
    <p:sldId id="282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WN7pM85jmQ84PGYmRl346JiVM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13BFCC-B083-4577-9D16-B4E03AFA8A9B}">
  <a:tblStyle styleId="{6013BFCC-B083-4577-9D16-B4E03AFA8A9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8699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3235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9052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6232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4408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155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56866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3107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4804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4192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9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9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0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1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32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ameme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4981539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endParaRPr lang="en-US" dirty="0"/>
          </a:p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endParaRPr lang="en-US" dirty="0"/>
          </a:p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400" dirty="0"/>
              <a:t>How can you use this strategy to foster student-centered learning in your classroom?</a:t>
            </a:r>
            <a:endParaRPr sz="2400" dirty="0"/>
          </a:p>
          <a:p>
            <a:pPr marL="1645836" lvl="7" indent="-60952" algn="l" rtl="0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46" name="Google Shape;146;p1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Why-Lighting</a:t>
            </a:r>
            <a:endParaRPr dirty="0"/>
          </a:p>
        </p:txBody>
      </p:sp>
      <p:pic>
        <p:nvPicPr>
          <p:cNvPr id="5" name="Google Shape;230;gfb616c56c1_0_27">
            <a:extLst>
              <a:ext uri="{FF2B5EF4-FFF2-40B4-BE49-F238E27FC236}">
                <a16:creationId xmlns:a16="http://schemas.microsoft.com/office/drawing/2014/main" id="{5AE171D2-742E-449E-B04D-E8B6D817C33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42100">
            <a:off x="5600029" y="1673565"/>
            <a:ext cx="2468648" cy="1402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668814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400" dirty="0"/>
              <a:t>This strategy is designed to foster collaboration among students.</a:t>
            </a:r>
          </a:p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400" dirty="0"/>
              <a:t>Students work in pairs to respond to a multi-step problem, explaining their reasoning as they progress through the problem. </a:t>
            </a:r>
            <a:endParaRPr sz="2400" dirty="0"/>
          </a:p>
          <a:p>
            <a:pPr marL="1645836" lvl="7" indent="-60952" algn="l" rtl="0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46" name="Google Shape;146;p1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Pass the Problem	</a:t>
            </a:r>
            <a:endParaRPr dirty="0"/>
          </a:p>
        </p:txBody>
      </p:sp>
      <p:pic>
        <p:nvPicPr>
          <p:cNvPr id="4" name="Google Shape;244;gfd74860796_1_6">
            <a:extLst>
              <a:ext uri="{FF2B5EF4-FFF2-40B4-BE49-F238E27FC236}">
                <a16:creationId xmlns:a16="http://schemas.microsoft.com/office/drawing/2014/main" id="{BA8D4D0E-8962-4D10-B46C-6972261E06D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575360">
            <a:off x="7208578" y="1433306"/>
            <a:ext cx="1599150" cy="1645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628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686961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With your elbow partner, work to simplify the mathematical expression on the handout. </a:t>
            </a:r>
          </a:p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Take turns going back and forth working through the problem and writing a step of the simplification process. </a:t>
            </a:r>
          </a:p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Continue until the expression is simplified. </a:t>
            </a:r>
          </a:p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Once the problem is completed, write a sentence that explains your thinking. </a:t>
            </a:r>
            <a:endParaRPr dirty="0"/>
          </a:p>
          <a:p>
            <a:pPr marL="1645836" lvl="7" indent="-60952" algn="l" rtl="0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53" name="Google Shape;153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Pass the Problem </a:t>
            </a:r>
            <a:endParaRPr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E394DFC-7417-4F22-9308-A4325EC5C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9171">
            <a:off x="7329121" y="1585764"/>
            <a:ext cx="1538467" cy="153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792216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endParaRPr lang="en-US" dirty="0"/>
          </a:p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endParaRPr lang="en-US" dirty="0"/>
          </a:p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How can you use this strategy to foster student-centered learning in your classroom? </a:t>
            </a:r>
            <a:endParaRPr dirty="0"/>
          </a:p>
          <a:p>
            <a:pPr marL="1645836" lvl="7" indent="-60952" algn="l" rtl="0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53" name="Google Shape;153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Pass the Problem</a:t>
            </a:r>
            <a:endParaRPr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6ED88F2-50DC-4855-9BD1-69F928E46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317">
            <a:off x="7081582" y="1553239"/>
            <a:ext cx="1553234" cy="155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04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463295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</a:pPr>
            <a:r>
              <a:rPr lang="en-US" sz="2400" dirty="0"/>
              <a:t>This strategy, designed to encourage critical thinking, can serve as a brainstorming tool and can guide students to examine the causes of a particular effect or outcome.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</a:pPr>
            <a:r>
              <a:rPr lang="en-US" sz="2400" dirty="0"/>
              <a:t> </a:t>
            </a: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Begin by writing the effect or outcome on the “fish head” of the problem.</a:t>
            </a: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Use the “fishbones” to record the </a:t>
            </a:r>
            <a:r>
              <a:rPr lang="en-US" dirty="0">
                <a:solidFill>
                  <a:srgbClr val="000000"/>
                </a:solidFill>
              </a:rPr>
              <a:t>factors that contributed to the effect or outcome. </a:t>
            </a: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With your elbow partner, discuss possible factors that contribute to the effect and complete the diagram.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</a:pPr>
            <a:r>
              <a:rPr lang="en-US" sz="2400" dirty="0"/>
              <a:t>	</a:t>
            </a:r>
            <a:endParaRPr dirty="0"/>
          </a:p>
        </p:txBody>
      </p:sp>
      <p:sp>
        <p:nvSpPr>
          <p:cNvPr id="153" name="Google Shape;153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Fishbone</a:t>
            </a:r>
            <a:endParaRPr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B0F8D4D-74D0-4B17-B90C-3B05E23F7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568">
            <a:off x="7058665" y="2225959"/>
            <a:ext cx="1641554" cy="69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28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ED5CB52-10FB-463C-A024-C7B8434EA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0"/>
            <a:ext cx="665321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90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>
            <a:spLocks noGrp="1"/>
          </p:cNvSpPr>
          <p:nvPr>
            <p:ph type="body" idx="1"/>
          </p:nvPr>
        </p:nvSpPr>
        <p:spPr>
          <a:xfrm>
            <a:off x="217088" y="1309351"/>
            <a:ext cx="6993553" cy="34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</a:pPr>
            <a:r>
              <a:rPr lang="en-US" dirty="0"/>
              <a:t>This strategy, designed as a communication tool, encourages creativity and reflection while demonstrating understanding of a topic.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</a:pPr>
            <a:endParaRPr lang="en-US" dirty="0"/>
          </a:p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Using an online meme generator such as </a:t>
            </a:r>
            <a:r>
              <a:rPr lang="en-US" dirty="0">
                <a:hlinkClick r:id="rId3"/>
              </a:rPr>
              <a:t>https://makeameme.org/</a:t>
            </a:r>
            <a:r>
              <a:rPr lang="en-US" dirty="0"/>
              <a:t> create a meme that reflects your understanding of the following: </a:t>
            </a:r>
            <a:endParaRPr dirty="0"/>
          </a:p>
          <a:p>
            <a:pPr marL="480035" lvl="1" indent="-185156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18</a:t>
            </a:r>
            <a:r>
              <a:rPr lang="en-US" baseline="30000" dirty="0"/>
              <a:t>th</a:t>
            </a:r>
            <a:r>
              <a:rPr lang="en-US" dirty="0"/>
              <a:t> Amendment: Prohibition of Alcohol Sales</a:t>
            </a:r>
          </a:p>
          <a:p>
            <a:pPr marL="480035" lvl="1" indent="-185156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19</a:t>
            </a:r>
            <a:r>
              <a:rPr lang="en-US" baseline="30000" dirty="0"/>
              <a:t>th</a:t>
            </a:r>
            <a:r>
              <a:rPr lang="en-US" dirty="0"/>
              <a:t> Amendment: Women’s Right to Vote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</a:pPr>
            <a:endParaRPr lang="en-US" dirty="0"/>
          </a:p>
          <a:p>
            <a:pPr indent="-457200">
              <a:spcBef>
                <a:spcPts val="0"/>
              </a:spcBef>
            </a:pPr>
            <a:r>
              <a:rPr lang="en-US" dirty="0"/>
              <a:t>Using the “</a:t>
            </a:r>
            <a:r>
              <a:rPr lang="en-US"/>
              <a:t>search blank memes</a:t>
            </a:r>
            <a:r>
              <a:rPr lang="en-US" dirty="0"/>
              <a:t>” feature, find an image and add text. </a:t>
            </a:r>
          </a:p>
          <a:p>
            <a:pPr marL="294879" lvl="1" indent="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1645836" lvl="7" indent="-60952" algn="l" rtl="0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n-US" dirty="0"/>
              <a:t>=</a:t>
            </a:r>
            <a:endParaRPr dirty="0"/>
          </a:p>
        </p:txBody>
      </p:sp>
      <p:sp>
        <p:nvSpPr>
          <p:cNvPr id="153" name="Google Shape;153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What Do You Meme?</a:t>
            </a:r>
            <a:endParaRPr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9D2F6DD-C24D-45AE-954C-083A1DF3C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0488">
            <a:off x="7346410" y="1672741"/>
            <a:ext cx="1752527" cy="131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96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779DA054-ADAB-4B24-9B3F-5F2B02CA8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8" y="815724"/>
            <a:ext cx="4783357" cy="329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2B7396A9-6114-4E5E-BE6C-97B82C6CF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92" y="815724"/>
            <a:ext cx="3296061" cy="329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14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436981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endParaRPr lang="en-US" dirty="0"/>
          </a:p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endParaRPr lang="en-US" dirty="0"/>
          </a:p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How can you use this strategy to foster student-centered learning in your classroom? </a:t>
            </a:r>
            <a:endParaRPr dirty="0"/>
          </a:p>
          <a:p>
            <a:pPr marL="1645836" lvl="7" indent="-60952" algn="l" rtl="0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53" name="Google Shape;153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What Do You Meme? </a:t>
            </a:r>
            <a:endParaRPr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2BC3E26-C9C5-4044-B8CC-70F963FA0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648">
            <a:off x="6562433" y="1826180"/>
            <a:ext cx="1737893" cy="130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73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47C120-D9C2-4372-88C3-00A8EA4C1427}"/>
              </a:ext>
            </a:extLst>
          </p:cNvPr>
          <p:cNvSpPr txBox="1"/>
          <p:nvPr/>
        </p:nvSpPr>
        <p:spPr>
          <a:xfrm>
            <a:off x="1256478" y="1545928"/>
            <a:ext cx="651921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i="1" dirty="0"/>
              <a:t>How can these strategies foster a student-centered classroom? </a:t>
            </a:r>
          </a:p>
        </p:txBody>
      </p:sp>
    </p:spTree>
    <p:extLst>
      <p:ext uri="{BB962C8B-B14F-4D97-AF65-F5344CB8AC3E}">
        <p14:creationId xmlns:p14="http://schemas.microsoft.com/office/powerpoint/2010/main" val="124176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What Do You Meme?	</a:t>
            </a:r>
            <a:endParaRPr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Secondary Strategies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4845004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</a:pPr>
            <a:endParaRPr lang="en-US" dirty="0"/>
          </a:p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190 published strategies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</a:pPr>
            <a:endParaRPr lang="en-US" dirty="0"/>
          </a:p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Over 500 published lessons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</a:pPr>
            <a:endParaRPr lang="en-US" dirty="0"/>
          </a:p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Several other PDs and student resources</a:t>
            </a:r>
            <a:endParaRPr dirty="0"/>
          </a:p>
          <a:p>
            <a:pPr marL="1645836" lvl="7" indent="-60952" algn="l" rtl="0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53" name="Google Shape;153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LEARN Website</a:t>
            </a:r>
            <a:endParaRPr dirty="0"/>
          </a:p>
        </p:txBody>
      </p:sp>
      <p:pic>
        <p:nvPicPr>
          <p:cNvPr id="4" name="Google Shape;309;g1007dac8896_0_1">
            <a:extLst>
              <a:ext uri="{FF2B5EF4-FFF2-40B4-BE49-F238E27FC236}">
                <a16:creationId xmlns:a16="http://schemas.microsoft.com/office/drawing/2014/main" id="{74834452-0632-4F73-802D-97EAC9B7933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5938" y="1509924"/>
            <a:ext cx="2200525" cy="2463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050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Session Objectives</a:t>
            </a:r>
            <a:endParaRPr dirty="0"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787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70000" lnSpcReduction="20000"/>
          </a:bodyPr>
          <a:lstStyle/>
          <a:p>
            <a:pPr marL="457200" lvl="0" indent="-42243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"/>
              <a:buAutoNum type="arabicPeriod"/>
            </a:pPr>
            <a:r>
              <a:rPr lang="en-US" sz="2800" dirty="0">
                <a:latin typeface="Roboto"/>
                <a:ea typeface="Roboto"/>
                <a:cs typeface="Roboto"/>
                <a:sym typeface="Roboto"/>
              </a:rPr>
              <a:t>Explore a variety of student-centered instructional strategies. </a:t>
            </a:r>
          </a:p>
          <a:p>
            <a:pPr marL="457200" lvl="0" indent="-42243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"/>
              <a:buAutoNum type="arabicPeriod"/>
            </a:pPr>
            <a:r>
              <a:rPr lang="en-US" sz="2800" dirty="0">
                <a:latin typeface="Roboto"/>
                <a:ea typeface="Roboto"/>
                <a:cs typeface="Roboto"/>
                <a:sym typeface="Roboto"/>
              </a:rPr>
              <a:t>Identify and discuss what makes an instructional strategy student-centered. </a:t>
            </a:r>
          </a:p>
          <a:p>
            <a:pPr marL="457200" lvl="0" indent="-42243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"/>
              <a:buAutoNum type="arabicPeriod"/>
            </a:pPr>
            <a:r>
              <a:rPr lang="en-US" sz="2800" dirty="0">
                <a:latin typeface="Roboto"/>
                <a:ea typeface="Roboto"/>
                <a:cs typeface="Roboto"/>
                <a:sym typeface="Roboto"/>
              </a:rPr>
              <a:t>Apply cross-curricular strategies in the secondary classroom.</a:t>
            </a:r>
            <a:endParaRPr lang="en-US" dirty="0"/>
          </a:p>
          <a:p>
            <a:pPr marL="55563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5911327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This strategy is designed to actively engage students’ prior knowledge and thinking. </a:t>
            </a:r>
            <a:endParaRPr lang="en-US" sz="2000" dirty="0"/>
          </a:p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400" dirty="0"/>
              <a:t>Around the room, you will find 5 statements that represent answers to the question: </a:t>
            </a:r>
            <a:endParaRPr lang="en-US" sz="2400" b="1" i="1" dirty="0"/>
          </a:p>
          <a:p>
            <a:pPr marL="457200" lvl="1" indent="0">
              <a:spcBef>
                <a:spcPts val="0"/>
              </a:spcBef>
              <a:buClr>
                <a:schemeClr val="accent4"/>
              </a:buClr>
              <a:buSzPts val="2600"/>
              <a:buNone/>
            </a:pPr>
            <a:r>
              <a:rPr lang="en-US" b="1" i="1" dirty="0"/>
              <a:t>	</a:t>
            </a:r>
          </a:p>
          <a:p>
            <a:pPr marL="457200" lvl="1" indent="0">
              <a:spcBef>
                <a:spcPts val="0"/>
              </a:spcBef>
              <a:buClr>
                <a:schemeClr val="accent4"/>
              </a:buClr>
              <a:buSzPts val="2600"/>
              <a:buNone/>
            </a:pPr>
            <a:r>
              <a:rPr lang="en-US" sz="2400" b="1" i="1" dirty="0"/>
              <a:t>What does student-centered learning mean to you?</a:t>
            </a:r>
            <a:r>
              <a:rPr lang="en-US" b="1" i="1" dirty="0"/>
              <a:t> </a:t>
            </a: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Move towards the statement that most attracts you.</a:t>
            </a: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Char char="•"/>
              <a:tabLst/>
              <a:defRPr/>
            </a:pPr>
            <a:r>
              <a:rPr lang="en-US" sz="2400" dirty="0">
                <a:solidFill>
                  <a:srgbClr val="000000"/>
                </a:solidFill>
              </a:rPr>
              <a:t>Once you have found your statement, discuss with your group what drew you to this statement. 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lvl="1" indent="0">
              <a:spcBef>
                <a:spcPts val="0"/>
              </a:spcBef>
              <a:buClr>
                <a:schemeClr val="accent4"/>
              </a:buClr>
              <a:buSzPts val="2600"/>
              <a:buNone/>
            </a:pPr>
            <a:endParaRPr b="1" i="1" dirty="0"/>
          </a:p>
          <a:p>
            <a:pPr marL="1645836" lvl="7" indent="-60952" algn="l" rtl="0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Magnetic Statements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2873DD-68F5-4FE7-B2D6-51F1DACCD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344" y="1164497"/>
            <a:ext cx="2748579" cy="27538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666807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</a:pPr>
            <a:r>
              <a:rPr lang="en-US" b="1" i="1" dirty="0"/>
              <a:t>	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</a:pPr>
            <a:r>
              <a:rPr lang="en-US" sz="2400" b="1" i="1" dirty="0"/>
              <a:t>What does student-centered learning mean to you?</a:t>
            </a:r>
          </a:p>
          <a:p>
            <a:pPr indent="-457200">
              <a:spcBef>
                <a:spcPts val="0"/>
              </a:spcBef>
            </a:pPr>
            <a:endParaRPr lang="en-US" sz="2400" dirty="0"/>
          </a:p>
          <a:p>
            <a:pPr indent="-457200">
              <a:spcBef>
                <a:spcPts val="0"/>
              </a:spcBef>
            </a:pPr>
            <a:r>
              <a:rPr lang="en-US" sz="2400" dirty="0"/>
              <a:t>As a group, create an example to share out about what in this statement looks like/can look like in your classroom. </a:t>
            </a:r>
          </a:p>
          <a:p>
            <a:pPr indent="-457200">
              <a:spcBef>
                <a:spcPts val="0"/>
              </a:spcBef>
            </a:pPr>
            <a:r>
              <a:rPr lang="en-US" sz="2400" dirty="0"/>
              <a:t>Share out your example. </a:t>
            </a:r>
          </a:p>
          <a:p>
            <a:pPr mar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3" name="Google Shape;133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Magnetic Statements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F5D7E7-1D07-44BA-A7A2-D0A7A2811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948" y="1309352"/>
            <a:ext cx="2749534" cy="27556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4964654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endParaRPr lang="en-US" dirty="0"/>
          </a:p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endParaRPr lang="en-US" dirty="0"/>
          </a:p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400" dirty="0"/>
              <a:t>How can you use this strategy to foster student-centered learning in your classroom?</a:t>
            </a:r>
            <a:endParaRPr sz="2400" dirty="0"/>
          </a:p>
          <a:p>
            <a:pPr marL="1645836" lvl="7" indent="-60952" algn="l" rtl="0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27" name="Google Shape;127;p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Magnetic Statements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ACF29A-9BC7-417F-A45C-77A05A9D6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101" y="1309352"/>
            <a:ext cx="2748579" cy="27538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772400" cy="195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69913" lvl="0" indent="-51435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What makes an instructional strategy effective?</a:t>
            </a:r>
          </a:p>
          <a:p>
            <a:pPr marL="569913" lvl="0" indent="-51435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What makes an instructional strategy student-centered?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endParaRPr lang="en-US" dirty="0"/>
          </a:p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400" dirty="0"/>
              <a:t>The strategies highlighted today are student-centered and can be applied to all the core disciplines.</a:t>
            </a:r>
          </a:p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400" dirty="0"/>
              <a:t>As we work with each strategy, consider how you can adapt it into your classroom. </a:t>
            </a:r>
            <a:endParaRPr sz="2400" dirty="0"/>
          </a:p>
          <a:p>
            <a:pPr marL="1645836" lvl="7" indent="-60952" algn="l" rtl="0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39" name="Google Shape;139;p9"/>
          <p:cNvSpPr txBox="1">
            <a:spLocks noGrp="1"/>
          </p:cNvSpPr>
          <p:nvPr>
            <p:ph type="title"/>
          </p:nvPr>
        </p:nvSpPr>
        <p:spPr>
          <a:xfrm>
            <a:off x="457200" y="80655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How do we foster student-centered learning in the classroom?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"/>
          <p:cNvSpPr txBox="1">
            <a:spLocks noGrp="1"/>
          </p:cNvSpPr>
          <p:nvPr>
            <p:ph type="body" idx="1"/>
          </p:nvPr>
        </p:nvSpPr>
        <p:spPr>
          <a:xfrm>
            <a:off x="457200" y="1164497"/>
            <a:ext cx="5859624" cy="380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</a:pPr>
            <a:r>
              <a:rPr lang="en-US" sz="1900" dirty="0"/>
              <a:t>This strategy is designed to engage students actively in interpretation, summary, and reflection processes.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</a:pPr>
            <a:endParaRPr lang="en-US" sz="2000" dirty="0"/>
          </a:p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200" dirty="0"/>
              <a:t>As you read the attachment about Student-Centered Learning, highlight the main points or pieces of information </a:t>
            </a:r>
            <a:r>
              <a:rPr lang="en-US" sz="2200" u="sng" dirty="0"/>
              <a:t>that are important to you and your understanding of student-centered learning.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</a:pPr>
            <a:endParaRPr lang="en-US" sz="2200" u="sng" dirty="0"/>
          </a:p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200" dirty="0"/>
              <a:t>For the sections that you highlight, explain why you did so in the margin.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</a:pPr>
            <a:endParaRPr lang="en-US" sz="2200" dirty="0"/>
          </a:p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200" dirty="0"/>
              <a:t>Be prepared to share out your explanations. </a:t>
            </a:r>
            <a:endParaRPr sz="2200" dirty="0"/>
          </a:p>
          <a:p>
            <a:pPr marL="1645836" lvl="7" indent="-60952" algn="l" rtl="0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46" name="Google Shape;146;p1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Why-Lighting</a:t>
            </a:r>
            <a:endParaRPr dirty="0"/>
          </a:p>
        </p:txBody>
      </p:sp>
      <p:pic>
        <p:nvPicPr>
          <p:cNvPr id="4" name="Google Shape;230;gfb616c56c1_0_27">
            <a:extLst>
              <a:ext uri="{FF2B5EF4-FFF2-40B4-BE49-F238E27FC236}">
                <a16:creationId xmlns:a16="http://schemas.microsoft.com/office/drawing/2014/main" id="{9C187DCE-6B50-419C-96A3-7E2D4883C30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42100">
            <a:off x="6365139" y="1870276"/>
            <a:ext cx="2468648" cy="1402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426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624</Words>
  <Application>Microsoft Office PowerPoint</Application>
  <PresentationFormat>On-screen Show (16:9)</PresentationFormat>
  <Paragraphs>84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Noto Sans Symbols</vt:lpstr>
      <vt:lpstr>Roboto</vt:lpstr>
      <vt:lpstr>LEARN theme</vt:lpstr>
      <vt:lpstr>LEARN theme</vt:lpstr>
      <vt:lpstr>PowerPoint Presentation</vt:lpstr>
      <vt:lpstr>What Do You Meme? </vt:lpstr>
      <vt:lpstr>Session Objectives</vt:lpstr>
      <vt:lpstr>Magnetic Statements</vt:lpstr>
      <vt:lpstr>Magnetic Statements</vt:lpstr>
      <vt:lpstr>Magnetic Statements</vt:lpstr>
      <vt:lpstr>Essential Questions</vt:lpstr>
      <vt:lpstr>How do we foster student-centered learning in the classroom? </vt:lpstr>
      <vt:lpstr>Why-Lighting</vt:lpstr>
      <vt:lpstr>Why-Lighting</vt:lpstr>
      <vt:lpstr>Pass the Problem </vt:lpstr>
      <vt:lpstr>Pass the Problem </vt:lpstr>
      <vt:lpstr>Pass the Problem</vt:lpstr>
      <vt:lpstr>Fishbone</vt:lpstr>
      <vt:lpstr>PowerPoint Presentation</vt:lpstr>
      <vt:lpstr>What Do You Meme?</vt:lpstr>
      <vt:lpstr>PowerPoint Presentation</vt:lpstr>
      <vt:lpstr>What Do You Meme? </vt:lpstr>
      <vt:lpstr>PowerPoint Presentation</vt:lpstr>
      <vt:lpstr>LEARN Website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Eike, Michell L.</dc:creator>
  <cp:lastModifiedBy>Lee, Brooke L.</cp:lastModifiedBy>
  <cp:revision>5</cp:revision>
  <dcterms:created xsi:type="dcterms:W3CDTF">2021-08-30T12:17:31Z</dcterms:created>
  <dcterms:modified xsi:type="dcterms:W3CDTF">2022-02-22T14:29:30Z</dcterms:modified>
</cp:coreProperties>
</file>