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 id="2147483665" r:id="rId5"/>
  </p:sldMasterIdLst>
  <p:notesMasterIdLst>
    <p:notesMasterId r:id="rId21"/>
  </p:notesMasterIdLst>
  <p:sldIdLst>
    <p:sldId id="256" r:id="rId6"/>
    <p:sldId id="257" r:id="rId7"/>
    <p:sldId id="258" r:id="rId8"/>
    <p:sldId id="259" r:id="rId9"/>
    <p:sldId id="276" r:id="rId10"/>
    <p:sldId id="263" r:id="rId11"/>
    <p:sldId id="264" r:id="rId12"/>
    <p:sldId id="265" r:id="rId13"/>
    <p:sldId id="266" r:id="rId14"/>
    <p:sldId id="267" r:id="rId15"/>
    <p:sldId id="269" r:id="rId16"/>
    <p:sldId id="270" r:id="rId17"/>
    <p:sldId id="272" r:id="rId18"/>
    <p:sldId id="273" r:id="rId19"/>
    <p:sldId id="275"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
      <p:font typeface="Georgia" panose="02040502050405020303"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na Pon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77" autoAdjust="0"/>
  </p:normalViewPr>
  <p:slideViewPr>
    <p:cSldViewPr snapToGrid="0">
      <p:cViewPr varScale="1">
        <p:scale>
          <a:sx n="162" d="100"/>
          <a:sy n="162" d="100"/>
        </p:scale>
        <p:origin x="168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odreads.com/shelf/show/booktal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b9595ff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0b9595ff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7c420b03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7c420b03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7c420b03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07c420b03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7c420b03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07c420b03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Pass out the </a:t>
            </a:r>
            <a:r>
              <a:rPr lang="en-US" b="0" u="sng" dirty="0"/>
              <a:t>Book Talks – Engaging Strategies for Classroom Libraries </a:t>
            </a:r>
            <a:r>
              <a:rPr lang="en-US" dirty="0"/>
              <a:t>handout and read through it. Participants will then explore the different book talks on the Good Reads website</a:t>
            </a:r>
            <a:r>
              <a:rPr lang="en-US" dirty="0">
                <a:uFill>
                  <a:noFill/>
                </a:uFill>
                <a:hlinkClick r:id="rId3"/>
              </a:rPr>
              <a:t> </a:t>
            </a:r>
            <a:r>
              <a:rPr lang="en-US" u="sng" dirty="0">
                <a:solidFill>
                  <a:schemeClr val="hlink"/>
                </a:solidFill>
                <a:hlinkClick r:id="rId3"/>
              </a:rPr>
              <a:t>https://www.goodreads.com/shelf/show/booktalk</a:t>
            </a:r>
            <a:r>
              <a:rPr lang="en-US" dirty="0"/>
              <a:t> and compare them to the suggestions in the handout. </a:t>
            </a:r>
            <a:endParaRPr dirty="0"/>
          </a:p>
          <a:p>
            <a:pPr marL="0" lvl="0" indent="0" algn="l" rtl="0">
              <a:spcBef>
                <a:spcPts val="120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b9595ff2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b9595ff2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Classrooms can create a classroom library of Book Talks that enable students to hear from peers about a book of interest. At the end of the year, the class can total how many books they have read. </a:t>
            </a:r>
            <a:endParaRPr dirty="0"/>
          </a:p>
          <a:p>
            <a:pPr marL="0" lvl="0" indent="0" algn="l" rtl="0">
              <a:spcBef>
                <a:spcPts val="120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7c420b03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07c420b03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 After a few minutes, discuss as a whole group. </a:t>
            </a:r>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07c420b0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07c420b0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07c420b03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07c420b03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Introduce the 30 Second Expert strategy. This is a collaborative strategy that can be used to introduce new material or to review texts that students have read.</a:t>
            </a:r>
          </a:p>
          <a:p>
            <a:r>
              <a:rPr lang="en-US" dirty="0"/>
              <a:t>Ask participants to speak on a book they’ve read that they’ve enjoyed. They have 30 seconds to tell their group what it is about and why they enjoyed it. Each person in the group should present. After everyone has finished, come together as a whole group and discuss.</a:t>
            </a:r>
          </a:p>
          <a:p>
            <a:r>
              <a:rPr lang="en-US" dirty="0"/>
              <a:t>Some participants may discuss books that they’ve read when they were in secondary or middle school or others may not like reading. Facilitator may want to point out that due to school’s focus on testing, reading for entertainment gets forgotten.</a:t>
            </a:r>
          </a:p>
          <a:p>
            <a:endParaRPr lang="en-US" dirty="0"/>
          </a:p>
        </p:txBody>
      </p:sp>
    </p:spTree>
    <p:extLst>
      <p:ext uri="{BB962C8B-B14F-4D97-AF65-F5344CB8AC3E}">
        <p14:creationId xmlns:p14="http://schemas.microsoft.com/office/powerpoint/2010/main" val="1995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7c420b03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07c420b03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card attached to their reading is their first station. After this station, they will rotate clockwise through three more stations. It will be important to alternate the order of the stations so that each participant will rotate through 2 writing and 2 reading stations by the end of this station rotation activity.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7c420b03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7c420b03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Participants will read the directions for the instructional strategy. For example, participants who are in the Two Stars and a Wish station will identify two elements from their reading that they like and one wish that they’d like to see happen or something that confuses them. After 4 minutes, the station participants will move to the next station, which will have a different instructional card.</a:t>
            </a:r>
            <a:endParaRPr dirty="0"/>
          </a:p>
          <a:p>
            <a:pPr marL="0" lvl="0" indent="0" algn="l" rtl="0">
              <a:spcBef>
                <a:spcPts val="120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Each participant will experience 2 discussion stations and 2 writing stations.</a:t>
            </a:r>
            <a:endParaRPr/>
          </a:p>
          <a:p>
            <a:pPr marL="0" lvl="0" indent="0" algn="l" rtl="0">
              <a:lnSpc>
                <a:spcPct val="115000"/>
              </a:lnSpc>
              <a:spcBef>
                <a:spcPts val="1200"/>
              </a:spcBef>
              <a:spcAft>
                <a:spcPts val="0"/>
              </a:spcAft>
              <a:buClr>
                <a:schemeClr val="dk1"/>
              </a:buClr>
              <a:buSzPts val="1100"/>
              <a:buFont typeface="Arial"/>
              <a:buNone/>
            </a:pPr>
            <a:r>
              <a:rPr lang="en-US"/>
              <a:t>There will be 8 stations: 4 will be discussing and 4 will be writing. Each person will receive a 1 page high-interest reading. Then they will go through each station in 4-min. intervals.</a:t>
            </a:r>
            <a:endParaRPr/>
          </a:p>
          <a:p>
            <a:pPr marL="457200" lvl="0" indent="-298450" algn="l" rtl="0">
              <a:lnSpc>
                <a:spcPct val="115000"/>
              </a:lnSpc>
              <a:spcBef>
                <a:spcPts val="1200"/>
              </a:spcBef>
              <a:spcAft>
                <a:spcPts val="0"/>
              </a:spcAft>
              <a:buClr>
                <a:schemeClr val="dk1"/>
              </a:buClr>
              <a:buSzPts val="1100"/>
              <a:buChar char="●"/>
            </a:pPr>
            <a:r>
              <a:rPr lang="en-US" b="1"/>
              <a:t>Discussion</a:t>
            </a:r>
            <a:r>
              <a:rPr lang="en-US"/>
              <a:t> stations: 1. </a:t>
            </a:r>
            <a:r>
              <a:rPr lang="en-US" b="1"/>
              <a:t>S-I-T, Surprising, Interesting, Troubling</a:t>
            </a:r>
            <a:r>
              <a:rPr lang="en-US"/>
              <a:t>, 2. </a:t>
            </a:r>
            <a:r>
              <a:rPr lang="en-US" b="1"/>
              <a:t>Walk and Talk</a:t>
            </a:r>
            <a:r>
              <a:rPr lang="en-US"/>
              <a:t>, 3. </a:t>
            </a:r>
            <a:r>
              <a:rPr lang="en-US" b="1"/>
              <a:t>Two Stars and a Wish</a:t>
            </a:r>
            <a:r>
              <a:rPr lang="en-US"/>
              <a:t>, 4. </a:t>
            </a:r>
            <a:r>
              <a:rPr lang="en-US" b="1"/>
              <a:t>Say Something!</a:t>
            </a:r>
            <a:endParaRPr b="1"/>
          </a:p>
          <a:p>
            <a:pPr marL="457200" lvl="0" indent="-298450" algn="l" rtl="0">
              <a:lnSpc>
                <a:spcPct val="115000"/>
              </a:lnSpc>
              <a:spcBef>
                <a:spcPts val="0"/>
              </a:spcBef>
              <a:spcAft>
                <a:spcPts val="0"/>
              </a:spcAft>
              <a:buClr>
                <a:schemeClr val="dk1"/>
              </a:buClr>
              <a:buSzPts val="1100"/>
              <a:buChar char="●"/>
            </a:pPr>
            <a:r>
              <a:rPr lang="en-US" b="1"/>
              <a:t>Writing</a:t>
            </a:r>
            <a:r>
              <a:rPr lang="en-US"/>
              <a:t> stations: 1. </a:t>
            </a:r>
            <a:r>
              <a:rPr lang="en-US" b="1"/>
              <a:t>Mind Maps</a:t>
            </a:r>
            <a:r>
              <a:rPr lang="en-US"/>
              <a:t>, 2. </a:t>
            </a:r>
            <a:r>
              <a:rPr lang="en-US" b="1"/>
              <a:t>I Notice, I Wonder</a:t>
            </a:r>
            <a:r>
              <a:rPr lang="en-US"/>
              <a:t>, 3. </a:t>
            </a:r>
            <a:r>
              <a:rPr lang="en-US" b="1"/>
              <a:t>Question Generating</a:t>
            </a:r>
            <a:r>
              <a:rPr lang="en-US"/>
              <a:t>, 4. </a:t>
            </a:r>
            <a:r>
              <a:rPr lang="en-US" b="1"/>
              <a:t>Cognitive Comics</a:t>
            </a:r>
            <a:endParaRPr b="1"/>
          </a:p>
          <a:p>
            <a:pPr marL="0" lvl="0" indent="0" algn="l" rtl="0">
              <a:spcBef>
                <a:spcPts val="1200"/>
              </a:spcBef>
              <a:spcAft>
                <a:spcPts val="0"/>
              </a:spcAft>
              <a:buNone/>
            </a:pPr>
            <a:endParaRPr/>
          </a:p>
        </p:txBody>
      </p:sp>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7c420b03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7c420b03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12"/>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0" name="Google Shape;7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 name="Google Shape;15;p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 name="Google Shape;16;p4"/>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4"/>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2" name="Google Shape;22;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0" name="Google Shape;30;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5" name="Google Shape;35;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k20center.padlet.org/triciamcdaniels/n25g6na3hw1awgr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odreads.com/shelf/show/booktalk"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More Instructional Strategies for you</a:t>
            </a:r>
            <a:endParaRPr/>
          </a:p>
        </p:txBody>
      </p:sp>
      <p:sp>
        <p:nvSpPr>
          <p:cNvPr id="146" name="Google Shape;146;p30"/>
          <p:cNvSpPr txBox="1">
            <a:spLocks noGrp="1"/>
          </p:cNvSpPr>
          <p:nvPr>
            <p:ph type="body" idx="1"/>
          </p:nvPr>
        </p:nvSpPr>
        <p:spPr>
          <a:xfrm>
            <a:off x="457200" y="1451610"/>
            <a:ext cx="6888256" cy="1913516"/>
          </a:xfrm>
          <a:prstGeom prst="rect">
            <a:avLst/>
          </a:prstGeom>
        </p:spPr>
        <p:txBody>
          <a:bodyPr spcFirstLastPara="1" wrap="square" lIns="91425" tIns="45700" rIns="91425" bIns="45700" anchor="t" anchorCtr="0">
            <a:noAutofit/>
          </a:bodyPr>
          <a:lstStyle/>
          <a:p>
            <a:pPr indent="-457200"/>
            <a:r>
              <a:rPr lang="en-US" b="1" dirty="0"/>
              <a:t>K20 Instructional Strategies </a:t>
            </a:r>
            <a:r>
              <a:rPr lang="en-US" dirty="0"/>
              <a:t>handout.  </a:t>
            </a:r>
          </a:p>
          <a:p>
            <a:pPr indent="-457200"/>
            <a:r>
              <a:rPr lang="en-US" dirty="0"/>
              <a:t>Read through the various strategies you can use in your advisory class.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“The Positives and Pitfalls of Independent Reading”</a:t>
            </a:r>
            <a:endParaRPr/>
          </a:p>
        </p:txBody>
      </p:sp>
      <p:sp>
        <p:nvSpPr>
          <p:cNvPr id="157" name="Google Shape;157;p32"/>
          <p:cNvSpPr txBox="1">
            <a:spLocks noGrp="1"/>
          </p:cNvSpPr>
          <p:nvPr>
            <p:ph type="body" idx="1"/>
          </p:nvPr>
        </p:nvSpPr>
        <p:spPr>
          <a:xfrm>
            <a:off x="457200" y="1451610"/>
            <a:ext cx="8229600" cy="2581209"/>
          </a:xfrm>
          <a:prstGeom prst="rect">
            <a:avLst/>
          </a:prstGeom>
        </p:spPr>
        <p:txBody>
          <a:bodyPr spcFirstLastPara="1" wrap="square" lIns="91425" tIns="45700" rIns="91425" bIns="45700" anchor="t" anchorCtr="0">
            <a:noAutofit/>
          </a:bodyPr>
          <a:lstStyle/>
          <a:p>
            <a:pPr indent="-457200"/>
            <a:r>
              <a:rPr lang="en-US" b="1" dirty="0"/>
              <a:t>Jigsaw</a:t>
            </a:r>
            <a:r>
              <a:rPr lang="en-US" dirty="0"/>
              <a:t> the reading "Positives and Pitfalls of Independent Reading." Group 1 will read the Positives and Group 2 will read the Pitfalls. </a:t>
            </a:r>
          </a:p>
          <a:p>
            <a:pPr indent="-457200"/>
            <a:r>
              <a:rPr lang="en-US" dirty="0"/>
              <a:t>While participants read their section, they should use the </a:t>
            </a:r>
            <a:r>
              <a:rPr lang="en-US" b="1" dirty="0"/>
              <a:t>Why Lighting </a:t>
            </a:r>
            <a:r>
              <a:rPr lang="en-US" dirty="0"/>
              <a:t>strategy to highlight important information.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3"/>
          <p:cNvSpPr txBox="1">
            <a:spLocks noGrp="1"/>
          </p:cNvSpPr>
          <p:nvPr>
            <p:ph type="title"/>
          </p:nvPr>
        </p:nvSpPr>
        <p:spPr>
          <a:xfrm>
            <a:off x="457200" y="2778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Reading - Padlet </a:t>
            </a:r>
            <a:endParaRPr/>
          </a:p>
        </p:txBody>
      </p:sp>
      <p:sp>
        <p:nvSpPr>
          <p:cNvPr id="163" name="Google Shape;163;p33"/>
          <p:cNvSpPr txBox="1">
            <a:spLocks noGrp="1"/>
          </p:cNvSpPr>
          <p:nvPr>
            <p:ph type="body" idx="1"/>
          </p:nvPr>
        </p:nvSpPr>
        <p:spPr>
          <a:xfrm>
            <a:off x="457200" y="11875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a:t>POSITIVES of IR</a:t>
            </a:r>
            <a:endParaRPr/>
          </a:p>
        </p:txBody>
      </p:sp>
      <p:sp>
        <p:nvSpPr>
          <p:cNvPr id="164" name="Google Shape;164;p33"/>
          <p:cNvSpPr txBox="1">
            <a:spLocks noGrp="1"/>
          </p:cNvSpPr>
          <p:nvPr>
            <p:ph type="body" idx="2"/>
          </p:nvPr>
        </p:nvSpPr>
        <p:spPr>
          <a:xfrm>
            <a:off x="4645027" y="1135270"/>
            <a:ext cx="4041900"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a:t>PITFALLS of IR</a:t>
            </a:r>
            <a:endParaRPr/>
          </a:p>
        </p:txBody>
      </p:sp>
      <p:sp>
        <p:nvSpPr>
          <p:cNvPr id="165" name="Google Shape;165;p33"/>
          <p:cNvSpPr txBox="1">
            <a:spLocks noGrp="1"/>
          </p:cNvSpPr>
          <p:nvPr>
            <p:ph type="body" idx="3"/>
          </p:nvPr>
        </p:nvSpPr>
        <p:spPr>
          <a:xfrm>
            <a:off x="392325" y="1681925"/>
            <a:ext cx="40401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r>
              <a:rPr lang="en-US"/>
              <a:t>Open the link and add your highlighted text to the appropriate column.</a:t>
            </a:r>
            <a:endParaRPr/>
          </a:p>
        </p:txBody>
      </p:sp>
      <p:sp>
        <p:nvSpPr>
          <p:cNvPr id="166" name="Google Shape;166;p33"/>
          <p:cNvSpPr txBox="1">
            <a:spLocks noGrp="1"/>
          </p:cNvSpPr>
          <p:nvPr>
            <p:ph type="body" idx="4"/>
          </p:nvPr>
        </p:nvSpPr>
        <p:spPr>
          <a:xfrm>
            <a:off x="4598552" y="1626375"/>
            <a:ext cx="40419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r>
              <a:rPr lang="en-US"/>
              <a:t>Open the link and add your highlighted text to the appropriate column.</a:t>
            </a:r>
            <a:endParaRPr/>
          </a:p>
        </p:txBody>
      </p:sp>
      <p:sp>
        <p:nvSpPr>
          <p:cNvPr id="167" name="Google Shape;167;p33"/>
          <p:cNvSpPr txBox="1"/>
          <p:nvPr/>
        </p:nvSpPr>
        <p:spPr>
          <a:xfrm>
            <a:off x="589150" y="4442125"/>
            <a:ext cx="71859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u="sng">
                <a:solidFill>
                  <a:srgbClr val="0000FF"/>
                </a:solidFill>
                <a:hlinkClick r:id="rId3">
                  <a:extLst>
                    <a:ext uri="{A12FA001-AC4F-418D-AE19-62706E023703}">
                      <ahyp:hlinkClr xmlns:ahyp="http://schemas.microsoft.com/office/drawing/2018/hyperlinkcolor" val="tx"/>
                    </a:ext>
                  </a:extLst>
                </a:hlinkClick>
              </a:rPr>
              <a:t>https://k20center.padlet.org/triciamcdaniels/n25g6na3hw1awgr0</a:t>
            </a:r>
            <a:endParaRPr sz="1700">
              <a:solidFill>
                <a:srgbClr val="0000FF"/>
              </a:solidFill>
            </a:endParaRPr>
          </a:p>
        </p:txBody>
      </p:sp>
      <p:pic>
        <p:nvPicPr>
          <p:cNvPr id="168" name="Google Shape;168;p33"/>
          <p:cNvPicPr preferRelativeResize="0"/>
          <p:nvPr/>
        </p:nvPicPr>
        <p:blipFill>
          <a:blip r:embed="rId4">
            <a:alphaModFix/>
          </a:blip>
          <a:stretch>
            <a:fillRect/>
          </a:stretch>
        </p:blipFill>
        <p:spPr>
          <a:xfrm>
            <a:off x="3434300" y="2840475"/>
            <a:ext cx="1495599" cy="1525450"/>
          </a:xfrm>
          <a:prstGeom prst="rect">
            <a:avLst/>
          </a:prstGeom>
          <a:noFill/>
          <a:ln w="28575" cap="flat" cmpd="sng">
            <a:solidFill>
              <a:schemeClr val="l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How to Keep Students Interested</a:t>
            </a:r>
            <a:endParaRPr/>
          </a:p>
        </p:txBody>
      </p:sp>
      <p:sp>
        <p:nvSpPr>
          <p:cNvPr id="179" name="Google Shape;179;p3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indent="-457200">
              <a:spcBef>
                <a:spcPts val="0"/>
              </a:spcBef>
            </a:pPr>
            <a:r>
              <a:rPr lang="en-US" dirty="0"/>
              <a:t>Book Talks are short, engaging descriptions of books that entice readers into reading the book.</a:t>
            </a:r>
            <a:endParaRPr dirty="0"/>
          </a:p>
          <a:p>
            <a:pPr marL="0" lvl="0" indent="0" algn="l" rtl="0">
              <a:spcBef>
                <a:spcPts val="0"/>
              </a:spcBef>
              <a:spcAft>
                <a:spcPts val="0"/>
              </a:spcAft>
              <a:buNone/>
            </a:pPr>
            <a:endParaRPr dirty="0"/>
          </a:p>
          <a:p>
            <a:pPr indent="-457200">
              <a:spcBef>
                <a:spcPts val="0"/>
              </a:spcBef>
            </a:pPr>
            <a:r>
              <a:rPr lang="en-US" b="1" dirty="0"/>
              <a:t>Tips for Creating a Book Talk</a:t>
            </a:r>
            <a:r>
              <a:rPr lang="en-US" dirty="0"/>
              <a:t> handout</a:t>
            </a:r>
            <a:endParaRPr dirty="0"/>
          </a:p>
          <a:p>
            <a:pPr marL="0" lvl="0" indent="0" algn="l" rtl="0">
              <a:spcBef>
                <a:spcPts val="0"/>
              </a:spcBef>
              <a:spcAft>
                <a:spcPts val="0"/>
              </a:spcAft>
              <a:buNone/>
            </a:pPr>
            <a:endParaRPr dirty="0"/>
          </a:p>
          <a:p>
            <a:pPr indent="-457200">
              <a:spcBef>
                <a:spcPts val="0"/>
              </a:spcBef>
            </a:pPr>
            <a:r>
              <a:rPr lang="en-US" dirty="0"/>
              <a:t>Book Talk examples on </a:t>
            </a:r>
            <a:r>
              <a:rPr lang="en-US" u="sng" dirty="0">
                <a:solidFill>
                  <a:schemeClr val="hlink"/>
                </a:solidFill>
                <a:hlinkClick r:id="rId3"/>
              </a:rPr>
              <a:t>GoodReads.com</a:t>
            </a:r>
            <a:r>
              <a:rPr lang="en-US" dirty="0"/>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title"/>
          </p:nvPr>
        </p:nvSpPr>
        <p:spPr>
          <a:xfrm>
            <a:off x="466659" y="244287"/>
            <a:ext cx="4335518"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Tech Tool: Flipgrid</a:t>
            </a:r>
            <a:endParaRPr dirty="0"/>
          </a:p>
        </p:txBody>
      </p:sp>
      <p:sp>
        <p:nvSpPr>
          <p:cNvPr id="185" name="Google Shape;185;p36"/>
          <p:cNvSpPr txBox="1">
            <a:spLocks noGrp="1"/>
          </p:cNvSpPr>
          <p:nvPr>
            <p:ph type="body" idx="1"/>
          </p:nvPr>
        </p:nvSpPr>
        <p:spPr>
          <a:xfrm>
            <a:off x="397291" y="1142606"/>
            <a:ext cx="6782326" cy="2924898"/>
          </a:xfrm>
          <a:prstGeom prst="rect">
            <a:avLst/>
          </a:prstGeom>
        </p:spPr>
        <p:txBody>
          <a:bodyPr spcFirstLastPara="1" wrap="square" lIns="91425" tIns="45700" rIns="91425" bIns="45700" anchor="t" anchorCtr="0">
            <a:noAutofit/>
          </a:bodyPr>
          <a:lstStyle/>
          <a:p>
            <a:pPr marL="342900" indent="-342900"/>
            <a:r>
              <a:rPr lang="en-US" sz="2000" dirty="0"/>
              <a:t>When teachers or students finish reading a book, they can create a Book Talk using Flipgrid.  </a:t>
            </a:r>
          </a:p>
          <a:p>
            <a:pPr marL="342900" indent="-342900"/>
            <a:r>
              <a:rPr lang="en-US" sz="2000" dirty="0">
                <a:solidFill>
                  <a:schemeClr val="dk2"/>
                </a:solidFill>
              </a:rPr>
              <a:t>Prior to assigning the task, teachers will want to make a classroom on Flipgrid and give students an assignment where they can upload their Book Talk videos.  </a:t>
            </a:r>
            <a:endParaRPr sz="2000" dirty="0">
              <a:solidFill>
                <a:schemeClr val="dk2"/>
              </a:solidFill>
            </a:endParaRPr>
          </a:p>
          <a:p>
            <a:pPr marL="342900" indent="-342900">
              <a:spcBef>
                <a:spcPts val="1000"/>
              </a:spcBef>
              <a:spcAft>
                <a:spcPts val="1000"/>
              </a:spcAft>
            </a:pPr>
            <a:r>
              <a:rPr lang="en-US" sz="2000" dirty="0"/>
              <a:t>This enables all students in the class to peruse various books that have been read by their peers when choosing what to read next.</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8"/>
          <p:cNvSpPr txBox="1">
            <a:spLocks noGrp="1"/>
          </p:cNvSpPr>
          <p:nvPr>
            <p:ph type="title"/>
          </p:nvPr>
        </p:nvSpPr>
        <p:spPr>
          <a:xfrm>
            <a:off x="491884" y="244286"/>
            <a:ext cx="1570246"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3-2-1</a:t>
            </a:r>
            <a:endParaRPr dirty="0"/>
          </a:p>
        </p:txBody>
      </p:sp>
      <p:sp>
        <p:nvSpPr>
          <p:cNvPr id="196" name="Google Shape;196;p38"/>
          <p:cNvSpPr txBox="1">
            <a:spLocks noGrp="1"/>
          </p:cNvSpPr>
          <p:nvPr>
            <p:ph type="body" idx="1"/>
          </p:nvPr>
        </p:nvSpPr>
        <p:spPr>
          <a:xfrm>
            <a:off x="491884" y="1142605"/>
            <a:ext cx="6892684"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b="1" dirty="0">
                <a:solidFill>
                  <a:schemeClr val="dk2"/>
                </a:solidFill>
              </a:rPr>
              <a:t>Fill out the 3-2-1 sheet:</a:t>
            </a:r>
            <a:endParaRPr b="1" dirty="0">
              <a:solidFill>
                <a:schemeClr val="dk2"/>
              </a:solidFill>
            </a:endParaRPr>
          </a:p>
          <a:p>
            <a:pPr marL="457200" lvl="0" indent="-393700" algn="l" rtl="0">
              <a:spcBef>
                <a:spcPts val="1000"/>
              </a:spcBef>
              <a:spcAft>
                <a:spcPts val="0"/>
              </a:spcAft>
              <a:buSzPts val="2600"/>
              <a:buChar char="•"/>
            </a:pPr>
            <a:r>
              <a:rPr lang="en-US" sz="2000" dirty="0"/>
              <a:t>What </a:t>
            </a:r>
            <a:r>
              <a:rPr lang="en-US" sz="2000" b="1" dirty="0"/>
              <a:t>3</a:t>
            </a:r>
            <a:r>
              <a:rPr lang="en-US" sz="2000" dirty="0"/>
              <a:t> strategies you plan to implement in your advisory?</a:t>
            </a:r>
            <a:endParaRPr sz="2000" dirty="0"/>
          </a:p>
          <a:p>
            <a:pPr marL="457200" lvl="0" indent="-393700" algn="l" rtl="0">
              <a:spcBef>
                <a:spcPts val="1000"/>
              </a:spcBef>
              <a:spcAft>
                <a:spcPts val="0"/>
              </a:spcAft>
              <a:buSzPts val="2600"/>
              <a:buChar char="•"/>
            </a:pPr>
            <a:r>
              <a:rPr lang="en-US" sz="2000" dirty="0"/>
              <a:t>What are </a:t>
            </a:r>
            <a:r>
              <a:rPr lang="en-US" sz="2000" b="1" dirty="0"/>
              <a:t>2</a:t>
            </a:r>
            <a:r>
              <a:rPr lang="en-US" sz="2000" dirty="0"/>
              <a:t> ways these strategies can promote academic success?</a:t>
            </a:r>
            <a:endParaRPr sz="2000" dirty="0"/>
          </a:p>
          <a:p>
            <a:pPr marL="457200" lvl="0" indent="-393700" algn="l" rtl="0">
              <a:spcBef>
                <a:spcPts val="1000"/>
              </a:spcBef>
              <a:spcAft>
                <a:spcPts val="1000"/>
              </a:spcAft>
              <a:buSzPts val="2600"/>
              <a:buChar char="•"/>
            </a:pPr>
            <a:r>
              <a:rPr lang="en-US" sz="2000" dirty="0"/>
              <a:t>What </a:t>
            </a:r>
            <a:r>
              <a:rPr lang="en-US" sz="2000" b="1" dirty="0"/>
              <a:t>1</a:t>
            </a:r>
            <a:r>
              <a:rPr lang="en-US" sz="2000" dirty="0"/>
              <a:t> obstacle still exists?</a:t>
            </a:r>
          </a:p>
          <a:p>
            <a:pPr marL="457200" lvl="0" indent="-393700" algn="l" rtl="0">
              <a:spcBef>
                <a:spcPts val="1000"/>
              </a:spcBef>
              <a:spcAft>
                <a:spcPts val="1000"/>
              </a:spcAft>
              <a:buSzPts val="2600"/>
              <a:buChar char="•"/>
            </a:pPr>
            <a:r>
              <a:rPr lang="en-US" sz="2000" dirty="0"/>
              <a:t>Discuss as a whole group.</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Engaging Strategies for Classroom Libraries</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612333" y="331707"/>
            <a:ext cx="7772400" cy="1021842"/>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Essential Questions</a:t>
            </a:r>
            <a:endParaRPr dirty="0"/>
          </a:p>
        </p:txBody>
      </p:sp>
      <p:sp>
        <p:nvSpPr>
          <p:cNvPr id="86" name="Google Shape;86;p21"/>
          <p:cNvSpPr txBox="1">
            <a:spLocks noGrp="1"/>
          </p:cNvSpPr>
          <p:nvPr>
            <p:ph type="body" idx="1"/>
          </p:nvPr>
        </p:nvSpPr>
        <p:spPr>
          <a:xfrm>
            <a:off x="514587" y="1467245"/>
            <a:ext cx="7772400" cy="1132284"/>
          </a:xfrm>
          <a:prstGeom prst="rect">
            <a:avLst/>
          </a:prstGeom>
        </p:spPr>
        <p:txBody>
          <a:bodyPr spcFirstLastPara="1" wrap="square" lIns="91425" tIns="45700" rIns="91425" bIns="45700" anchor="t" anchorCtr="0">
            <a:noAutofit/>
          </a:bodyPr>
          <a:lstStyle/>
          <a:p>
            <a:pPr lvl="0" algn="l" rtl="0">
              <a:spcBef>
                <a:spcPts val="520"/>
              </a:spcBef>
              <a:spcAft>
                <a:spcPts val="0"/>
              </a:spcAft>
              <a:buClr>
                <a:schemeClr val="bg1"/>
              </a:buClr>
              <a:buSzPts val="2600"/>
              <a:buFont typeface="Arial" panose="020B0604020202020204" pitchFamily="34" charset="0"/>
              <a:buChar char="•"/>
            </a:pPr>
            <a:r>
              <a:rPr lang="en-US" dirty="0"/>
              <a:t>What are the benefits of independent reading?</a:t>
            </a:r>
            <a:endParaRPr dirty="0"/>
          </a:p>
          <a:p>
            <a:pPr lvl="0" algn="l" rtl="0">
              <a:spcBef>
                <a:spcPts val="1000"/>
              </a:spcBef>
              <a:spcAft>
                <a:spcPts val="0"/>
              </a:spcAft>
              <a:buClr>
                <a:schemeClr val="bg1"/>
              </a:buClr>
              <a:buSzPts val="2600"/>
              <a:buFont typeface="Arial" panose="020B0604020202020204" pitchFamily="34" charset="0"/>
              <a:buChar char="•"/>
            </a:pPr>
            <a:r>
              <a:rPr lang="en-US" dirty="0"/>
              <a:t>What does authentic engagement with reading look like?</a:t>
            </a:r>
            <a:endParaRPr dirty="0"/>
          </a:p>
          <a:p>
            <a:pPr lvl="0" algn="l" rtl="0">
              <a:spcBef>
                <a:spcPts val="1000"/>
              </a:spcBef>
              <a:spcAft>
                <a:spcPts val="1000"/>
              </a:spcAft>
              <a:buClr>
                <a:schemeClr val="bg1"/>
              </a:buClr>
              <a:buSzPts val="2600"/>
              <a:buFont typeface="Arial" panose="020B0604020202020204" pitchFamily="34" charset="0"/>
              <a:buChar char="•"/>
            </a:pPr>
            <a:r>
              <a:rPr lang="en-US" dirty="0"/>
              <a:t>How can teachers help their students become lifelong readers?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483055" y="306482"/>
            <a:ext cx="5684415" cy="1021842"/>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Learning Objectives</a:t>
            </a:r>
            <a:endParaRPr dirty="0"/>
          </a:p>
        </p:txBody>
      </p:sp>
      <p:sp>
        <p:nvSpPr>
          <p:cNvPr id="92" name="Google Shape;92;p22"/>
          <p:cNvSpPr txBox="1">
            <a:spLocks noGrp="1"/>
          </p:cNvSpPr>
          <p:nvPr>
            <p:ph type="body" idx="1"/>
          </p:nvPr>
        </p:nvSpPr>
        <p:spPr>
          <a:xfrm>
            <a:off x="457831" y="1439466"/>
            <a:ext cx="7772400" cy="1132284"/>
          </a:xfrm>
          <a:prstGeom prst="rect">
            <a:avLst/>
          </a:prstGeom>
        </p:spPr>
        <p:txBody>
          <a:bodyPr spcFirstLastPara="1" wrap="square" lIns="91425" tIns="45700" rIns="91425" bIns="45700" anchor="t" anchorCtr="0">
            <a:noAutofit/>
          </a:bodyPr>
          <a:lstStyle/>
          <a:p>
            <a:pPr marL="520700" lvl="0" indent="-457200" algn="l" rtl="0">
              <a:spcBef>
                <a:spcPts val="520"/>
              </a:spcBef>
              <a:spcAft>
                <a:spcPts val="0"/>
              </a:spcAft>
              <a:buClr>
                <a:schemeClr val="bg1"/>
              </a:buClr>
              <a:buSzPts val="2600"/>
              <a:buFont typeface="Arial" panose="020B0604020202020204" pitchFamily="34" charset="0"/>
              <a:buChar char="•"/>
            </a:pPr>
            <a:r>
              <a:rPr lang="en-US" dirty="0"/>
              <a:t>Participants will explore various reading and writing strategies that promote student engagement.</a:t>
            </a:r>
            <a:endParaRPr dirty="0"/>
          </a:p>
          <a:p>
            <a:pPr marL="520700" lvl="0" indent="-457200" algn="l" rtl="0">
              <a:spcBef>
                <a:spcPts val="1000"/>
              </a:spcBef>
              <a:spcAft>
                <a:spcPts val="0"/>
              </a:spcAft>
              <a:buClr>
                <a:schemeClr val="bg1"/>
              </a:buClr>
              <a:buSzPts val="2600"/>
              <a:buFont typeface="Arial" panose="020B0604020202020204" pitchFamily="34" charset="0"/>
              <a:buChar char="•"/>
            </a:pPr>
            <a:r>
              <a:rPr lang="en-US" dirty="0"/>
              <a:t>Participants will analyze the pitfalls teachers should avoid when promoting free voluntary reading time.</a:t>
            </a:r>
            <a:endParaRPr dirty="0"/>
          </a:p>
          <a:p>
            <a:pPr marL="520700" lvl="0" indent="-457200" algn="l" rtl="0">
              <a:spcBef>
                <a:spcPts val="1000"/>
              </a:spcBef>
              <a:spcAft>
                <a:spcPts val="1000"/>
              </a:spcAft>
              <a:buClr>
                <a:schemeClr val="bg1"/>
              </a:buClr>
              <a:buSzPts val="2600"/>
              <a:buFont typeface="Arial" panose="020B0604020202020204" pitchFamily="34" charset="0"/>
              <a:buChar char="•"/>
            </a:pPr>
            <a:r>
              <a:rPr lang="en-US" dirty="0"/>
              <a:t>Participants will reflect on how these strategies can increase academic achievement.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92C4-59B7-401F-934B-7917481D3200}"/>
              </a:ext>
            </a:extLst>
          </p:cNvPr>
          <p:cNvSpPr>
            <a:spLocks noGrp="1"/>
          </p:cNvSpPr>
          <p:nvPr>
            <p:ph type="title"/>
          </p:nvPr>
        </p:nvSpPr>
        <p:spPr>
          <a:xfrm>
            <a:off x="457200" y="528066"/>
            <a:ext cx="4114800" cy="857250"/>
          </a:xfrm>
        </p:spPr>
        <p:txBody>
          <a:bodyPr/>
          <a:lstStyle/>
          <a:p>
            <a:r>
              <a:rPr lang="en-US" dirty="0"/>
              <a:t>30-Second Expert</a:t>
            </a:r>
          </a:p>
        </p:txBody>
      </p:sp>
      <p:sp>
        <p:nvSpPr>
          <p:cNvPr id="4" name="Text Placeholder 3">
            <a:extLst>
              <a:ext uri="{FF2B5EF4-FFF2-40B4-BE49-F238E27FC236}">
                <a16:creationId xmlns:a16="http://schemas.microsoft.com/office/drawing/2014/main" id="{3C60EC22-172F-4658-AAE0-A2DCF5F48AB1}"/>
              </a:ext>
            </a:extLst>
          </p:cNvPr>
          <p:cNvSpPr>
            <a:spLocks noGrp="1"/>
          </p:cNvSpPr>
          <p:nvPr>
            <p:ph type="body" idx="1"/>
          </p:nvPr>
        </p:nvSpPr>
        <p:spPr/>
        <p:txBody>
          <a:bodyPr/>
          <a:lstStyle/>
          <a:p>
            <a:pPr marL="76200" indent="0" algn="ctr">
              <a:buNone/>
            </a:pPr>
            <a:r>
              <a:rPr lang="en-US" b="1" dirty="0"/>
              <a:t>What is it? </a:t>
            </a:r>
          </a:p>
          <a:p>
            <a:pPr marL="457200" lvl="0" indent="-342900" algn="l" rtl="0">
              <a:spcBef>
                <a:spcPts val="360"/>
              </a:spcBef>
              <a:spcAft>
                <a:spcPts val="0"/>
              </a:spcAft>
              <a:buSzPts val="1800"/>
              <a:buChar char="•"/>
            </a:pPr>
            <a:r>
              <a:rPr lang="en-US" sz="2000" dirty="0"/>
              <a:t>This strategy can be used to introduce new material or to review texts that students have read. </a:t>
            </a:r>
          </a:p>
          <a:p>
            <a:pPr marL="457200" lvl="0" indent="-342900" algn="l" rtl="0">
              <a:spcBef>
                <a:spcPts val="1000"/>
              </a:spcBef>
              <a:spcAft>
                <a:spcPts val="1000"/>
              </a:spcAft>
              <a:buSzPts val="1800"/>
              <a:buChar char="•"/>
            </a:pPr>
            <a:r>
              <a:rPr lang="en-US" sz="2000" dirty="0"/>
              <a:t>30-Second Expert helps students summarize and synthesize information in a brief, reciprocal activity.</a:t>
            </a:r>
          </a:p>
          <a:p>
            <a:pPr marL="76200" indent="0">
              <a:buNone/>
            </a:pPr>
            <a:endParaRPr lang="en-US" dirty="0"/>
          </a:p>
        </p:txBody>
      </p:sp>
      <p:sp>
        <p:nvSpPr>
          <p:cNvPr id="5" name="Text Placeholder 4">
            <a:extLst>
              <a:ext uri="{FF2B5EF4-FFF2-40B4-BE49-F238E27FC236}">
                <a16:creationId xmlns:a16="http://schemas.microsoft.com/office/drawing/2014/main" id="{5FCDE210-F423-4743-BCC2-9977EA460805}"/>
              </a:ext>
            </a:extLst>
          </p:cNvPr>
          <p:cNvSpPr>
            <a:spLocks noGrp="1"/>
          </p:cNvSpPr>
          <p:nvPr>
            <p:ph type="body" idx="2"/>
          </p:nvPr>
        </p:nvSpPr>
        <p:spPr/>
        <p:txBody>
          <a:bodyPr/>
          <a:lstStyle/>
          <a:p>
            <a:pPr marL="76200" indent="0" algn="ctr">
              <a:buNone/>
            </a:pPr>
            <a:r>
              <a:rPr lang="en-US" b="1" dirty="0"/>
              <a:t>How can I use it?</a:t>
            </a:r>
          </a:p>
          <a:p>
            <a:pPr marL="457200" lvl="0" indent="-342900" algn="l" rtl="0">
              <a:spcBef>
                <a:spcPts val="360"/>
              </a:spcBef>
              <a:spcAft>
                <a:spcPts val="0"/>
              </a:spcAft>
              <a:buSzPts val="1800"/>
              <a:buChar char="•"/>
            </a:pPr>
            <a:r>
              <a:rPr lang="en-US" sz="2000" dirty="0"/>
              <a:t>Reflect on a book you have read that you’ve enjoyed reading.</a:t>
            </a:r>
          </a:p>
          <a:p>
            <a:pPr marL="457200" lvl="0" indent="-342900" algn="l" rtl="0">
              <a:spcBef>
                <a:spcPts val="1000"/>
              </a:spcBef>
              <a:spcAft>
                <a:spcPts val="0"/>
              </a:spcAft>
              <a:buSzPts val="1800"/>
              <a:buChar char="•"/>
            </a:pPr>
            <a:r>
              <a:rPr lang="en-US" sz="2000" dirty="0"/>
              <a:t>You have 30 seconds to explain what the book is about and why you liked reading it.</a:t>
            </a:r>
          </a:p>
          <a:p>
            <a:pPr marL="457200" lvl="0" indent="-342900" algn="l" rtl="0">
              <a:spcBef>
                <a:spcPts val="1000"/>
              </a:spcBef>
              <a:spcAft>
                <a:spcPts val="1000"/>
              </a:spcAft>
              <a:buSzPts val="1800"/>
              <a:buChar char="•"/>
            </a:pPr>
            <a:r>
              <a:rPr lang="en-US" sz="2000" dirty="0"/>
              <a:t>Each person in the group must present their book.</a:t>
            </a:r>
          </a:p>
          <a:p>
            <a:pPr marL="76200" indent="0" algn="ctr">
              <a:buNone/>
            </a:pPr>
            <a:endParaRPr lang="en-US" dirty="0"/>
          </a:p>
        </p:txBody>
      </p:sp>
    </p:spTree>
    <p:extLst>
      <p:ext uri="{BB962C8B-B14F-4D97-AF65-F5344CB8AC3E}">
        <p14:creationId xmlns:p14="http://schemas.microsoft.com/office/powerpoint/2010/main" val="3355602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High-Interest Read</a:t>
            </a:r>
            <a:endParaRPr/>
          </a:p>
        </p:txBody>
      </p:sp>
      <p:sp>
        <p:nvSpPr>
          <p:cNvPr id="118" name="Google Shape;118;p26"/>
          <p:cNvSpPr txBox="1">
            <a:spLocks noGrp="1"/>
          </p:cNvSpPr>
          <p:nvPr>
            <p:ph type="body" idx="1"/>
          </p:nvPr>
        </p:nvSpPr>
        <p:spPr>
          <a:xfrm>
            <a:off x="457200" y="1451610"/>
            <a:ext cx="7542223" cy="2474004"/>
          </a:xfrm>
          <a:prstGeom prst="rect">
            <a:avLst/>
          </a:prstGeom>
        </p:spPr>
        <p:txBody>
          <a:bodyPr spcFirstLastPara="1" wrap="square" lIns="91425" tIns="45700" rIns="91425" bIns="45700" anchor="t" anchorCtr="0">
            <a:noAutofit/>
          </a:bodyPr>
          <a:lstStyle/>
          <a:p>
            <a:pPr lvl="0" algn="l" rtl="0">
              <a:spcBef>
                <a:spcPts val="520"/>
              </a:spcBef>
              <a:spcAft>
                <a:spcPts val="0"/>
              </a:spcAft>
              <a:buSzPts val="2600"/>
              <a:buFont typeface="Arial" panose="020B0604020202020204" pitchFamily="34" charset="0"/>
              <a:buChar char="•"/>
            </a:pPr>
            <a:r>
              <a:rPr lang="en-US" dirty="0"/>
              <a:t>In your packet, you will find a 1-2 page high-interest read with an Instructional Strategy card attached to it.  </a:t>
            </a:r>
            <a:endParaRPr dirty="0"/>
          </a:p>
          <a:p>
            <a:pPr lvl="0" algn="l" rtl="0">
              <a:spcBef>
                <a:spcPts val="1000"/>
              </a:spcBef>
              <a:spcAft>
                <a:spcPts val="1000"/>
              </a:spcAft>
              <a:buSzPts val="2600"/>
              <a:buFont typeface="Arial" panose="020B0604020202020204" pitchFamily="34" charset="0"/>
              <a:buChar char="•"/>
            </a:pPr>
            <a:r>
              <a:rPr lang="en-US" dirty="0"/>
              <a:t>Read your text and move to the station that corresponds to the card.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457200" y="399990"/>
            <a:ext cx="3701743"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Station Process</a:t>
            </a:r>
            <a:endParaRPr dirty="0"/>
          </a:p>
        </p:txBody>
      </p:sp>
      <p:sp>
        <p:nvSpPr>
          <p:cNvPr id="124" name="Google Shape;124;p27"/>
          <p:cNvSpPr txBox="1">
            <a:spLocks noGrp="1"/>
          </p:cNvSpPr>
          <p:nvPr>
            <p:ph type="body" idx="1"/>
          </p:nvPr>
        </p:nvSpPr>
        <p:spPr>
          <a:xfrm>
            <a:off x="457200" y="1257390"/>
            <a:ext cx="6750794" cy="3291900"/>
          </a:xfrm>
          <a:prstGeom prst="rect">
            <a:avLst/>
          </a:prstGeom>
        </p:spPr>
        <p:txBody>
          <a:bodyPr spcFirstLastPara="1" wrap="square" lIns="91425" tIns="45700" rIns="91425" bIns="45700" anchor="t" anchorCtr="0">
            <a:noAutofit/>
          </a:bodyPr>
          <a:lstStyle/>
          <a:p>
            <a:pPr lvl="0" algn="l" rtl="0">
              <a:spcBef>
                <a:spcPts val="520"/>
              </a:spcBef>
              <a:spcAft>
                <a:spcPts val="0"/>
              </a:spcAft>
              <a:buSzPts val="2600"/>
              <a:buFont typeface="Arial" panose="020B0604020202020204" pitchFamily="34" charset="0"/>
              <a:buChar char="•"/>
            </a:pPr>
            <a:r>
              <a:rPr lang="en-US" dirty="0"/>
              <a:t>While in the station, follow the instructions on the card.  Have a conversation about your high-interest reading or write about it and discuss.</a:t>
            </a:r>
            <a:endParaRPr dirty="0"/>
          </a:p>
          <a:p>
            <a:pPr lvl="0" algn="l" rtl="0">
              <a:spcBef>
                <a:spcPts val="1000"/>
              </a:spcBef>
              <a:spcAft>
                <a:spcPts val="1000"/>
              </a:spcAft>
              <a:buSzPts val="2600"/>
              <a:buFont typeface="Arial" panose="020B0604020202020204" pitchFamily="34" charset="0"/>
              <a:buChar char="•"/>
            </a:pPr>
            <a:r>
              <a:rPr lang="en-US" dirty="0"/>
              <a:t>You will have 4 minutes to complete the station and then move on to the next station.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Stations</a:t>
            </a:r>
            <a:endParaRPr/>
          </a:p>
        </p:txBody>
      </p:sp>
      <p:sp>
        <p:nvSpPr>
          <p:cNvPr id="130" name="Google Shape;130;p28"/>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p>
            <a:pPr marL="0" lvl="0" indent="0" algn="l" rtl="0">
              <a:spcBef>
                <a:spcPts val="480"/>
              </a:spcBef>
              <a:spcAft>
                <a:spcPts val="0"/>
              </a:spcAft>
              <a:buSzPts val="2400"/>
              <a:buNone/>
            </a:pPr>
            <a:r>
              <a:rPr lang="en-US"/>
              <a:t>Discussion Stations</a:t>
            </a:r>
            <a:endParaRPr/>
          </a:p>
        </p:txBody>
      </p:sp>
      <p:sp>
        <p:nvSpPr>
          <p:cNvPr id="131" name="Google Shape;131;p28"/>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p>
            <a:pPr marL="0" lvl="0" indent="0" algn="l" rtl="0">
              <a:spcBef>
                <a:spcPts val="480"/>
              </a:spcBef>
              <a:spcAft>
                <a:spcPts val="0"/>
              </a:spcAft>
              <a:buSzPts val="2400"/>
              <a:buNone/>
            </a:pPr>
            <a:r>
              <a:rPr lang="en-US"/>
              <a:t>Writing Stations</a:t>
            </a:r>
            <a:endParaRPr/>
          </a:p>
        </p:txBody>
      </p:sp>
      <p:sp>
        <p:nvSpPr>
          <p:cNvPr id="132" name="Google Shape;132;p28"/>
          <p:cNvSpPr txBox="1">
            <a:spLocks noGrp="1"/>
          </p:cNvSpPr>
          <p:nvPr>
            <p:ph type="body" idx="3"/>
          </p:nvPr>
        </p:nvSpPr>
        <p:spPr>
          <a:xfrm>
            <a:off x="394137" y="1860725"/>
            <a:ext cx="3819471" cy="2395964"/>
          </a:xfrm>
          <a:prstGeom prst="rect">
            <a:avLst/>
          </a:prstGeom>
          <a:noFill/>
          <a:ln>
            <a:noFill/>
          </a:ln>
        </p:spPr>
        <p:txBody>
          <a:bodyPr spcFirstLastPara="1" wrap="square" lIns="91425" tIns="0" rIns="91425" bIns="45700" anchor="t" anchorCtr="0">
            <a:noAutofit/>
          </a:bodyPr>
          <a:lstStyle/>
          <a:p>
            <a:pPr marL="457200" lvl="0" indent="-342900" algn="l" rtl="0">
              <a:spcBef>
                <a:spcPts val="360"/>
              </a:spcBef>
              <a:spcAft>
                <a:spcPts val="0"/>
              </a:spcAft>
              <a:buSzPts val="1800"/>
              <a:buChar char="•"/>
            </a:pPr>
            <a:r>
              <a:rPr lang="en-US" dirty="0"/>
              <a:t>S-I-T, Surprising, Interesting, Troubling</a:t>
            </a:r>
            <a:endParaRPr dirty="0"/>
          </a:p>
          <a:p>
            <a:pPr marL="457200" lvl="0" indent="-342900" algn="l" rtl="0">
              <a:spcBef>
                <a:spcPts val="1000"/>
              </a:spcBef>
              <a:spcAft>
                <a:spcPts val="0"/>
              </a:spcAft>
              <a:buSzPts val="1800"/>
              <a:buChar char="•"/>
            </a:pPr>
            <a:r>
              <a:rPr lang="en-US" dirty="0"/>
              <a:t>Walk and Talk</a:t>
            </a:r>
            <a:endParaRPr dirty="0"/>
          </a:p>
          <a:p>
            <a:pPr marL="457200" lvl="0" indent="-342900" algn="l" rtl="0">
              <a:spcBef>
                <a:spcPts val="1000"/>
              </a:spcBef>
              <a:spcAft>
                <a:spcPts val="0"/>
              </a:spcAft>
              <a:buSzPts val="1800"/>
              <a:buChar char="•"/>
            </a:pPr>
            <a:r>
              <a:rPr lang="en-US" dirty="0"/>
              <a:t>Two Stars and a Wish</a:t>
            </a:r>
            <a:endParaRPr dirty="0"/>
          </a:p>
          <a:p>
            <a:pPr marL="457200" lvl="0" indent="-342900" algn="l" rtl="0">
              <a:spcBef>
                <a:spcPts val="1000"/>
              </a:spcBef>
              <a:spcAft>
                <a:spcPts val="0"/>
              </a:spcAft>
              <a:buSzPts val="1800"/>
              <a:buChar char="•"/>
            </a:pPr>
            <a:r>
              <a:rPr lang="en-US" dirty="0"/>
              <a:t>Say Something!</a:t>
            </a:r>
            <a:endParaRPr dirty="0"/>
          </a:p>
          <a:p>
            <a:pPr marL="0" lvl="0" indent="0" algn="l" rtl="0">
              <a:spcBef>
                <a:spcPts val="1000"/>
              </a:spcBef>
              <a:spcAft>
                <a:spcPts val="1000"/>
              </a:spcAft>
              <a:buSzPts val="1800"/>
              <a:buNone/>
            </a:pPr>
            <a:endParaRPr dirty="0"/>
          </a:p>
        </p:txBody>
      </p:sp>
      <p:sp>
        <p:nvSpPr>
          <p:cNvPr id="133" name="Google Shape;133;p28"/>
          <p:cNvSpPr txBox="1">
            <a:spLocks noGrp="1"/>
          </p:cNvSpPr>
          <p:nvPr>
            <p:ph type="body" idx="4"/>
          </p:nvPr>
        </p:nvSpPr>
        <p:spPr>
          <a:xfrm>
            <a:off x="4645027" y="1885950"/>
            <a:ext cx="3297641" cy="2657672"/>
          </a:xfrm>
          <a:prstGeom prst="rect">
            <a:avLst/>
          </a:prstGeom>
          <a:noFill/>
          <a:ln>
            <a:noFill/>
          </a:ln>
        </p:spPr>
        <p:txBody>
          <a:bodyPr spcFirstLastPara="1" wrap="square" lIns="91425" tIns="0" rIns="91425" bIns="45700" anchor="t" anchorCtr="0">
            <a:noAutofit/>
          </a:bodyPr>
          <a:lstStyle/>
          <a:p>
            <a:pPr marL="457200" lvl="0" indent="-342900" algn="l" rtl="0">
              <a:spcBef>
                <a:spcPts val="360"/>
              </a:spcBef>
              <a:spcAft>
                <a:spcPts val="0"/>
              </a:spcAft>
              <a:buSzPts val="1800"/>
              <a:buChar char="•"/>
            </a:pPr>
            <a:r>
              <a:rPr lang="en-US" dirty="0"/>
              <a:t>Mind Maps</a:t>
            </a:r>
            <a:endParaRPr dirty="0"/>
          </a:p>
          <a:p>
            <a:pPr marL="457200" lvl="0" indent="-342900" algn="l" rtl="0">
              <a:spcBef>
                <a:spcPts val="1000"/>
              </a:spcBef>
              <a:spcAft>
                <a:spcPts val="0"/>
              </a:spcAft>
              <a:buSzPts val="1800"/>
              <a:buChar char="•"/>
            </a:pPr>
            <a:r>
              <a:rPr lang="en-US" dirty="0"/>
              <a:t>I Notice, I Wonder</a:t>
            </a:r>
            <a:endParaRPr dirty="0"/>
          </a:p>
          <a:p>
            <a:pPr marL="457200" lvl="0" indent="-342900" algn="l" rtl="0">
              <a:spcBef>
                <a:spcPts val="1000"/>
              </a:spcBef>
              <a:spcAft>
                <a:spcPts val="0"/>
              </a:spcAft>
              <a:buSzPts val="1800"/>
              <a:buChar char="•"/>
            </a:pPr>
            <a:r>
              <a:rPr lang="en-US" dirty="0"/>
              <a:t>Question Generating</a:t>
            </a:r>
            <a:endParaRPr dirty="0"/>
          </a:p>
          <a:p>
            <a:pPr marL="457200" lvl="0" indent="-342900" algn="l" rtl="0">
              <a:spcBef>
                <a:spcPts val="1000"/>
              </a:spcBef>
              <a:spcAft>
                <a:spcPts val="0"/>
              </a:spcAft>
              <a:buSzPts val="1800"/>
              <a:buChar char="•"/>
            </a:pPr>
            <a:r>
              <a:rPr lang="en-US" dirty="0"/>
              <a:t>Cognitive Comics</a:t>
            </a:r>
            <a:endParaRPr dirty="0"/>
          </a:p>
          <a:p>
            <a:pPr marL="0" lvl="0" indent="0" algn="l" rtl="0">
              <a:spcBef>
                <a:spcPts val="1000"/>
              </a:spcBef>
              <a:spcAft>
                <a:spcPts val="1000"/>
              </a:spcAft>
              <a:buSzPts val="18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9"/>
          <p:cNvSpPr txBox="1">
            <a:spLocks noGrp="1"/>
          </p:cNvSpPr>
          <p:nvPr>
            <p:ph type="title"/>
          </p:nvPr>
        </p:nvSpPr>
        <p:spPr>
          <a:xfrm>
            <a:off x="406750" y="291583"/>
            <a:ext cx="3887777"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Stations Complete</a:t>
            </a:r>
            <a:endParaRPr dirty="0"/>
          </a:p>
        </p:txBody>
      </p:sp>
      <p:sp>
        <p:nvSpPr>
          <p:cNvPr id="140" name="Google Shape;140;p29"/>
          <p:cNvSpPr txBox="1">
            <a:spLocks noGrp="1"/>
          </p:cNvSpPr>
          <p:nvPr>
            <p:ph type="body" idx="1"/>
          </p:nvPr>
        </p:nvSpPr>
        <p:spPr>
          <a:xfrm>
            <a:off x="457200" y="1451610"/>
            <a:ext cx="7504386" cy="2764089"/>
          </a:xfrm>
          <a:prstGeom prst="rect">
            <a:avLst/>
          </a:prstGeom>
        </p:spPr>
        <p:txBody>
          <a:bodyPr spcFirstLastPara="1" wrap="square" lIns="91425" tIns="45700" rIns="91425" bIns="45700" anchor="t" anchorCtr="0">
            <a:noAutofit/>
          </a:bodyPr>
          <a:lstStyle/>
          <a:p>
            <a:pPr indent="-457200"/>
            <a:r>
              <a:rPr lang="en-US" sz="2400" dirty="0"/>
              <a:t>Once everyone has gone through 2 Discussion Stations and 2 Writing Stations, return to whole group.</a:t>
            </a:r>
          </a:p>
          <a:p>
            <a:pPr indent="-457200"/>
            <a:r>
              <a:rPr lang="en-US" sz="2400" dirty="0"/>
              <a:t>Discuss the level of engagement you had with your high-interest read and listening to others’.  </a:t>
            </a:r>
            <a:endParaRPr sz="2400" dirty="0"/>
          </a:p>
          <a:p>
            <a:pPr marL="0" lvl="0" indent="0" algn="l" rtl="0">
              <a:spcBef>
                <a:spcPts val="1000"/>
              </a:spcBef>
              <a:spcAft>
                <a:spcPts val="1000"/>
              </a:spcAft>
              <a:buNone/>
            </a:pPr>
            <a:r>
              <a:rPr lang="en-US" sz="2400" b="1" dirty="0"/>
              <a:t>Did your interest and engagement deepen with each station?</a:t>
            </a:r>
            <a:endParaRPr sz="2400" b="1" dirty="0"/>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BFB5A5-A5E8-4D9B-9DE2-39DB78676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58AA79-B673-468D-9A1D-13317D17F152}">
  <ds:schemaRefs>
    <ds:schemaRef ds:uri="http://schemas.microsoft.com/sharepoint/v3/contenttype/forms"/>
  </ds:schemaRefs>
</ds:datastoreItem>
</file>

<file path=customXml/itemProps3.xml><?xml version="1.0" encoding="utf-8"?>
<ds:datastoreItem xmlns:ds="http://schemas.openxmlformats.org/officeDocument/2006/customXml" ds:itemID="{4B216C51-D065-42E4-9AD3-1EBDCF4BB4D3}">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d06b737b-b789-4524-96b5-d3d460658ae2"/>
    <ds:schemaRef ds:uri="http://www.w3.org/XML/1998/namespace"/>
    <ds:schemaRef ds:uri="http://purl.org/dc/dcmitype/"/>
    <ds:schemaRef ds:uri="http://schemas.openxmlformats.org/package/2006/metadata/core-properties"/>
    <ds:schemaRef ds:uri="966e68ee-ec3c-4f12-bd4f-fedbbec8de0b"/>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71</TotalTime>
  <Words>1064</Words>
  <Application>Microsoft Office PowerPoint</Application>
  <PresentationFormat>On-screen Show (16:9)</PresentationFormat>
  <Paragraphs>78</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Constantia</vt:lpstr>
      <vt:lpstr>Georgia</vt:lpstr>
      <vt:lpstr>Arial</vt:lpstr>
      <vt:lpstr>Noto Sans Symbols</vt:lpstr>
      <vt:lpstr>Calibri</vt:lpstr>
      <vt:lpstr>LEARN theme</vt:lpstr>
      <vt:lpstr>LEARN theme</vt:lpstr>
      <vt:lpstr>PowerPoint Presentation</vt:lpstr>
      <vt:lpstr>Engaging Strategies for Classroom Libraries</vt:lpstr>
      <vt:lpstr>Essential Questions</vt:lpstr>
      <vt:lpstr>Learning Objectives</vt:lpstr>
      <vt:lpstr>30-Second Expert</vt:lpstr>
      <vt:lpstr>High-Interest Read</vt:lpstr>
      <vt:lpstr>Station Process</vt:lpstr>
      <vt:lpstr>Stations</vt:lpstr>
      <vt:lpstr>Stations Complete</vt:lpstr>
      <vt:lpstr>More Instructional Strategies for you</vt:lpstr>
      <vt:lpstr>“The Positives and Pitfalls of Independent Reading”</vt:lpstr>
      <vt:lpstr>Reading - Padlet </vt:lpstr>
      <vt:lpstr>How to Keep Students Interested</vt:lpstr>
      <vt:lpstr>Tech Tool: Flipgrid</vt:lpstr>
      <vt:lpstr>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lastModifiedBy>McLeod Porter, Delma</cp:lastModifiedBy>
  <cp:revision>3</cp:revision>
  <dcterms:modified xsi:type="dcterms:W3CDTF">2022-02-14T18:36:55Z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