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25"/>
  </p:notesMasterIdLst>
  <p:sldIdLst>
    <p:sldId id="256" r:id="rId3"/>
    <p:sldId id="257" r:id="rId4"/>
    <p:sldId id="258" r:id="rId5"/>
    <p:sldId id="259" r:id="rId6"/>
    <p:sldId id="281" r:id="rId7"/>
    <p:sldId id="260" r:id="rId8"/>
    <p:sldId id="266" r:id="rId9"/>
    <p:sldId id="267" r:id="rId10"/>
    <p:sldId id="268" r:id="rId11"/>
    <p:sldId id="269" r:id="rId12"/>
    <p:sldId id="270" r:id="rId13"/>
    <p:sldId id="271" r:id="rId14"/>
    <p:sldId id="272" r:id="rId15"/>
    <p:sldId id="273" r:id="rId16"/>
    <p:sldId id="262" r:id="rId17"/>
    <p:sldId id="274" r:id="rId18"/>
    <p:sldId id="275" r:id="rId19"/>
    <p:sldId id="276" r:id="rId20"/>
    <p:sldId id="277" r:id="rId21"/>
    <p:sldId id="278" r:id="rId22"/>
    <p:sldId id="279" r:id="rId23"/>
    <p:sldId id="280"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Xgy8oBHRJAFztrnD/kZnZygQl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9A493C-5D97-457C-B084-DAD4DB53B725}">
  <a:tblStyle styleId="{149A493C-5D97-457C-B084-DAD4DB53B72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77" autoAdjust="0"/>
    <p:restoredTop sz="94672"/>
  </p:normalViewPr>
  <p:slideViewPr>
    <p:cSldViewPr snapToGrid="0" snapToObjects="1">
      <p:cViewPr varScale="1">
        <p:scale>
          <a:sx n="97" d="100"/>
          <a:sy n="97" d="100"/>
        </p:scale>
        <p:origin x="84"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14"/>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4"/>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3"/>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2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24"/>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4"/>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5"/>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25"/>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8" name="Google Shape;58;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6"/>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quest.k20center.ou.edu/learning/33" TargetMode="External"/><Relationship Id="rId2" Type="http://schemas.openxmlformats.org/officeDocument/2006/relationships/hyperlink" Target="https://quest.k20center.ou.edu/learning/2" TargetMode="Externa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www.youtube.com/watch?v=HcEEAnwOt2c" TargetMode="External"/><Relationship Id="rId4" Type="http://schemas.openxmlformats.org/officeDocument/2006/relationships/hyperlink" Target="https://quest.k20center.ou.edu/learning/6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quest.k20center.ou.edu/learning/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enti.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15459-86E1-4744-9DBC-87FCFB47B60B}"/>
              </a:ext>
            </a:extLst>
          </p:cNvPr>
          <p:cNvSpPr>
            <a:spLocks noGrp="1"/>
          </p:cNvSpPr>
          <p:nvPr>
            <p:ph type="body" idx="1"/>
          </p:nvPr>
        </p:nvSpPr>
        <p:spPr>
          <a:xfrm>
            <a:off x="457200" y="1309352"/>
            <a:ext cx="4114800" cy="3434098"/>
          </a:xfrm>
        </p:spPr>
        <p:txBody>
          <a:bodyPr>
            <a:normAutofit fontScale="70000" lnSpcReduction="20000"/>
          </a:bodyPr>
          <a:lstStyle/>
          <a:p>
            <a:pPr marL="0" lvl="0" indent="0">
              <a:lnSpc>
                <a:spcPct val="150000"/>
              </a:lnSpc>
              <a:spcBef>
                <a:spcPts val="0"/>
              </a:spcBef>
              <a:buNone/>
            </a:pPr>
            <a:r>
              <a:rPr lang="en-US" sz="1800" b="1" dirty="0">
                <a:latin typeface="Roboto"/>
                <a:ea typeface="Roboto"/>
                <a:cs typeface="Roboto"/>
                <a:sym typeface="Roboto"/>
              </a:rPr>
              <a:t>VOLUNTEERING </a:t>
            </a:r>
            <a:r>
              <a:rPr lang="en-US" sz="1800" dirty="0">
                <a:latin typeface="Roboto"/>
                <a:ea typeface="Roboto"/>
                <a:cs typeface="Roboto"/>
                <a:sym typeface="Roboto"/>
              </a:rPr>
              <a:t>i</a:t>
            </a:r>
            <a:r>
              <a:rPr lang="en-US" sz="1800" i="1" dirty="0">
                <a:latin typeface="Roboto"/>
                <a:ea typeface="Roboto"/>
                <a:cs typeface="Roboto"/>
                <a:sym typeface="Roboto"/>
              </a:rPr>
              <a:t>s recruiting</a:t>
            </a:r>
            <a:r>
              <a:rPr lang="en-US" sz="1800" b="1" i="1" dirty="0">
                <a:latin typeface="Roboto"/>
                <a:ea typeface="Roboto"/>
                <a:cs typeface="Roboto"/>
                <a:sym typeface="Roboto"/>
              </a:rPr>
              <a:t> </a:t>
            </a:r>
            <a:r>
              <a:rPr lang="en-US" sz="1800" i="1" dirty="0">
                <a:latin typeface="Roboto"/>
                <a:ea typeface="Roboto"/>
                <a:cs typeface="Roboto"/>
                <a:sym typeface="Roboto"/>
              </a:rPr>
              <a:t>and organizing parent help and support.</a:t>
            </a:r>
          </a:p>
          <a:p>
            <a:pPr marL="0" lvl="0" indent="0">
              <a:lnSpc>
                <a:spcPct val="150000"/>
              </a:lnSpc>
              <a:spcBef>
                <a:spcPts val="0"/>
              </a:spcBef>
              <a:buNone/>
            </a:pPr>
            <a:r>
              <a:rPr lang="en-US" sz="1800" dirty="0">
                <a:latin typeface="Roboto"/>
                <a:ea typeface="Roboto"/>
                <a:cs typeface="Roboto"/>
                <a:sym typeface="Roboto"/>
              </a:rPr>
              <a:t>Volunteering may include the following:</a:t>
            </a:r>
          </a:p>
          <a:p>
            <a:pPr marL="742950" lvl="1" indent="-285750">
              <a:lnSpc>
                <a:spcPct val="150000"/>
              </a:lnSpc>
              <a:spcBef>
                <a:spcPts val="0"/>
              </a:spcBef>
              <a:buClr>
                <a:schemeClr val="dk1"/>
              </a:buClr>
              <a:buSzPts val="1800"/>
              <a:buFont typeface="Roboto"/>
              <a:buChar char="■"/>
            </a:pPr>
            <a:r>
              <a:rPr lang="en-US" sz="1800" dirty="0">
                <a:latin typeface="Roboto"/>
                <a:ea typeface="Roboto"/>
                <a:cs typeface="Roboto"/>
                <a:sym typeface="Roboto"/>
              </a:rPr>
              <a:t>Maintaining a school/classroom volunteer program to help teachers, administrators, students, and other parents.</a:t>
            </a:r>
            <a:endParaRPr lang="en-US" dirty="0">
              <a:latin typeface="Roboto"/>
              <a:ea typeface="Roboto"/>
              <a:cs typeface="Roboto"/>
              <a:sym typeface="Roboto"/>
            </a:endParaRPr>
          </a:p>
          <a:p>
            <a:pPr marL="742950" lvl="1" indent="-285750">
              <a:lnSpc>
                <a:spcPct val="150000"/>
              </a:lnSpc>
              <a:spcBef>
                <a:spcPts val="0"/>
              </a:spcBef>
              <a:buClr>
                <a:schemeClr val="dk1"/>
              </a:buClr>
              <a:buSzPts val="1800"/>
              <a:buFont typeface="Roboto"/>
              <a:buChar char="■"/>
            </a:pPr>
            <a:r>
              <a:rPr lang="en-US" sz="1800" dirty="0">
                <a:latin typeface="Roboto"/>
                <a:ea typeface="Roboto"/>
                <a:cs typeface="Roboto"/>
                <a:sym typeface="Roboto"/>
              </a:rPr>
              <a:t>Managing a parent room or family center for volunteer work, meetings, and resources for families. </a:t>
            </a:r>
            <a:endParaRPr lang="en-US" dirty="0">
              <a:latin typeface="Roboto"/>
              <a:ea typeface="Roboto"/>
              <a:cs typeface="Roboto"/>
              <a:sym typeface="Roboto"/>
            </a:endParaRPr>
          </a:p>
          <a:p>
            <a:pPr marL="742950" lvl="1" indent="-285750">
              <a:lnSpc>
                <a:spcPct val="150000"/>
              </a:lnSpc>
              <a:spcBef>
                <a:spcPts val="0"/>
              </a:spcBef>
              <a:buClr>
                <a:schemeClr val="dk1"/>
              </a:buClr>
              <a:buSzPts val="1800"/>
              <a:buFont typeface="Roboto"/>
              <a:buChar char="■"/>
            </a:pPr>
            <a:r>
              <a:rPr lang="en-US" sz="1800" dirty="0">
                <a:latin typeface="Roboto"/>
                <a:ea typeface="Roboto"/>
                <a:cs typeface="Roboto"/>
                <a:sym typeface="Roboto"/>
              </a:rPr>
              <a:t>Instituting an annual postcard survey to identify all talents, available times, and locations of volunteers.</a:t>
            </a:r>
            <a:endParaRPr lang="en-US" dirty="0">
              <a:latin typeface="Roboto"/>
              <a:ea typeface="Roboto"/>
              <a:cs typeface="Roboto"/>
              <a:sym typeface="Roboto"/>
            </a:endParaRPr>
          </a:p>
        </p:txBody>
      </p:sp>
      <p:sp>
        <p:nvSpPr>
          <p:cNvPr id="3" name="Title 2">
            <a:extLst>
              <a:ext uri="{FF2B5EF4-FFF2-40B4-BE49-F238E27FC236}">
                <a16:creationId xmlns:a16="http://schemas.microsoft.com/office/drawing/2014/main" id="{FF00DF1A-D8E0-6C49-A96E-50AF1FEA1042}"/>
              </a:ext>
            </a:extLst>
          </p:cNvPr>
          <p:cNvSpPr>
            <a:spLocks noGrp="1"/>
          </p:cNvSpPr>
          <p:nvPr>
            <p:ph type="title"/>
          </p:nvPr>
        </p:nvSpPr>
        <p:spPr>
          <a:xfrm>
            <a:off x="457200" y="307247"/>
            <a:ext cx="4114800" cy="857250"/>
          </a:xfrm>
        </p:spPr>
        <p:txBody>
          <a:bodyPr>
            <a:normAutofit/>
          </a:bodyPr>
          <a:lstStyle/>
          <a:p>
            <a:r>
              <a:rPr lang="en-US" dirty="0"/>
              <a:t>Epstein’s Framework</a:t>
            </a:r>
          </a:p>
        </p:txBody>
      </p:sp>
      <p:pic>
        <p:nvPicPr>
          <p:cNvPr id="27" name="Picture 26">
            <a:extLst>
              <a:ext uri="{FF2B5EF4-FFF2-40B4-BE49-F238E27FC236}">
                <a16:creationId xmlns:a16="http://schemas.microsoft.com/office/drawing/2014/main" id="{E0BD25E3-6A0B-534E-A49F-74FA6F28F436}"/>
              </a:ext>
            </a:extLst>
          </p:cNvPr>
          <p:cNvPicPr>
            <a:picLocks noChangeAspect="1"/>
          </p:cNvPicPr>
          <p:nvPr/>
        </p:nvPicPr>
        <p:blipFill>
          <a:blip r:embed="rId2"/>
          <a:srcRect/>
          <a:stretch/>
        </p:blipFill>
        <p:spPr>
          <a:xfrm>
            <a:off x="4572000" y="854700"/>
            <a:ext cx="4376196" cy="3434099"/>
          </a:xfrm>
          <a:prstGeom prst="rect">
            <a:avLst/>
          </a:prstGeom>
        </p:spPr>
      </p:pic>
    </p:spTree>
    <p:extLst>
      <p:ext uri="{BB962C8B-B14F-4D97-AF65-F5344CB8AC3E}">
        <p14:creationId xmlns:p14="http://schemas.microsoft.com/office/powerpoint/2010/main" val="3863732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15459-86E1-4744-9DBC-87FCFB47B60B}"/>
              </a:ext>
            </a:extLst>
          </p:cNvPr>
          <p:cNvSpPr>
            <a:spLocks noGrp="1"/>
          </p:cNvSpPr>
          <p:nvPr>
            <p:ph type="body" idx="1"/>
          </p:nvPr>
        </p:nvSpPr>
        <p:spPr>
          <a:xfrm>
            <a:off x="457200" y="1309352"/>
            <a:ext cx="4114800" cy="3434098"/>
          </a:xfrm>
        </p:spPr>
        <p:txBody>
          <a:bodyPr>
            <a:normAutofit fontScale="77500" lnSpcReduction="20000"/>
          </a:bodyPr>
          <a:lstStyle/>
          <a:p>
            <a:pPr marL="0" lvl="0" indent="0">
              <a:lnSpc>
                <a:spcPct val="115000"/>
              </a:lnSpc>
              <a:spcBef>
                <a:spcPts val="0"/>
              </a:spcBef>
              <a:buSzPts val="1018"/>
              <a:buNone/>
            </a:pPr>
            <a:r>
              <a:rPr lang="en-US" sz="1865" b="1" dirty="0">
                <a:latin typeface="Roboto"/>
                <a:ea typeface="Roboto"/>
                <a:cs typeface="Roboto"/>
                <a:sym typeface="Roboto"/>
              </a:rPr>
              <a:t>LEARNING AT HOME </a:t>
            </a:r>
            <a:r>
              <a:rPr lang="en-US" sz="1865" dirty="0">
                <a:latin typeface="Roboto"/>
                <a:ea typeface="Roboto"/>
                <a:cs typeface="Roboto"/>
                <a:sym typeface="Roboto"/>
              </a:rPr>
              <a:t>is p</a:t>
            </a:r>
            <a:r>
              <a:rPr lang="en-US" sz="1865" i="1" dirty="0">
                <a:latin typeface="Roboto"/>
                <a:ea typeface="Roboto"/>
                <a:cs typeface="Roboto"/>
                <a:sym typeface="Roboto"/>
              </a:rPr>
              <a:t>roviding information and ideas to families about how to help students at home with homework and engage in other curriculum-related activities, decisions, and planning.</a:t>
            </a:r>
          </a:p>
          <a:p>
            <a:pPr marL="0" lvl="0" indent="0">
              <a:lnSpc>
                <a:spcPct val="115000"/>
              </a:lnSpc>
              <a:spcBef>
                <a:spcPts val="0"/>
              </a:spcBef>
              <a:buSzPts val="1018"/>
              <a:buNone/>
            </a:pPr>
            <a:r>
              <a:rPr lang="en-US" sz="1865" dirty="0">
                <a:latin typeface="Roboto"/>
                <a:ea typeface="Roboto"/>
                <a:cs typeface="Roboto"/>
                <a:sym typeface="Roboto"/>
              </a:rPr>
              <a:t>Learning at Home may include the following:</a:t>
            </a:r>
          </a:p>
          <a:p>
            <a:pPr marL="742950" lvl="1" indent="-289877">
              <a:lnSpc>
                <a:spcPct val="115000"/>
              </a:lnSpc>
              <a:spcBef>
                <a:spcPts val="0"/>
              </a:spcBef>
              <a:buSzPts val="1865"/>
              <a:buFont typeface="Roboto"/>
              <a:buChar char="■"/>
            </a:pPr>
            <a:r>
              <a:rPr lang="en-US" sz="1865" dirty="0">
                <a:latin typeface="Roboto"/>
                <a:ea typeface="Roboto"/>
                <a:cs typeface="Roboto"/>
                <a:sym typeface="Roboto"/>
              </a:rPr>
              <a:t>Providing information for families about skills required for students in all subjects at each grade.</a:t>
            </a:r>
            <a:endParaRPr lang="en-US" sz="2420" dirty="0">
              <a:latin typeface="Roboto"/>
              <a:ea typeface="Roboto"/>
              <a:cs typeface="Roboto"/>
              <a:sym typeface="Roboto"/>
            </a:endParaRPr>
          </a:p>
          <a:p>
            <a:pPr marL="742950" lvl="1" indent="-289877">
              <a:lnSpc>
                <a:spcPct val="115000"/>
              </a:lnSpc>
              <a:spcBef>
                <a:spcPts val="0"/>
              </a:spcBef>
              <a:buSzPts val="1865"/>
              <a:buFont typeface="Roboto"/>
              <a:buChar char="■"/>
            </a:pPr>
            <a:r>
              <a:rPr lang="en-US" sz="1865" dirty="0">
                <a:latin typeface="Roboto"/>
                <a:ea typeface="Roboto"/>
                <a:cs typeface="Roboto"/>
                <a:sym typeface="Roboto"/>
              </a:rPr>
              <a:t>Making sure that families understand homework policies and how to monitor and discuss schoolwork at home.</a:t>
            </a:r>
            <a:endParaRPr lang="en-US" sz="2420" dirty="0">
              <a:latin typeface="Roboto"/>
              <a:ea typeface="Roboto"/>
              <a:cs typeface="Roboto"/>
              <a:sym typeface="Roboto"/>
            </a:endParaRPr>
          </a:p>
          <a:p>
            <a:pPr marL="742950" lvl="1" indent="-289877">
              <a:lnSpc>
                <a:spcPct val="115000"/>
              </a:lnSpc>
              <a:spcBef>
                <a:spcPts val="0"/>
              </a:spcBef>
              <a:buSzPts val="1865"/>
              <a:buFont typeface="Roboto"/>
              <a:buChar char="■"/>
            </a:pPr>
            <a:r>
              <a:rPr lang="en-US" sz="1865" dirty="0">
                <a:latin typeface="Roboto"/>
                <a:ea typeface="Roboto"/>
                <a:cs typeface="Roboto"/>
                <a:sym typeface="Roboto"/>
              </a:rPr>
              <a:t>Ensuring parents have access to calendars with activities for parents and students to do at home or in the community.</a:t>
            </a:r>
            <a:endParaRPr lang="en-US" sz="2420" dirty="0">
              <a:latin typeface="Roboto"/>
              <a:ea typeface="Roboto"/>
              <a:cs typeface="Roboto"/>
              <a:sym typeface="Roboto"/>
            </a:endParaRPr>
          </a:p>
        </p:txBody>
      </p:sp>
      <p:sp>
        <p:nvSpPr>
          <p:cNvPr id="3" name="Title 2">
            <a:extLst>
              <a:ext uri="{FF2B5EF4-FFF2-40B4-BE49-F238E27FC236}">
                <a16:creationId xmlns:a16="http://schemas.microsoft.com/office/drawing/2014/main" id="{FF00DF1A-D8E0-6C49-A96E-50AF1FEA1042}"/>
              </a:ext>
            </a:extLst>
          </p:cNvPr>
          <p:cNvSpPr>
            <a:spLocks noGrp="1"/>
          </p:cNvSpPr>
          <p:nvPr>
            <p:ph type="title"/>
          </p:nvPr>
        </p:nvSpPr>
        <p:spPr>
          <a:xfrm>
            <a:off x="457200" y="307247"/>
            <a:ext cx="4114800" cy="857250"/>
          </a:xfrm>
        </p:spPr>
        <p:txBody>
          <a:bodyPr>
            <a:normAutofit/>
          </a:bodyPr>
          <a:lstStyle/>
          <a:p>
            <a:r>
              <a:rPr lang="en-US" dirty="0"/>
              <a:t>Epstein’s Framework</a:t>
            </a:r>
          </a:p>
        </p:txBody>
      </p:sp>
      <p:pic>
        <p:nvPicPr>
          <p:cNvPr id="27" name="Picture 26">
            <a:extLst>
              <a:ext uri="{FF2B5EF4-FFF2-40B4-BE49-F238E27FC236}">
                <a16:creationId xmlns:a16="http://schemas.microsoft.com/office/drawing/2014/main" id="{E0BD25E3-6A0B-534E-A49F-74FA6F28F436}"/>
              </a:ext>
            </a:extLst>
          </p:cNvPr>
          <p:cNvPicPr>
            <a:picLocks noChangeAspect="1"/>
          </p:cNvPicPr>
          <p:nvPr/>
        </p:nvPicPr>
        <p:blipFill>
          <a:blip r:embed="rId2"/>
          <a:srcRect/>
          <a:stretch/>
        </p:blipFill>
        <p:spPr>
          <a:xfrm>
            <a:off x="4633987" y="854700"/>
            <a:ext cx="4252222" cy="3434099"/>
          </a:xfrm>
          <a:prstGeom prst="rect">
            <a:avLst/>
          </a:prstGeom>
        </p:spPr>
      </p:pic>
    </p:spTree>
    <p:extLst>
      <p:ext uri="{BB962C8B-B14F-4D97-AF65-F5344CB8AC3E}">
        <p14:creationId xmlns:p14="http://schemas.microsoft.com/office/powerpoint/2010/main" val="1756093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15459-86E1-4744-9DBC-87FCFB47B60B}"/>
              </a:ext>
            </a:extLst>
          </p:cNvPr>
          <p:cNvSpPr>
            <a:spLocks noGrp="1"/>
          </p:cNvSpPr>
          <p:nvPr>
            <p:ph type="body" idx="1"/>
          </p:nvPr>
        </p:nvSpPr>
        <p:spPr>
          <a:xfrm>
            <a:off x="457200" y="1309352"/>
            <a:ext cx="4114800" cy="3434098"/>
          </a:xfrm>
        </p:spPr>
        <p:txBody>
          <a:bodyPr>
            <a:normAutofit fontScale="70000" lnSpcReduction="20000"/>
          </a:bodyPr>
          <a:lstStyle/>
          <a:p>
            <a:pPr marL="0" lvl="0" indent="0">
              <a:lnSpc>
                <a:spcPct val="115000"/>
              </a:lnSpc>
              <a:spcBef>
                <a:spcPts val="0"/>
              </a:spcBef>
              <a:buSzPts val="935"/>
              <a:buNone/>
            </a:pPr>
            <a:r>
              <a:rPr lang="en-US" sz="1885" b="1" dirty="0">
                <a:latin typeface="Roboto"/>
                <a:ea typeface="Roboto"/>
                <a:cs typeface="Roboto"/>
                <a:sym typeface="Roboto"/>
              </a:rPr>
              <a:t>DECISION MAKING AND ADVOCACY</a:t>
            </a:r>
            <a:r>
              <a:rPr lang="en-US" sz="1885" i="1" dirty="0">
                <a:latin typeface="Roboto"/>
                <a:ea typeface="Roboto"/>
                <a:cs typeface="Roboto"/>
                <a:sym typeface="Roboto"/>
              </a:rPr>
              <a:t> is including parents in school decisions, developing parent leaders and representatives.</a:t>
            </a:r>
          </a:p>
          <a:p>
            <a:pPr marL="0" lvl="0" indent="0">
              <a:lnSpc>
                <a:spcPct val="115000"/>
              </a:lnSpc>
              <a:spcBef>
                <a:spcPts val="0"/>
              </a:spcBef>
              <a:buSzPts val="935"/>
              <a:buNone/>
            </a:pPr>
            <a:r>
              <a:rPr lang="en-US" sz="1885" dirty="0">
                <a:latin typeface="Roboto"/>
                <a:ea typeface="Roboto"/>
                <a:cs typeface="Roboto"/>
                <a:sym typeface="Roboto"/>
              </a:rPr>
              <a:t>Decision making and advocacy may include the following: </a:t>
            </a:r>
          </a:p>
          <a:p>
            <a:pPr marL="742950" lvl="1" indent="-299719">
              <a:lnSpc>
                <a:spcPct val="115000"/>
              </a:lnSpc>
              <a:spcBef>
                <a:spcPts val="0"/>
              </a:spcBef>
              <a:buClr>
                <a:schemeClr val="dk1"/>
              </a:buClr>
              <a:buSzPts val="1885"/>
              <a:buFont typeface="Roboto"/>
              <a:buChar char="■"/>
            </a:pPr>
            <a:r>
              <a:rPr lang="en-US" sz="1885" dirty="0">
                <a:latin typeface="Roboto"/>
                <a:ea typeface="Roboto"/>
                <a:cs typeface="Roboto"/>
                <a:sym typeface="Roboto"/>
              </a:rPr>
              <a:t>Promoting active participation in PTA/PTO or other parent organizations, advisory councils, or committees for parent leadership and participation.</a:t>
            </a:r>
          </a:p>
          <a:p>
            <a:pPr marL="742950" lvl="1" indent="-299719">
              <a:lnSpc>
                <a:spcPct val="115000"/>
              </a:lnSpc>
              <a:spcBef>
                <a:spcPts val="0"/>
              </a:spcBef>
              <a:buClr>
                <a:schemeClr val="dk1"/>
              </a:buClr>
              <a:buSzPts val="1885"/>
              <a:buFont typeface="Roboto"/>
              <a:buChar char="■"/>
            </a:pPr>
            <a:r>
              <a:rPr lang="en-US" sz="1885" dirty="0">
                <a:latin typeface="Roboto"/>
                <a:ea typeface="Roboto"/>
                <a:cs typeface="Roboto"/>
                <a:sym typeface="Roboto"/>
              </a:rPr>
              <a:t>Encouraging Independent advocacy groups to lobby and work school reform and improvements.</a:t>
            </a:r>
          </a:p>
          <a:p>
            <a:pPr marL="742950" lvl="1" indent="-299719">
              <a:lnSpc>
                <a:spcPct val="115000"/>
              </a:lnSpc>
              <a:spcBef>
                <a:spcPts val="0"/>
              </a:spcBef>
              <a:buClr>
                <a:schemeClr val="dk1"/>
              </a:buClr>
              <a:buSzPts val="1885"/>
              <a:buFont typeface="Roboto"/>
              <a:buChar char="■"/>
            </a:pPr>
            <a:r>
              <a:rPr lang="en-US" sz="1885" dirty="0">
                <a:latin typeface="Roboto"/>
                <a:ea typeface="Roboto"/>
                <a:cs typeface="Roboto"/>
                <a:sym typeface="Roboto"/>
              </a:rPr>
              <a:t>Providing Information about school or local elections for school representatives.</a:t>
            </a:r>
          </a:p>
        </p:txBody>
      </p:sp>
      <p:sp>
        <p:nvSpPr>
          <p:cNvPr id="3" name="Title 2">
            <a:extLst>
              <a:ext uri="{FF2B5EF4-FFF2-40B4-BE49-F238E27FC236}">
                <a16:creationId xmlns:a16="http://schemas.microsoft.com/office/drawing/2014/main" id="{FF00DF1A-D8E0-6C49-A96E-50AF1FEA1042}"/>
              </a:ext>
            </a:extLst>
          </p:cNvPr>
          <p:cNvSpPr>
            <a:spLocks noGrp="1"/>
          </p:cNvSpPr>
          <p:nvPr>
            <p:ph type="title"/>
          </p:nvPr>
        </p:nvSpPr>
        <p:spPr>
          <a:xfrm>
            <a:off x="457200" y="307247"/>
            <a:ext cx="4114800" cy="857250"/>
          </a:xfrm>
        </p:spPr>
        <p:txBody>
          <a:bodyPr>
            <a:normAutofit/>
          </a:bodyPr>
          <a:lstStyle/>
          <a:p>
            <a:r>
              <a:rPr lang="en-US" dirty="0"/>
              <a:t>Epstein’s Framework</a:t>
            </a:r>
          </a:p>
        </p:txBody>
      </p:sp>
      <p:pic>
        <p:nvPicPr>
          <p:cNvPr id="27" name="Picture 26">
            <a:extLst>
              <a:ext uri="{FF2B5EF4-FFF2-40B4-BE49-F238E27FC236}">
                <a16:creationId xmlns:a16="http://schemas.microsoft.com/office/drawing/2014/main" id="{E0BD25E3-6A0B-534E-A49F-74FA6F28F436}"/>
              </a:ext>
            </a:extLst>
          </p:cNvPr>
          <p:cNvPicPr>
            <a:picLocks noChangeAspect="1"/>
          </p:cNvPicPr>
          <p:nvPr/>
        </p:nvPicPr>
        <p:blipFill>
          <a:blip r:embed="rId2"/>
          <a:srcRect/>
          <a:stretch/>
        </p:blipFill>
        <p:spPr>
          <a:xfrm>
            <a:off x="4572000" y="854700"/>
            <a:ext cx="4376196" cy="3434099"/>
          </a:xfrm>
          <a:prstGeom prst="rect">
            <a:avLst/>
          </a:prstGeom>
        </p:spPr>
      </p:pic>
    </p:spTree>
    <p:extLst>
      <p:ext uri="{BB962C8B-B14F-4D97-AF65-F5344CB8AC3E}">
        <p14:creationId xmlns:p14="http://schemas.microsoft.com/office/powerpoint/2010/main" val="27636148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15459-86E1-4744-9DBC-87FCFB47B60B}"/>
              </a:ext>
            </a:extLst>
          </p:cNvPr>
          <p:cNvSpPr>
            <a:spLocks noGrp="1"/>
          </p:cNvSpPr>
          <p:nvPr>
            <p:ph type="body" idx="1"/>
          </p:nvPr>
        </p:nvSpPr>
        <p:spPr>
          <a:xfrm>
            <a:off x="457200" y="1309352"/>
            <a:ext cx="4114800" cy="3434098"/>
          </a:xfrm>
        </p:spPr>
        <p:txBody>
          <a:bodyPr>
            <a:normAutofit fontScale="70000" lnSpcReduction="20000"/>
          </a:bodyPr>
          <a:lstStyle/>
          <a:p>
            <a:pPr marL="0" lvl="0" indent="0">
              <a:lnSpc>
                <a:spcPct val="150000"/>
              </a:lnSpc>
              <a:spcBef>
                <a:spcPts val="0"/>
              </a:spcBef>
              <a:buSzPts val="275"/>
              <a:buNone/>
            </a:pPr>
            <a:endParaRPr lang="en-US" sz="725" dirty="0"/>
          </a:p>
          <a:p>
            <a:pPr marL="0" lvl="0" indent="0">
              <a:lnSpc>
                <a:spcPct val="115000"/>
              </a:lnSpc>
              <a:spcBef>
                <a:spcPts val="0"/>
              </a:spcBef>
              <a:buSzPts val="275"/>
              <a:buNone/>
            </a:pPr>
            <a:r>
              <a:rPr lang="en-US" sz="1886" b="1" dirty="0">
                <a:latin typeface="Roboto"/>
                <a:ea typeface="Roboto"/>
                <a:cs typeface="Roboto"/>
                <a:sym typeface="Roboto"/>
              </a:rPr>
              <a:t>COLLABORATING WITH THE COMMUNITY </a:t>
            </a:r>
            <a:r>
              <a:rPr lang="en-US" sz="1886" dirty="0">
                <a:latin typeface="Roboto"/>
                <a:ea typeface="Roboto"/>
                <a:cs typeface="Roboto"/>
                <a:sym typeface="Roboto"/>
              </a:rPr>
              <a:t>is </a:t>
            </a:r>
            <a:r>
              <a:rPr lang="en-US" sz="1886" i="1" dirty="0">
                <a:latin typeface="Roboto"/>
                <a:ea typeface="Roboto"/>
                <a:cs typeface="Roboto"/>
                <a:sym typeface="Roboto"/>
              </a:rPr>
              <a:t>identifying and integrating resources and services from the community to strengthen school programs, family practices, and student learning and development.</a:t>
            </a:r>
          </a:p>
          <a:p>
            <a:pPr marL="0" lvl="0" indent="0">
              <a:lnSpc>
                <a:spcPct val="115000"/>
              </a:lnSpc>
              <a:spcBef>
                <a:spcPts val="0"/>
              </a:spcBef>
              <a:buSzPts val="275"/>
              <a:buNone/>
            </a:pPr>
            <a:r>
              <a:rPr lang="en-US" sz="1886" dirty="0">
                <a:latin typeface="Roboto"/>
                <a:ea typeface="Roboto"/>
                <a:cs typeface="Roboto"/>
                <a:sym typeface="Roboto"/>
              </a:rPr>
              <a:t>Collaborating with the community may include the following: </a:t>
            </a:r>
          </a:p>
          <a:p>
            <a:pPr marL="742950" lvl="1" indent="-299815">
              <a:lnSpc>
                <a:spcPct val="115000"/>
              </a:lnSpc>
              <a:spcBef>
                <a:spcPts val="0"/>
              </a:spcBef>
              <a:buClr>
                <a:schemeClr val="dk1"/>
              </a:buClr>
              <a:buSzPts val="1887"/>
              <a:buFont typeface="Roboto"/>
              <a:buChar char="■"/>
            </a:pPr>
            <a:r>
              <a:rPr lang="en-US" sz="1886" dirty="0">
                <a:latin typeface="Roboto"/>
                <a:ea typeface="Roboto"/>
                <a:cs typeface="Roboto"/>
                <a:sym typeface="Roboto"/>
              </a:rPr>
              <a:t>Ensuring that students and families know about resources on community health, cultural, recreational, social support, and other programs or services.</a:t>
            </a:r>
          </a:p>
          <a:p>
            <a:pPr marL="742950" lvl="1" indent="-299815">
              <a:lnSpc>
                <a:spcPct val="115000"/>
              </a:lnSpc>
              <a:spcBef>
                <a:spcPts val="0"/>
              </a:spcBef>
              <a:buClr>
                <a:schemeClr val="dk1"/>
              </a:buClr>
              <a:buSzPts val="1887"/>
              <a:buFont typeface="Roboto"/>
              <a:buChar char="■"/>
            </a:pPr>
            <a:r>
              <a:rPr lang="en-US" sz="1886" dirty="0">
                <a:latin typeface="Roboto"/>
                <a:ea typeface="Roboto"/>
                <a:cs typeface="Roboto"/>
                <a:sym typeface="Roboto"/>
              </a:rPr>
              <a:t>Providing information on community activities that link to learning skills and talents.</a:t>
            </a:r>
          </a:p>
        </p:txBody>
      </p:sp>
      <p:sp>
        <p:nvSpPr>
          <p:cNvPr id="3" name="Title 2">
            <a:extLst>
              <a:ext uri="{FF2B5EF4-FFF2-40B4-BE49-F238E27FC236}">
                <a16:creationId xmlns:a16="http://schemas.microsoft.com/office/drawing/2014/main" id="{FF00DF1A-D8E0-6C49-A96E-50AF1FEA1042}"/>
              </a:ext>
            </a:extLst>
          </p:cNvPr>
          <p:cNvSpPr>
            <a:spLocks noGrp="1"/>
          </p:cNvSpPr>
          <p:nvPr>
            <p:ph type="title"/>
          </p:nvPr>
        </p:nvSpPr>
        <p:spPr>
          <a:xfrm>
            <a:off x="457200" y="307247"/>
            <a:ext cx="4114800" cy="857250"/>
          </a:xfrm>
        </p:spPr>
        <p:txBody>
          <a:bodyPr>
            <a:normAutofit/>
          </a:bodyPr>
          <a:lstStyle/>
          <a:p>
            <a:r>
              <a:rPr lang="en-US" dirty="0"/>
              <a:t>Epstein’s Framework</a:t>
            </a:r>
          </a:p>
        </p:txBody>
      </p:sp>
      <p:pic>
        <p:nvPicPr>
          <p:cNvPr id="27" name="Picture 26">
            <a:extLst>
              <a:ext uri="{FF2B5EF4-FFF2-40B4-BE49-F238E27FC236}">
                <a16:creationId xmlns:a16="http://schemas.microsoft.com/office/drawing/2014/main" id="{E0BD25E3-6A0B-534E-A49F-74FA6F28F436}"/>
              </a:ext>
            </a:extLst>
          </p:cNvPr>
          <p:cNvPicPr>
            <a:picLocks noChangeAspect="1"/>
          </p:cNvPicPr>
          <p:nvPr/>
        </p:nvPicPr>
        <p:blipFill>
          <a:blip r:embed="rId2"/>
          <a:srcRect/>
          <a:stretch/>
        </p:blipFill>
        <p:spPr>
          <a:xfrm>
            <a:off x="4572000" y="854700"/>
            <a:ext cx="4376196" cy="3434099"/>
          </a:xfrm>
          <a:prstGeom prst="rect">
            <a:avLst/>
          </a:prstGeom>
        </p:spPr>
      </p:pic>
    </p:spTree>
    <p:extLst>
      <p:ext uri="{BB962C8B-B14F-4D97-AF65-F5344CB8AC3E}">
        <p14:creationId xmlns:p14="http://schemas.microsoft.com/office/powerpoint/2010/main" val="1318717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F2CF81-15E0-F94C-ABE2-F5346153F7E7}"/>
              </a:ext>
            </a:extLst>
          </p:cNvPr>
          <p:cNvSpPr>
            <a:spLocks noGrp="1"/>
          </p:cNvSpPr>
          <p:nvPr>
            <p:ph type="body" idx="1"/>
          </p:nvPr>
        </p:nvSpPr>
        <p:spPr>
          <a:xfrm>
            <a:off x="457200" y="1309352"/>
            <a:ext cx="3959525" cy="3434098"/>
          </a:xfrm>
        </p:spPr>
        <p:txBody>
          <a:bodyPr>
            <a:normAutofit fontScale="47500" lnSpcReduction="20000"/>
          </a:bodyPr>
          <a:lstStyle/>
          <a:p>
            <a:pPr marL="0" lvl="0" indent="0">
              <a:lnSpc>
                <a:spcPct val="140000"/>
              </a:lnSpc>
              <a:spcBef>
                <a:spcPts val="0"/>
              </a:spcBef>
              <a:buClr>
                <a:schemeClr val="dk1"/>
              </a:buClr>
              <a:buSzPts val="1800"/>
              <a:buNone/>
            </a:pPr>
            <a:r>
              <a:rPr lang="en-US" sz="2800" b="1" dirty="0">
                <a:latin typeface="Roboto"/>
                <a:ea typeface="Roboto"/>
                <a:cs typeface="Roboto"/>
                <a:sym typeface="Roboto"/>
              </a:rPr>
              <a:t>What is QUEST?</a:t>
            </a:r>
          </a:p>
          <a:p>
            <a:pPr marL="0" lvl="0" indent="0">
              <a:lnSpc>
                <a:spcPct val="105000"/>
              </a:lnSpc>
              <a:spcBef>
                <a:spcPts val="1200"/>
              </a:spcBef>
              <a:buClr>
                <a:schemeClr val="dk1"/>
              </a:buClr>
              <a:buSzPts val="1100"/>
              <a:buNone/>
            </a:pPr>
            <a:r>
              <a:rPr lang="en-US" sz="2800" dirty="0">
                <a:latin typeface="Roboto"/>
                <a:ea typeface="Roboto"/>
                <a:cs typeface="Roboto"/>
                <a:sym typeface="Roboto"/>
              </a:rPr>
              <a:t>The Quest mobile web page helps your students’ families  guide their students’ college and career preparation at each grade level.  QUEST provides timely access that is grade specific to relevant information about preparation for post-secondary education (PSE).</a:t>
            </a:r>
          </a:p>
          <a:p>
            <a:pPr marL="0" lvl="0" indent="0">
              <a:lnSpc>
                <a:spcPct val="105000"/>
              </a:lnSpc>
              <a:spcBef>
                <a:spcPts val="1200"/>
              </a:spcBef>
              <a:buClr>
                <a:schemeClr val="dk1"/>
              </a:buClr>
              <a:buSzPts val="1100"/>
              <a:buNone/>
            </a:pPr>
            <a:r>
              <a:rPr lang="en-US" sz="2800" dirty="0">
                <a:latin typeface="Roboto"/>
                <a:ea typeface="Roboto"/>
                <a:cs typeface="Roboto"/>
                <a:sym typeface="Roboto"/>
              </a:rPr>
              <a:t>Using the Quest app, families can have access to the following information: </a:t>
            </a:r>
          </a:p>
          <a:p>
            <a:pPr lvl="0" indent="-342900">
              <a:lnSpc>
                <a:spcPct val="105000"/>
              </a:lnSpc>
              <a:spcBef>
                <a:spcPts val="1200"/>
              </a:spcBef>
              <a:buSzPts val="1800"/>
              <a:buFont typeface="Roboto"/>
              <a:buChar char="•"/>
            </a:pPr>
            <a:r>
              <a:rPr lang="en-US" sz="2800" dirty="0">
                <a:latin typeface="Roboto"/>
                <a:ea typeface="Roboto"/>
                <a:cs typeface="Roboto"/>
                <a:sym typeface="Roboto"/>
              </a:rPr>
              <a:t>Tips on how to help their students prepare for careers</a:t>
            </a:r>
          </a:p>
          <a:p>
            <a:pPr lvl="0" indent="-342900">
              <a:lnSpc>
                <a:spcPct val="105000"/>
              </a:lnSpc>
              <a:spcBef>
                <a:spcPts val="0"/>
              </a:spcBef>
              <a:buSzPts val="1800"/>
              <a:buFont typeface="Roboto"/>
              <a:buChar char="•"/>
            </a:pPr>
            <a:r>
              <a:rPr lang="en-US" sz="2800" dirty="0">
                <a:latin typeface="Roboto"/>
                <a:ea typeface="Roboto"/>
                <a:cs typeface="Roboto"/>
                <a:sym typeface="Roboto"/>
              </a:rPr>
              <a:t>Forms to track scholarships, award, and activities;</a:t>
            </a:r>
          </a:p>
          <a:p>
            <a:pPr lvl="0" indent="-342900">
              <a:lnSpc>
                <a:spcPct val="105000"/>
              </a:lnSpc>
              <a:spcBef>
                <a:spcPts val="0"/>
              </a:spcBef>
              <a:buSzPts val="1800"/>
              <a:buFont typeface="Roboto"/>
              <a:buChar char="•"/>
            </a:pPr>
            <a:r>
              <a:rPr lang="en-US" sz="2800" dirty="0">
                <a:latin typeface="Roboto"/>
                <a:ea typeface="Roboto"/>
                <a:cs typeface="Roboto"/>
                <a:sym typeface="Roboto"/>
              </a:rPr>
              <a:t>Notifications about GEAR UP events and activities</a:t>
            </a:r>
          </a:p>
          <a:p>
            <a:pPr marL="63500" indent="0">
              <a:buNone/>
            </a:pPr>
            <a:endParaRPr lang="en-US" dirty="0"/>
          </a:p>
        </p:txBody>
      </p:sp>
      <p:sp>
        <p:nvSpPr>
          <p:cNvPr id="3" name="Title 2">
            <a:extLst>
              <a:ext uri="{FF2B5EF4-FFF2-40B4-BE49-F238E27FC236}">
                <a16:creationId xmlns:a16="http://schemas.microsoft.com/office/drawing/2014/main" id="{9E285431-27BA-D04E-859F-E7735FB407C5}"/>
              </a:ext>
            </a:extLst>
          </p:cNvPr>
          <p:cNvSpPr>
            <a:spLocks noGrp="1"/>
          </p:cNvSpPr>
          <p:nvPr>
            <p:ph type="title"/>
          </p:nvPr>
        </p:nvSpPr>
        <p:spPr/>
        <p:txBody>
          <a:bodyPr/>
          <a:lstStyle/>
          <a:p>
            <a:r>
              <a:rPr lang="en-US" dirty="0"/>
              <a:t>Welcome to QUEST</a:t>
            </a:r>
          </a:p>
        </p:txBody>
      </p:sp>
      <p:pic>
        <p:nvPicPr>
          <p:cNvPr id="5" name="Google Shape;391;p47">
            <a:extLst>
              <a:ext uri="{FF2B5EF4-FFF2-40B4-BE49-F238E27FC236}">
                <a16:creationId xmlns:a16="http://schemas.microsoft.com/office/drawing/2014/main" id="{635E7FE6-78BF-DF43-95DC-AB1B48185F2E}"/>
              </a:ext>
            </a:extLst>
          </p:cNvPr>
          <p:cNvPicPr preferRelativeResize="0"/>
          <p:nvPr/>
        </p:nvPicPr>
        <p:blipFill>
          <a:blip r:embed="rId2">
            <a:alphaModFix/>
          </a:blip>
          <a:stretch>
            <a:fillRect/>
          </a:stretch>
        </p:blipFill>
        <p:spPr>
          <a:xfrm>
            <a:off x="5506862" y="512158"/>
            <a:ext cx="2149699" cy="4119184"/>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32523534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Quest Benefits Everyone</a:t>
            </a:r>
            <a:endParaRPr dirty="0"/>
          </a:p>
        </p:txBody>
      </p:sp>
      <p:graphicFrame>
        <p:nvGraphicFramePr>
          <p:cNvPr id="125" name="Google Shape;125;p7"/>
          <p:cNvGraphicFramePr/>
          <p:nvPr>
            <p:extLst>
              <p:ext uri="{D42A27DB-BD31-4B8C-83A1-F6EECF244321}">
                <p14:modId xmlns:p14="http://schemas.microsoft.com/office/powerpoint/2010/main" val="3399436256"/>
              </p:ext>
            </p:extLst>
          </p:nvPr>
        </p:nvGraphicFramePr>
        <p:xfrm>
          <a:off x="457200" y="1309688"/>
          <a:ext cx="8229600" cy="2572200"/>
        </p:xfrm>
        <a:graphic>
          <a:graphicData uri="http://schemas.openxmlformats.org/drawingml/2006/table">
            <a:tbl>
              <a:tblPr>
                <a:noFill/>
                <a:tableStyleId>{149A493C-5D97-457C-B084-DAD4DB53B725}</a:tableStyleId>
              </a:tblPr>
              <a:tblGrid>
                <a:gridCol w="2743800">
                  <a:extLst>
                    <a:ext uri="{9D8B030D-6E8A-4147-A177-3AD203B41FA5}">
                      <a16:colId xmlns:a16="http://schemas.microsoft.com/office/drawing/2014/main" val="20000"/>
                    </a:ext>
                  </a:extLst>
                </a:gridCol>
                <a:gridCol w="2742900">
                  <a:extLst>
                    <a:ext uri="{9D8B030D-6E8A-4147-A177-3AD203B41FA5}">
                      <a16:colId xmlns:a16="http://schemas.microsoft.com/office/drawing/2014/main" val="20001"/>
                    </a:ext>
                  </a:extLst>
                </a:gridCol>
                <a:gridCol w="2742900">
                  <a:extLst>
                    <a:ext uri="{9D8B030D-6E8A-4147-A177-3AD203B41FA5}">
                      <a16:colId xmlns:a16="http://schemas.microsoft.com/office/drawing/2014/main" val="20002"/>
                    </a:ext>
                  </a:extLst>
                </a:gridCol>
              </a:tblGrid>
              <a:tr h="761536">
                <a:tc>
                  <a:txBody>
                    <a:bodyPr/>
                    <a:lstStyle/>
                    <a:p>
                      <a:pPr marL="0" marR="0" lvl="0" indent="0" algn="ctr" rtl="0">
                        <a:spcBef>
                          <a:spcPts val="0"/>
                        </a:spcBef>
                        <a:spcAft>
                          <a:spcPts val="0"/>
                        </a:spcAft>
                        <a:buNone/>
                      </a:pPr>
                      <a:r>
                        <a:rPr lang="en-US" sz="1800" b="1" u="none" strike="noStrike" cap="none" dirty="0">
                          <a:solidFill>
                            <a:srgbClr val="FFFFFF"/>
                          </a:solidFill>
                          <a:latin typeface="Calibri"/>
                          <a:ea typeface="Calibri"/>
                          <a:cs typeface="Calibri"/>
                          <a:sym typeface="Calibri"/>
                        </a:rPr>
                        <a:t>Families</a:t>
                      </a:r>
                      <a:endParaRPr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u="none" strike="noStrike" cap="none" dirty="0">
                          <a:solidFill>
                            <a:srgbClr val="FFFFFF"/>
                          </a:solidFill>
                          <a:latin typeface="Calibri"/>
                          <a:ea typeface="Calibri"/>
                          <a:cs typeface="Calibri"/>
                          <a:sym typeface="Calibri"/>
                        </a:rPr>
                        <a:t>Students</a:t>
                      </a:r>
                      <a:endParaRPr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u="none" strike="noStrike" cap="none" dirty="0">
                          <a:solidFill>
                            <a:srgbClr val="FFFFFF"/>
                          </a:solidFill>
                          <a:latin typeface="Calibri"/>
                          <a:ea typeface="Calibri"/>
                          <a:cs typeface="Calibri"/>
                          <a:sym typeface="Calibri"/>
                        </a:rPr>
                        <a:t>School Staff</a:t>
                      </a:r>
                      <a:endParaRPr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1810664">
                <a:tc>
                  <a:txBody>
                    <a:bodyPr/>
                    <a:lstStyle/>
                    <a:p>
                      <a:pPr marL="457200" lvl="0" indent="-38100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Student support </a:t>
                      </a:r>
                    </a:p>
                    <a:p>
                      <a:pPr marL="457200" lvl="0" indent="-38100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Automatic updates </a:t>
                      </a:r>
                    </a:p>
                    <a:p>
                      <a:pPr marL="457200" lvl="0" indent="-38100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Easy and convenient </a:t>
                      </a:r>
                      <a:endParaRPr lang="en-US" sz="1800" dirty="0">
                        <a:latin typeface="Roboto"/>
                        <a:ea typeface="Roboto"/>
                        <a:cs typeface="Roboto"/>
                        <a:sym typeface="Roboto"/>
                      </a:endParaRPr>
                    </a:p>
                    <a:p>
                      <a:pPr marL="0" marR="0" lvl="0" indent="0" algn="l" rtl="0">
                        <a:spcBef>
                          <a:spcPts val="0"/>
                        </a:spcBef>
                        <a:spcAft>
                          <a:spcPts val="0"/>
                        </a:spcAft>
                        <a:buNone/>
                      </a:pPr>
                      <a:endParaRPr sz="1800"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361950" lvl="0" indent="-28575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Next steps &amp; tasks</a:t>
                      </a:r>
                    </a:p>
                    <a:p>
                      <a:pPr marL="361950" lvl="0" indent="-28575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Pathways for PSE </a:t>
                      </a:r>
                    </a:p>
                    <a:p>
                      <a:pPr marL="361950" lvl="0" indent="-28575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Timely information</a:t>
                      </a:r>
                      <a:endParaRPr lang="en-US" sz="1800" dirty="0">
                        <a:latin typeface="Roboto"/>
                        <a:ea typeface="Roboto"/>
                        <a:cs typeface="Roboto"/>
                        <a:sym typeface="Roboto"/>
                      </a:endParaRPr>
                    </a:p>
                    <a:p>
                      <a:pPr marL="0" marR="0" lvl="0" indent="0" algn="l" rtl="0">
                        <a:spcBef>
                          <a:spcPts val="0"/>
                        </a:spcBef>
                        <a:spcAft>
                          <a:spcPts val="0"/>
                        </a:spcAft>
                        <a:buNone/>
                      </a:pPr>
                      <a:endParaRPr sz="1800"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361950" lvl="0" indent="-28575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Direct communication </a:t>
                      </a:r>
                    </a:p>
                    <a:p>
                      <a:pPr marL="361950" lvl="0" indent="-28575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Convenient resources</a:t>
                      </a:r>
                    </a:p>
                    <a:p>
                      <a:pPr marL="361950" lvl="0" indent="-28575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Great beginner’s guide </a:t>
                      </a:r>
                      <a:endParaRPr lang="en-US" sz="1800" dirty="0">
                        <a:latin typeface="Roboto"/>
                        <a:ea typeface="Roboto"/>
                        <a:cs typeface="Roboto"/>
                        <a:sym typeface="Roboto"/>
                      </a:endParaRPr>
                    </a:p>
                    <a:p>
                      <a:pPr marL="0" marR="0" lvl="0" indent="0" algn="l" rtl="0">
                        <a:spcBef>
                          <a:spcPts val="0"/>
                        </a:spcBef>
                        <a:spcAft>
                          <a:spcPts val="0"/>
                        </a:spcAft>
                        <a:buNone/>
                      </a:pPr>
                      <a:endParaRPr sz="1800"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16747B-C5ED-9845-84DC-C488A657F230}"/>
              </a:ext>
            </a:extLst>
          </p:cNvPr>
          <p:cNvSpPr>
            <a:spLocks noGrp="1"/>
          </p:cNvSpPr>
          <p:nvPr>
            <p:ph type="body" idx="1"/>
          </p:nvPr>
        </p:nvSpPr>
        <p:spPr>
          <a:xfrm>
            <a:off x="4695752" y="1259506"/>
            <a:ext cx="3991048" cy="1942945"/>
          </a:xfrm>
        </p:spPr>
        <p:txBody>
          <a:bodyPr>
            <a:normAutofit fontScale="62500" lnSpcReduction="20000"/>
          </a:bodyPr>
          <a:lstStyle/>
          <a:p>
            <a:pPr lvl="0" indent="-342900">
              <a:lnSpc>
                <a:spcPct val="115000"/>
              </a:lnSpc>
              <a:spcBef>
                <a:spcPts val="1000"/>
              </a:spcBef>
              <a:buSzPts val="1800"/>
              <a:buAutoNum type="arabicPeriod"/>
            </a:pPr>
            <a:r>
              <a:rPr lang="en-US" sz="2800" dirty="0">
                <a:latin typeface="Roboto"/>
                <a:ea typeface="Roboto"/>
                <a:cs typeface="Roboto"/>
                <a:sym typeface="Roboto"/>
              </a:rPr>
              <a:t>Go to </a:t>
            </a:r>
            <a:r>
              <a:rPr lang="en-US" sz="2800" b="1" dirty="0">
                <a:latin typeface="Roboto"/>
                <a:ea typeface="Roboto"/>
                <a:cs typeface="Roboto"/>
                <a:sym typeface="Roboto"/>
              </a:rPr>
              <a:t>“quest.k20center.ou.edu”</a:t>
            </a:r>
          </a:p>
          <a:p>
            <a:pPr lvl="0" indent="-342900">
              <a:lnSpc>
                <a:spcPct val="115000"/>
              </a:lnSpc>
              <a:spcBef>
                <a:spcPts val="0"/>
              </a:spcBef>
              <a:buSzPts val="1800"/>
              <a:buAutoNum type="arabicPeriod"/>
            </a:pPr>
            <a:r>
              <a:rPr lang="en-US" sz="2800" dirty="0">
                <a:latin typeface="Roboto"/>
                <a:ea typeface="Roboto"/>
                <a:cs typeface="Roboto"/>
                <a:sym typeface="Roboto"/>
              </a:rPr>
              <a:t>Click </a:t>
            </a:r>
            <a:r>
              <a:rPr lang="en-US" sz="2800" b="1" dirty="0">
                <a:latin typeface="Roboto"/>
                <a:ea typeface="Roboto"/>
                <a:cs typeface="Roboto"/>
                <a:sym typeface="Roboto"/>
              </a:rPr>
              <a:t>“Sign Up”</a:t>
            </a:r>
          </a:p>
          <a:p>
            <a:pPr lvl="0" indent="-342900">
              <a:lnSpc>
                <a:spcPct val="115000"/>
              </a:lnSpc>
              <a:spcBef>
                <a:spcPts val="0"/>
              </a:spcBef>
              <a:buSzPts val="1800"/>
              <a:buFont typeface="Roboto"/>
              <a:buAutoNum type="arabicPeriod"/>
            </a:pPr>
            <a:r>
              <a:rPr lang="en-US" sz="2800" dirty="0">
                <a:latin typeface="Roboto"/>
                <a:ea typeface="Roboto"/>
                <a:cs typeface="Roboto"/>
                <a:sym typeface="Roboto"/>
              </a:rPr>
              <a:t>Enter Name</a:t>
            </a:r>
          </a:p>
          <a:p>
            <a:pPr lvl="0" indent="-342900">
              <a:lnSpc>
                <a:spcPct val="115000"/>
              </a:lnSpc>
              <a:spcBef>
                <a:spcPts val="0"/>
              </a:spcBef>
              <a:buSzPts val="1800"/>
              <a:buAutoNum type="arabicPeriod"/>
            </a:pPr>
            <a:r>
              <a:rPr lang="en-US" sz="2800" dirty="0">
                <a:latin typeface="Roboto"/>
                <a:ea typeface="Roboto"/>
                <a:cs typeface="Roboto"/>
                <a:sym typeface="Roboto"/>
              </a:rPr>
              <a:t>For Email Address, enter </a:t>
            </a:r>
            <a:r>
              <a:rPr lang="en-US" sz="2800" b="1" dirty="0">
                <a:latin typeface="Roboto"/>
                <a:ea typeface="Roboto"/>
                <a:cs typeface="Roboto"/>
                <a:sym typeface="Roboto"/>
              </a:rPr>
              <a:t>“</a:t>
            </a:r>
            <a:r>
              <a:rPr lang="en-US" sz="2800" b="1" i="1" dirty="0">
                <a:latin typeface="Roboto"/>
                <a:ea typeface="Roboto"/>
                <a:cs typeface="Roboto"/>
                <a:sym typeface="Roboto"/>
              </a:rPr>
              <a:t>yourname</a:t>
            </a:r>
            <a:r>
              <a:rPr lang="en-US" sz="2800" b="1" dirty="0">
                <a:latin typeface="Roboto"/>
                <a:ea typeface="Roboto"/>
                <a:cs typeface="Roboto"/>
                <a:sym typeface="Roboto"/>
              </a:rPr>
              <a:t>@k20ili.com”</a:t>
            </a:r>
          </a:p>
          <a:p>
            <a:pPr lvl="0" indent="-342900">
              <a:lnSpc>
                <a:spcPct val="115000"/>
              </a:lnSpc>
              <a:spcBef>
                <a:spcPts val="0"/>
              </a:spcBef>
              <a:buSzPts val="1800"/>
              <a:buFont typeface="Roboto"/>
              <a:buAutoNum type="arabicPeriod"/>
            </a:pPr>
            <a:r>
              <a:rPr lang="en-US" sz="2800" dirty="0">
                <a:latin typeface="Roboto"/>
                <a:ea typeface="Roboto"/>
                <a:cs typeface="Roboto"/>
                <a:sym typeface="Roboto"/>
              </a:rPr>
              <a:t>Enter Password</a:t>
            </a:r>
          </a:p>
          <a:p>
            <a:endParaRPr lang="en-US" dirty="0"/>
          </a:p>
        </p:txBody>
      </p:sp>
      <p:sp>
        <p:nvSpPr>
          <p:cNvPr id="3" name="Title 2">
            <a:extLst>
              <a:ext uri="{FF2B5EF4-FFF2-40B4-BE49-F238E27FC236}">
                <a16:creationId xmlns:a16="http://schemas.microsoft.com/office/drawing/2014/main" id="{0D69A14A-6B40-6E4D-A354-5B2DFB45CD5A}"/>
              </a:ext>
            </a:extLst>
          </p:cNvPr>
          <p:cNvSpPr>
            <a:spLocks noGrp="1"/>
          </p:cNvSpPr>
          <p:nvPr>
            <p:ph type="title"/>
          </p:nvPr>
        </p:nvSpPr>
        <p:spPr/>
        <p:txBody>
          <a:bodyPr/>
          <a:lstStyle/>
          <a:p>
            <a:r>
              <a:rPr lang="en-US" dirty="0"/>
              <a:t>Creating a QUEST Account	</a:t>
            </a:r>
          </a:p>
        </p:txBody>
      </p:sp>
      <p:pic>
        <p:nvPicPr>
          <p:cNvPr id="4" name="Google Shape;406;p49">
            <a:extLst>
              <a:ext uri="{FF2B5EF4-FFF2-40B4-BE49-F238E27FC236}">
                <a16:creationId xmlns:a16="http://schemas.microsoft.com/office/drawing/2014/main" id="{7F002C30-E076-4442-BF14-5DDF15EB3436}"/>
              </a:ext>
            </a:extLst>
          </p:cNvPr>
          <p:cNvPicPr preferRelativeResize="0"/>
          <p:nvPr/>
        </p:nvPicPr>
        <p:blipFill>
          <a:blip r:embed="rId2">
            <a:alphaModFix/>
          </a:blip>
          <a:stretch>
            <a:fillRect/>
          </a:stretch>
        </p:blipFill>
        <p:spPr>
          <a:xfrm>
            <a:off x="580952" y="1309352"/>
            <a:ext cx="3800448" cy="3159131"/>
          </a:xfrm>
          <a:prstGeom prst="rect">
            <a:avLst/>
          </a:prstGeom>
          <a:noFill/>
          <a:ln>
            <a:noFill/>
          </a:ln>
        </p:spPr>
      </p:pic>
      <p:pic>
        <p:nvPicPr>
          <p:cNvPr id="5" name="Google Shape;408;p49">
            <a:extLst>
              <a:ext uri="{FF2B5EF4-FFF2-40B4-BE49-F238E27FC236}">
                <a16:creationId xmlns:a16="http://schemas.microsoft.com/office/drawing/2014/main" id="{B6E3F63B-52BA-B74D-A3BC-22F98DF62DD1}"/>
              </a:ext>
            </a:extLst>
          </p:cNvPr>
          <p:cNvPicPr preferRelativeResize="0"/>
          <p:nvPr/>
        </p:nvPicPr>
        <p:blipFill>
          <a:blip r:embed="rId3">
            <a:alphaModFix/>
          </a:blip>
          <a:stretch>
            <a:fillRect/>
          </a:stretch>
        </p:blipFill>
        <p:spPr>
          <a:xfrm>
            <a:off x="4975169" y="3202451"/>
            <a:ext cx="2741825" cy="147012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933877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DE9F1A-2A57-BF4B-8BBB-61BA31040BB8}"/>
              </a:ext>
            </a:extLst>
          </p:cNvPr>
          <p:cNvSpPr>
            <a:spLocks noGrp="1"/>
          </p:cNvSpPr>
          <p:nvPr>
            <p:ph type="body" idx="1"/>
          </p:nvPr>
        </p:nvSpPr>
        <p:spPr>
          <a:xfrm>
            <a:off x="4209455" y="1309352"/>
            <a:ext cx="4511615" cy="3434098"/>
          </a:xfrm>
        </p:spPr>
        <p:txBody>
          <a:bodyPr/>
          <a:lstStyle/>
          <a:p>
            <a:pPr lvl="0" indent="-342900">
              <a:lnSpc>
                <a:spcPct val="150000"/>
              </a:lnSpc>
              <a:spcBef>
                <a:spcPts val="1000"/>
              </a:spcBef>
              <a:buSzPts val="1800"/>
              <a:buFont typeface="Roboto"/>
              <a:buChar char="●"/>
            </a:pPr>
            <a:r>
              <a:rPr lang="en-US" dirty="0">
                <a:latin typeface="Roboto"/>
                <a:ea typeface="Roboto"/>
                <a:cs typeface="Roboto"/>
                <a:sym typeface="Roboto"/>
              </a:rPr>
              <a:t>Bulletin Messages</a:t>
            </a:r>
          </a:p>
          <a:p>
            <a:pPr lvl="0" indent="-342900">
              <a:lnSpc>
                <a:spcPct val="150000"/>
              </a:lnSpc>
              <a:spcBef>
                <a:spcPts val="0"/>
              </a:spcBef>
              <a:buSzPts val="1800"/>
              <a:buFont typeface="Roboto"/>
              <a:buChar char="●"/>
            </a:pPr>
            <a:r>
              <a:rPr lang="en-US" dirty="0">
                <a:latin typeface="Roboto"/>
                <a:ea typeface="Roboto"/>
                <a:cs typeface="Roboto"/>
                <a:sym typeface="Roboto"/>
              </a:rPr>
              <a:t>Account Management</a:t>
            </a:r>
          </a:p>
          <a:p>
            <a:pPr lvl="0" indent="-342900">
              <a:lnSpc>
                <a:spcPct val="150000"/>
              </a:lnSpc>
              <a:spcBef>
                <a:spcPts val="0"/>
              </a:spcBef>
              <a:buSzPts val="1800"/>
              <a:buFont typeface="Roboto"/>
              <a:buChar char="●"/>
            </a:pPr>
            <a:r>
              <a:rPr lang="en-US" dirty="0">
                <a:latin typeface="Roboto"/>
                <a:ea typeface="Roboto"/>
                <a:cs typeface="Roboto"/>
                <a:sym typeface="Roboto"/>
              </a:rPr>
              <a:t>My Students</a:t>
            </a:r>
          </a:p>
          <a:p>
            <a:pPr lvl="1" indent="-342900">
              <a:lnSpc>
                <a:spcPct val="150000"/>
              </a:lnSpc>
              <a:spcBef>
                <a:spcPts val="0"/>
              </a:spcBef>
              <a:buSzPts val="1800"/>
              <a:buFont typeface="Arial"/>
              <a:buChar char="■"/>
            </a:pPr>
            <a:r>
              <a:rPr lang="en-US" dirty="0">
                <a:latin typeface="Roboto"/>
                <a:ea typeface="Roboto"/>
                <a:cs typeface="Roboto"/>
                <a:sym typeface="Roboto"/>
              </a:rPr>
              <a:t>Select </a:t>
            </a:r>
            <a:r>
              <a:rPr lang="en-US" b="1" dirty="0">
                <a:latin typeface="Roboto"/>
                <a:ea typeface="Roboto"/>
                <a:cs typeface="Roboto"/>
                <a:sym typeface="Roboto"/>
              </a:rPr>
              <a:t>“Manage Students”</a:t>
            </a:r>
            <a:r>
              <a:rPr lang="en-US" dirty="0">
                <a:latin typeface="Roboto"/>
                <a:ea typeface="Roboto"/>
                <a:cs typeface="Roboto"/>
                <a:sym typeface="Roboto"/>
              </a:rPr>
              <a:t> </a:t>
            </a:r>
          </a:p>
          <a:p>
            <a:pPr marL="63500" indent="0">
              <a:buNone/>
            </a:pPr>
            <a:endParaRPr lang="en-US" dirty="0"/>
          </a:p>
        </p:txBody>
      </p:sp>
      <p:sp>
        <p:nvSpPr>
          <p:cNvPr id="3" name="Title 2">
            <a:extLst>
              <a:ext uri="{FF2B5EF4-FFF2-40B4-BE49-F238E27FC236}">
                <a16:creationId xmlns:a16="http://schemas.microsoft.com/office/drawing/2014/main" id="{0C15033A-6878-BF4B-B3FC-3A8B69CF268F}"/>
              </a:ext>
            </a:extLst>
          </p:cNvPr>
          <p:cNvSpPr>
            <a:spLocks noGrp="1"/>
          </p:cNvSpPr>
          <p:nvPr>
            <p:ph type="title"/>
          </p:nvPr>
        </p:nvSpPr>
        <p:spPr/>
        <p:txBody>
          <a:bodyPr/>
          <a:lstStyle/>
          <a:p>
            <a:r>
              <a:rPr lang="en-US" dirty="0"/>
              <a:t>Understanding the Dashboard</a:t>
            </a:r>
          </a:p>
        </p:txBody>
      </p:sp>
      <p:pic>
        <p:nvPicPr>
          <p:cNvPr id="4" name="Google Shape;416;p50">
            <a:extLst>
              <a:ext uri="{FF2B5EF4-FFF2-40B4-BE49-F238E27FC236}">
                <a16:creationId xmlns:a16="http://schemas.microsoft.com/office/drawing/2014/main" id="{B9B6274D-B02D-5149-90A1-E304A07EF06E}"/>
              </a:ext>
            </a:extLst>
          </p:cNvPr>
          <p:cNvPicPr preferRelativeResize="0"/>
          <p:nvPr/>
        </p:nvPicPr>
        <p:blipFill>
          <a:blip r:embed="rId2">
            <a:alphaModFix/>
          </a:blip>
          <a:stretch>
            <a:fillRect/>
          </a:stretch>
        </p:blipFill>
        <p:spPr>
          <a:xfrm>
            <a:off x="457200" y="1309352"/>
            <a:ext cx="3502324" cy="3077537"/>
          </a:xfrm>
          <a:prstGeom prst="rect">
            <a:avLst/>
          </a:prstGeom>
          <a:noFill/>
          <a:ln>
            <a:noFill/>
          </a:ln>
        </p:spPr>
      </p:pic>
    </p:spTree>
    <p:extLst>
      <p:ext uri="{BB962C8B-B14F-4D97-AF65-F5344CB8AC3E}">
        <p14:creationId xmlns:p14="http://schemas.microsoft.com/office/powerpoint/2010/main" val="1455747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1658B6-6DDC-EA49-A035-826D9AFF1B71}"/>
              </a:ext>
            </a:extLst>
          </p:cNvPr>
          <p:cNvSpPr>
            <a:spLocks noGrp="1"/>
          </p:cNvSpPr>
          <p:nvPr>
            <p:ph type="body" idx="1"/>
          </p:nvPr>
        </p:nvSpPr>
        <p:spPr>
          <a:xfrm>
            <a:off x="4572000" y="1309352"/>
            <a:ext cx="4114800" cy="3434098"/>
          </a:xfrm>
        </p:spPr>
        <p:txBody>
          <a:bodyPr>
            <a:normAutofit fontScale="77500" lnSpcReduction="20000"/>
          </a:bodyPr>
          <a:lstStyle/>
          <a:p>
            <a:pPr marL="0" lvl="0" indent="0">
              <a:spcBef>
                <a:spcPts val="1000"/>
              </a:spcBef>
              <a:buNone/>
            </a:pPr>
            <a:r>
              <a:rPr lang="en-US" dirty="0">
                <a:latin typeface="Roboto"/>
                <a:ea typeface="Roboto"/>
                <a:cs typeface="Roboto"/>
                <a:sym typeface="Roboto"/>
              </a:rPr>
              <a:t>Fill out the form</a:t>
            </a:r>
            <a:endParaRPr lang="en-US" sz="2400" dirty="0">
              <a:latin typeface="Roboto"/>
              <a:ea typeface="Roboto"/>
              <a:cs typeface="Roboto"/>
              <a:sym typeface="Roboto"/>
            </a:endParaRPr>
          </a:p>
          <a:p>
            <a:pPr lvl="0" indent="-355600">
              <a:lnSpc>
                <a:spcPct val="150000"/>
              </a:lnSpc>
              <a:spcBef>
                <a:spcPts val="1000"/>
              </a:spcBef>
              <a:buSzPts val="2000"/>
              <a:buFont typeface="Arial"/>
              <a:buChar char="●"/>
            </a:pPr>
            <a:r>
              <a:rPr lang="en-US" sz="2800" dirty="0">
                <a:latin typeface="Roboto"/>
                <a:ea typeface="Roboto"/>
                <a:cs typeface="Roboto"/>
                <a:sym typeface="Roboto"/>
              </a:rPr>
              <a:t>Use </a:t>
            </a:r>
            <a:r>
              <a:rPr lang="en-US" sz="2800" b="1" dirty="0">
                <a:latin typeface="Roboto"/>
                <a:ea typeface="Roboto"/>
                <a:cs typeface="Roboto"/>
                <a:sym typeface="Roboto"/>
              </a:rPr>
              <a:t>“student@k20ili.com”</a:t>
            </a:r>
            <a:r>
              <a:rPr lang="en-US" sz="2800" dirty="0">
                <a:latin typeface="Roboto"/>
                <a:ea typeface="Roboto"/>
                <a:cs typeface="Roboto"/>
                <a:sym typeface="Roboto"/>
              </a:rPr>
              <a:t> for the email address.</a:t>
            </a:r>
          </a:p>
          <a:p>
            <a:pPr lvl="0" indent="-355600">
              <a:lnSpc>
                <a:spcPct val="150000"/>
              </a:lnSpc>
              <a:spcBef>
                <a:spcPts val="0"/>
              </a:spcBef>
              <a:buSzPts val="2000"/>
              <a:buFont typeface="Arial"/>
              <a:buChar char="●"/>
            </a:pPr>
            <a:r>
              <a:rPr lang="en-US" sz="2800" dirty="0">
                <a:latin typeface="Roboto"/>
                <a:ea typeface="Roboto"/>
                <a:cs typeface="Roboto"/>
                <a:sym typeface="Roboto"/>
              </a:rPr>
              <a:t>Use </a:t>
            </a:r>
            <a:r>
              <a:rPr lang="en-US" sz="2800" b="1" dirty="0">
                <a:latin typeface="Roboto"/>
                <a:ea typeface="Roboto"/>
                <a:cs typeface="Roboto"/>
                <a:sym typeface="Roboto"/>
              </a:rPr>
              <a:t>“Ardmore High School”</a:t>
            </a:r>
            <a:r>
              <a:rPr lang="en-US" sz="2800" dirty="0">
                <a:latin typeface="Roboto"/>
                <a:ea typeface="Roboto"/>
                <a:cs typeface="Roboto"/>
                <a:sym typeface="Roboto"/>
              </a:rPr>
              <a:t> for the school.</a:t>
            </a:r>
          </a:p>
          <a:p>
            <a:pPr lvl="0" indent="-355600">
              <a:lnSpc>
                <a:spcPct val="150000"/>
              </a:lnSpc>
              <a:spcBef>
                <a:spcPts val="0"/>
              </a:spcBef>
              <a:buSzPts val="2000"/>
              <a:buFont typeface="Arial"/>
              <a:buChar char="●"/>
            </a:pPr>
            <a:r>
              <a:rPr lang="en-US" sz="2800" dirty="0">
                <a:latin typeface="Roboto"/>
                <a:ea typeface="Roboto"/>
                <a:cs typeface="Roboto"/>
                <a:sym typeface="Roboto"/>
              </a:rPr>
              <a:t>Use </a:t>
            </a:r>
            <a:r>
              <a:rPr lang="en-US" sz="2800" b="1" dirty="0">
                <a:latin typeface="Roboto"/>
                <a:ea typeface="Roboto"/>
                <a:cs typeface="Roboto"/>
                <a:sym typeface="Roboto"/>
              </a:rPr>
              <a:t>“9”</a:t>
            </a:r>
            <a:r>
              <a:rPr lang="en-US" sz="2800" dirty="0">
                <a:latin typeface="Roboto"/>
                <a:ea typeface="Roboto"/>
                <a:cs typeface="Roboto"/>
                <a:sym typeface="Roboto"/>
              </a:rPr>
              <a:t> for the Grade Level.</a:t>
            </a:r>
          </a:p>
          <a:p>
            <a:pPr marL="63500" indent="0">
              <a:buNone/>
            </a:pPr>
            <a:endParaRPr lang="en-US" dirty="0"/>
          </a:p>
        </p:txBody>
      </p:sp>
      <p:sp>
        <p:nvSpPr>
          <p:cNvPr id="3" name="Title 2">
            <a:extLst>
              <a:ext uri="{FF2B5EF4-FFF2-40B4-BE49-F238E27FC236}">
                <a16:creationId xmlns:a16="http://schemas.microsoft.com/office/drawing/2014/main" id="{6DD1D8AF-963F-FA4A-B875-3DAF2D26F9A9}"/>
              </a:ext>
            </a:extLst>
          </p:cNvPr>
          <p:cNvSpPr>
            <a:spLocks noGrp="1"/>
          </p:cNvSpPr>
          <p:nvPr>
            <p:ph type="title"/>
          </p:nvPr>
        </p:nvSpPr>
        <p:spPr/>
        <p:txBody>
          <a:bodyPr/>
          <a:lstStyle/>
          <a:p>
            <a:r>
              <a:rPr lang="en-US" dirty="0"/>
              <a:t>Adding a Student</a:t>
            </a:r>
          </a:p>
        </p:txBody>
      </p:sp>
      <p:pic>
        <p:nvPicPr>
          <p:cNvPr id="4" name="Google Shape;422;p51">
            <a:extLst>
              <a:ext uri="{FF2B5EF4-FFF2-40B4-BE49-F238E27FC236}">
                <a16:creationId xmlns:a16="http://schemas.microsoft.com/office/drawing/2014/main" id="{09933282-0291-634E-B350-A83E0C66FC00}"/>
              </a:ext>
            </a:extLst>
          </p:cNvPr>
          <p:cNvPicPr preferRelativeResize="0"/>
          <p:nvPr/>
        </p:nvPicPr>
        <p:blipFill>
          <a:blip r:embed="rId2">
            <a:alphaModFix/>
          </a:blip>
          <a:stretch>
            <a:fillRect/>
          </a:stretch>
        </p:blipFill>
        <p:spPr>
          <a:xfrm>
            <a:off x="457200" y="1309352"/>
            <a:ext cx="3732610" cy="3279901"/>
          </a:xfrm>
          <a:prstGeom prst="rect">
            <a:avLst/>
          </a:prstGeom>
          <a:noFill/>
          <a:ln>
            <a:noFill/>
          </a:ln>
        </p:spPr>
      </p:pic>
    </p:spTree>
    <p:extLst>
      <p:ext uri="{BB962C8B-B14F-4D97-AF65-F5344CB8AC3E}">
        <p14:creationId xmlns:p14="http://schemas.microsoft.com/office/powerpoint/2010/main" val="5924076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08FD4-92FE-DA4F-BD97-0DF3ECB60527}"/>
              </a:ext>
            </a:extLst>
          </p:cNvPr>
          <p:cNvSpPr>
            <a:spLocks noGrp="1"/>
          </p:cNvSpPr>
          <p:nvPr>
            <p:ph type="body" idx="1"/>
          </p:nvPr>
        </p:nvSpPr>
        <p:spPr>
          <a:xfrm>
            <a:off x="3969459" y="1453101"/>
            <a:ext cx="1875113" cy="2714421"/>
          </a:xfrm>
        </p:spPr>
        <p:txBody>
          <a:bodyPr>
            <a:normAutofit fontScale="92500"/>
          </a:bodyPr>
          <a:lstStyle/>
          <a:p>
            <a:pPr lvl="0" indent="-342900">
              <a:spcBef>
                <a:spcPts val="1000"/>
              </a:spcBef>
              <a:buSzPts val="1800"/>
              <a:buFont typeface="Arial"/>
              <a:buAutoNum type="arabicPeriod"/>
            </a:pPr>
            <a:r>
              <a:rPr lang="en-US" sz="1400" dirty="0">
                <a:latin typeface="Roboto"/>
                <a:ea typeface="Roboto"/>
                <a:cs typeface="Roboto"/>
                <a:sym typeface="Roboto"/>
              </a:rPr>
              <a:t>Select </a:t>
            </a:r>
            <a:br>
              <a:rPr lang="en-US" sz="1400" dirty="0">
                <a:latin typeface="Roboto"/>
                <a:ea typeface="Roboto"/>
                <a:cs typeface="Roboto"/>
                <a:sym typeface="Roboto"/>
              </a:rPr>
            </a:br>
            <a:r>
              <a:rPr lang="en-US" sz="1400" b="1" dirty="0">
                <a:latin typeface="Roboto"/>
                <a:ea typeface="Roboto"/>
                <a:cs typeface="Roboto"/>
                <a:sym typeface="Roboto"/>
              </a:rPr>
              <a:t>“Start Learning”</a:t>
            </a:r>
            <a:endParaRPr lang="en-US" sz="1400" dirty="0">
              <a:latin typeface="Roboto"/>
              <a:ea typeface="Roboto"/>
              <a:cs typeface="Roboto"/>
              <a:sym typeface="Roboto"/>
            </a:endParaRPr>
          </a:p>
          <a:p>
            <a:pPr lvl="0" indent="-342900">
              <a:spcBef>
                <a:spcPts val="1000"/>
              </a:spcBef>
              <a:buSzPts val="1800"/>
              <a:buFont typeface="Arial"/>
              <a:buAutoNum type="arabicPeriod"/>
            </a:pPr>
            <a:r>
              <a:rPr lang="en-US" sz="1400" dirty="0">
                <a:latin typeface="Roboto"/>
                <a:ea typeface="Roboto"/>
                <a:cs typeface="Roboto"/>
                <a:sym typeface="Roboto"/>
              </a:rPr>
              <a:t>Expand </a:t>
            </a:r>
            <a:br>
              <a:rPr lang="en-US" sz="1400" dirty="0">
                <a:latin typeface="Roboto"/>
                <a:ea typeface="Roboto"/>
                <a:cs typeface="Roboto"/>
                <a:sym typeface="Roboto"/>
              </a:rPr>
            </a:br>
            <a:r>
              <a:rPr lang="en-US" sz="1400" b="1" dirty="0">
                <a:latin typeface="Roboto"/>
                <a:ea typeface="Roboto"/>
                <a:cs typeface="Roboto"/>
                <a:sym typeface="Roboto"/>
              </a:rPr>
              <a:t>“9th grade objectives”</a:t>
            </a:r>
            <a:endParaRPr lang="en-US" sz="1400" dirty="0">
              <a:latin typeface="Roboto"/>
              <a:ea typeface="Roboto"/>
              <a:cs typeface="Roboto"/>
              <a:sym typeface="Roboto"/>
            </a:endParaRPr>
          </a:p>
          <a:p>
            <a:pPr lvl="0" indent="-342900">
              <a:spcBef>
                <a:spcPts val="1000"/>
              </a:spcBef>
              <a:spcAft>
                <a:spcPts val="1000"/>
              </a:spcAft>
              <a:buSzPts val="1800"/>
              <a:buFont typeface="Roboto"/>
              <a:buAutoNum type="arabicPeriod"/>
            </a:pPr>
            <a:r>
              <a:rPr lang="en-US" sz="1400" dirty="0">
                <a:latin typeface="Roboto"/>
                <a:ea typeface="Roboto"/>
                <a:cs typeface="Roboto"/>
                <a:sym typeface="Roboto"/>
              </a:rPr>
              <a:t>You now have access to all content relevant to parents of 9th graders.</a:t>
            </a:r>
          </a:p>
          <a:p>
            <a:endParaRPr lang="en-US" dirty="0"/>
          </a:p>
        </p:txBody>
      </p:sp>
      <p:sp>
        <p:nvSpPr>
          <p:cNvPr id="3" name="Title 2">
            <a:extLst>
              <a:ext uri="{FF2B5EF4-FFF2-40B4-BE49-F238E27FC236}">
                <a16:creationId xmlns:a16="http://schemas.microsoft.com/office/drawing/2014/main" id="{7B5DD909-2401-DF44-BAEA-7FD6921314A3}"/>
              </a:ext>
            </a:extLst>
          </p:cNvPr>
          <p:cNvSpPr>
            <a:spLocks noGrp="1"/>
          </p:cNvSpPr>
          <p:nvPr>
            <p:ph type="title"/>
          </p:nvPr>
        </p:nvSpPr>
        <p:spPr/>
        <p:txBody>
          <a:bodyPr/>
          <a:lstStyle/>
          <a:p>
            <a:r>
              <a:rPr lang="en-US" dirty="0"/>
              <a:t>Accessing the Content</a:t>
            </a:r>
          </a:p>
        </p:txBody>
      </p:sp>
      <p:pic>
        <p:nvPicPr>
          <p:cNvPr id="4" name="Google Shape;438;p52">
            <a:extLst>
              <a:ext uri="{FF2B5EF4-FFF2-40B4-BE49-F238E27FC236}">
                <a16:creationId xmlns:a16="http://schemas.microsoft.com/office/drawing/2014/main" id="{0F18AC05-3D08-404E-AEBA-B76206A60353}"/>
              </a:ext>
            </a:extLst>
          </p:cNvPr>
          <p:cNvPicPr preferRelativeResize="0"/>
          <p:nvPr/>
        </p:nvPicPr>
        <p:blipFill>
          <a:blip r:embed="rId2">
            <a:alphaModFix/>
          </a:blip>
          <a:stretch>
            <a:fillRect/>
          </a:stretch>
        </p:blipFill>
        <p:spPr>
          <a:xfrm>
            <a:off x="457200" y="1465679"/>
            <a:ext cx="3343375" cy="2714421"/>
          </a:xfrm>
          <a:prstGeom prst="rect">
            <a:avLst/>
          </a:prstGeom>
          <a:noFill/>
          <a:ln>
            <a:noFill/>
          </a:ln>
        </p:spPr>
      </p:pic>
      <p:pic>
        <p:nvPicPr>
          <p:cNvPr id="5" name="Google Shape;439;p52">
            <a:extLst>
              <a:ext uri="{FF2B5EF4-FFF2-40B4-BE49-F238E27FC236}">
                <a16:creationId xmlns:a16="http://schemas.microsoft.com/office/drawing/2014/main" id="{DFBBF00D-0BBA-444D-A83B-88FAF5826FB6}"/>
              </a:ext>
            </a:extLst>
          </p:cNvPr>
          <p:cNvPicPr preferRelativeResize="0"/>
          <p:nvPr/>
        </p:nvPicPr>
        <p:blipFill>
          <a:blip r:embed="rId3">
            <a:alphaModFix/>
          </a:blip>
          <a:stretch>
            <a:fillRect/>
          </a:stretch>
        </p:blipFill>
        <p:spPr>
          <a:xfrm>
            <a:off x="6250100" y="1465679"/>
            <a:ext cx="1899242" cy="2432382"/>
          </a:xfrm>
          <a:prstGeom prst="rect">
            <a:avLst/>
          </a:prstGeom>
          <a:noFill/>
          <a:ln>
            <a:noFill/>
          </a:ln>
        </p:spPr>
      </p:pic>
    </p:spTree>
    <p:extLst>
      <p:ext uri="{BB962C8B-B14F-4D97-AF65-F5344CB8AC3E}">
        <p14:creationId xmlns:p14="http://schemas.microsoft.com/office/powerpoint/2010/main" val="2141790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A Family Quest</a:t>
            </a:r>
            <a:endParaRPr dirty="0"/>
          </a:p>
        </p:txBody>
      </p:sp>
      <p:sp>
        <p:nvSpPr>
          <p:cNvPr id="95" name="Google Shape;95;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584A0-887A-F549-BCA8-7254DDAB2A82}"/>
              </a:ext>
            </a:extLst>
          </p:cNvPr>
          <p:cNvSpPr>
            <a:spLocks noGrp="1"/>
          </p:cNvSpPr>
          <p:nvPr>
            <p:ph type="title"/>
          </p:nvPr>
        </p:nvSpPr>
        <p:spPr>
          <a:xfrm>
            <a:off x="457200" y="307247"/>
            <a:ext cx="3959525" cy="857250"/>
          </a:xfrm>
        </p:spPr>
        <p:txBody>
          <a:bodyPr/>
          <a:lstStyle/>
          <a:p>
            <a:r>
              <a:rPr lang="en-US" dirty="0"/>
              <a:t>QUEST Gallery Walk</a:t>
            </a:r>
          </a:p>
        </p:txBody>
      </p:sp>
      <p:sp>
        <p:nvSpPr>
          <p:cNvPr id="4" name="Google Shape;446;p53">
            <a:extLst>
              <a:ext uri="{FF2B5EF4-FFF2-40B4-BE49-F238E27FC236}">
                <a16:creationId xmlns:a16="http://schemas.microsoft.com/office/drawing/2014/main" id="{10AB6958-8D0B-874F-8C6F-9B2B87306A78}"/>
              </a:ext>
            </a:extLst>
          </p:cNvPr>
          <p:cNvSpPr txBox="1">
            <a:spLocks noGrp="1"/>
          </p:cNvSpPr>
          <p:nvPr>
            <p:ph type="body" idx="1"/>
          </p:nvPr>
        </p:nvSpPr>
        <p:spPr>
          <a:xfrm>
            <a:off x="457200" y="1309687"/>
            <a:ext cx="4114800" cy="315879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None/>
            </a:pPr>
            <a:r>
              <a:rPr lang="en-US" sz="2000" dirty="0">
                <a:latin typeface="Roboto"/>
                <a:ea typeface="Roboto"/>
                <a:cs typeface="Roboto"/>
                <a:sym typeface="Roboto"/>
              </a:rPr>
              <a:t>For each of the following objectives, read the section and add a comment to the corresponding sticky note. You’ll have two minutes for each. </a:t>
            </a:r>
            <a:endParaRPr sz="2000" dirty="0">
              <a:latin typeface="Roboto"/>
              <a:ea typeface="Roboto"/>
              <a:cs typeface="Roboto"/>
              <a:sym typeface="Roboto"/>
            </a:endParaRPr>
          </a:p>
          <a:p>
            <a:pPr marL="0" lvl="0" indent="0" algn="l" rtl="0">
              <a:lnSpc>
                <a:spcPct val="100000"/>
              </a:lnSpc>
              <a:spcBef>
                <a:spcPts val="0"/>
              </a:spcBef>
              <a:spcAft>
                <a:spcPts val="0"/>
              </a:spcAft>
              <a:buNone/>
            </a:pPr>
            <a:endParaRPr sz="1800" dirty="0">
              <a:latin typeface="Times New Roman"/>
              <a:ea typeface="Times New Roman"/>
              <a:cs typeface="Times New Roman"/>
              <a:sym typeface="Times New Roman"/>
            </a:endParaRPr>
          </a:p>
          <a:p>
            <a:pPr marL="914400" lvl="0" indent="-342900">
              <a:spcBef>
                <a:spcPts val="0"/>
              </a:spcBef>
              <a:buClr>
                <a:srgbClr val="20124D"/>
              </a:buClr>
              <a:buSzPts val="1800"/>
              <a:buFont typeface="Roboto"/>
              <a:buChar char="●"/>
            </a:pPr>
            <a:r>
              <a:rPr lang="en-US" sz="1800" b="1" dirty="0">
                <a:solidFill>
                  <a:schemeClr val="tx1"/>
                </a:solidFill>
                <a:latin typeface="Roboto"/>
                <a:ea typeface="Roboto"/>
                <a:cs typeface="Roboto"/>
                <a:sym typeface="Roboto"/>
              </a:rPr>
              <a:t>College Admission Procedures</a:t>
            </a:r>
            <a:endParaRPr lang="en-US" sz="1800" b="1" u="sng" dirty="0">
              <a:solidFill>
                <a:schemeClr val="tx1"/>
              </a:solidFill>
              <a:latin typeface="Roboto"/>
              <a:ea typeface="Roboto"/>
              <a:cs typeface="Roboto"/>
              <a:sym typeface="Roboto"/>
              <a:hlinkClick r:id="rId2">
                <a:extLst>
                  <a:ext uri="{A12FA001-AC4F-418D-AE19-62706E023703}">
                    <ahyp:hlinkClr xmlns:ahyp="http://schemas.microsoft.com/office/drawing/2018/hyperlinkcolor" val="tx"/>
                  </a:ext>
                </a:extLst>
              </a:hlinkClick>
            </a:endParaRPr>
          </a:p>
          <a:p>
            <a:pPr marL="914400" lvl="0" indent="-342900">
              <a:spcBef>
                <a:spcPts val="0"/>
              </a:spcBef>
              <a:buClr>
                <a:srgbClr val="20124D"/>
              </a:buClr>
              <a:buSzPts val="1800"/>
              <a:buFont typeface="Roboto"/>
              <a:buChar char="●"/>
            </a:pPr>
            <a:r>
              <a:rPr lang="en-US" sz="1800" b="1" dirty="0">
                <a:solidFill>
                  <a:schemeClr val="tx1"/>
                </a:solidFill>
                <a:latin typeface="Roboto"/>
                <a:ea typeface="Roboto"/>
                <a:cs typeface="Roboto"/>
                <a:sym typeface="Roboto"/>
              </a:rPr>
              <a:t>Benefits of Higher Education</a:t>
            </a:r>
          </a:p>
          <a:p>
            <a:pPr marL="914400" lvl="0" indent="-342900">
              <a:spcBef>
                <a:spcPts val="0"/>
              </a:spcBef>
              <a:buClr>
                <a:srgbClr val="20124D"/>
              </a:buClr>
              <a:buSzPts val="1800"/>
              <a:buFont typeface="Roboto"/>
              <a:buChar char="●"/>
            </a:pPr>
            <a:r>
              <a:rPr lang="en-US" sz="1800" b="1" dirty="0">
                <a:solidFill>
                  <a:schemeClr val="tx1"/>
                </a:solidFill>
                <a:latin typeface="Roboto"/>
                <a:ea typeface="Roboto"/>
                <a:cs typeface="Roboto"/>
                <a:sym typeface="Roboto"/>
              </a:rPr>
              <a:t>College Expenses</a:t>
            </a:r>
          </a:p>
          <a:p>
            <a:pPr marL="914400" lvl="0" indent="-342900">
              <a:spcBef>
                <a:spcPts val="0"/>
              </a:spcBef>
              <a:buClr>
                <a:srgbClr val="20124D"/>
              </a:buClr>
              <a:buSzPts val="1800"/>
              <a:buFont typeface="Roboto"/>
              <a:buChar char="●"/>
            </a:pPr>
            <a:r>
              <a:rPr lang="en-US" sz="1800" b="1" dirty="0">
                <a:solidFill>
                  <a:schemeClr val="tx1"/>
                </a:solidFill>
                <a:latin typeface="Roboto"/>
                <a:ea typeface="Roboto"/>
                <a:cs typeface="Roboto"/>
                <a:sym typeface="Roboto"/>
              </a:rPr>
              <a:t>Paying for PSE</a:t>
            </a:r>
          </a:p>
          <a:p>
            <a:pPr marL="914400" lvl="0" indent="-342900">
              <a:spcBef>
                <a:spcPts val="0"/>
              </a:spcBef>
              <a:buClr>
                <a:srgbClr val="20124D"/>
              </a:buClr>
              <a:buSzPts val="1800"/>
              <a:buFont typeface="Roboto"/>
              <a:buChar char="●"/>
            </a:pPr>
            <a:r>
              <a:rPr lang="en-US" sz="1800" b="1" dirty="0">
                <a:solidFill>
                  <a:schemeClr val="tx1"/>
                </a:solidFill>
                <a:latin typeface="Roboto"/>
                <a:ea typeface="Roboto"/>
                <a:cs typeface="Roboto"/>
                <a:sym typeface="Roboto"/>
              </a:rPr>
              <a:t>Forms and Processes</a:t>
            </a:r>
          </a:p>
          <a:p>
            <a:pPr marL="914400" lvl="0" indent="-342900">
              <a:spcBef>
                <a:spcPts val="0"/>
              </a:spcBef>
              <a:buClr>
                <a:srgbClr val="20124D"/>
              </a:buClr>
              <a:buSzPts val="1800"/>
              <a:buFont typeface="Roboto"/>
              <a:buChar char="●"/>
            </a:pPr>
            <a:r>
              <a:rPr lang="en-US" sz="1800" b="1" dirty="0">
                <a:solidFill>
                  <a:schemeClr val="tx1"/>
                </a:solidFill>
                <a:latin typeface="Roboto"/>
                <a:ea typeface="Roboto"/>
                <a:cs typeface="Roboto"/>
                <a:sym typeface="Roboto"/>
              </a:rPr>
              <a:t>Planning for your Child's Future</a:t>
            </a:r>
            <a:endParaRPr lang="en-US" sz="1800" dirty="0">
              <a:solidFill>
                <a:schemeClr val="tx1"/>
              </a:solidFill>
            </a:endParaRPr>
          </a:p>
          <a:p>
            <a:pPr marL="0" lvl="0" indent="0" algn="l" rtl="0">
              <a:lnSpc>
                <a:spcPct val="100000"/>
              </a:lnSpc>
              <a:spcBef>
                <a:spcPts val="0"/>
              </a:spcBef>
              <a:spcAft>
                <a:spcPts val="0"/>
              </a:spcAft>
              <a:buNone/>
            </a:pPr>
            <a:endParaRPr sz="1800" dirty="0">
              <a:uFill>
                <a:noFill/>
              </a:uFill>
              <a:latin typeface="Times New Roman"/>
              <a:ea typeface="Times New Roman"/>
              <a:cs typeface="Times New Roman"/>
              <a:sym typeface="Times New Roman"/>
              <a:hlinkClick r:id="rId3"/>
            </a:endParaRPr>
          </a:p>
          <a:p>
            <a:pPr marL="914400" lvl="0" indent="0" algn="l" rtl="0">
              <a:lnSpc>
                <a:spcPct val="100000"/>
              </a:lnSpc>
              <a:spcBef>
                <a:spcPts val="0"/>
              </a:spcBef>
              <a:spcAft>
                <a:spcPts val="0"/>
              </a:spcAft>
              <a:buClr>
                <a:schemeClr val="dk1"/>
              </a:buClr>
              <a:buSzPts val="1100"/>
              <a:buFont typeface="Arial"/>
              <a:buNone/>
            </a:pPr>
            <a:endParaRPr sz="1800" b="1" u="sng" dirty="0">
              <a:solidFill>
                <a:srgbClr val="0056B3"/>
              </a:solidFill>
              <a:highlight>
                <a:srgbClr val="FFFFFF"/>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endParaRPr>
          </a:p>
          <a:p>
            <a:pPr marL="0" lvl="0" indent="0" algn="l" rtl="0">
              <a:lnSpc>
                <a:spcPct val="150000"/>
              </a:lnSpc>
              <a:spcBef>
                <a:spcPts val="0"/>
              </a:spcBef>
              <a:spcAft>
                <a:spcPts val="0"/>
              </a:spcAft>
              <a:buClr>
                <a:schemeClr val="dk1"/>
              </a:buClr>
              <a:buSzPts val="1800"/>
              <a:buNone/>
            </a:pPr>
            <a:endParaRPr sz="1800" b="1" dirty="0"/>
          </a:p>
          <a:p>
            <a:pPr marL="0" lvl="0" indent="0" algn="l" rtl="0">
              <a:lnSpc>
                <a:spcPct val="150000"/>
              </a:lnSpc>
              <a:spcBef>
                <a:spcPts val="0"/>
              </a:spcBef>
              <a:spcAft>
                <a:spcPts val="0"/>
              </a:spcAft>
              <a:buClr>
                <a:schemeClr val="dk1"/>
              </a:buClr>
              <a:buSzPts val="1800"/>
              <a:buNone/>
            </a:pPr>
            <a:r>
              <a:rPr lang="en-US" sz="1800" b="1" dirty="0"/>
              <a:t> </a:t>
            </a:r>
            <a:endParaRPr sz="1800" b="1" dirty="0"/>
          </a:p>
        </p:txBody>
      </p:sp>
      <p:pic>
        <p:nvPicPr>
          <p:cNvPr id="5" name="Google Shape;448;p53" title="K20 Center 2 minute timer">
            <a:hlinkClick r:id="rId5"/>
            <a:extLst>
              <a:ext uri="{FF2B5EF4-FFF2-40B4-BE49-F238E27FC236}">
                <a16:creationId xmlns:a16="http://schemas.microsoft.com/office/drawing/2014/main" id="{A2294AA7-2D61-9242-BFF6-3D83724BA9B8}"/>
              </a:ext>
            </a:extLst>
          </p:cNvPr>
          <p:cNvPicPr preferRelativeResize="0"/>
          <p:nvPr/>
        </p:nvPicPr>
        <p:blipFill>
          <a:blip r:embed="rId6">
            <a:alphaModFix/>
          </a:blip>
          <a:stretch>
            <a:fillRect/>
          </a:stretch>
        </p:blipFill>
        <p:spPr>
          <a:xfrm>
            <a:off x="5029200" y="1164497"/>
            <a:ext cx="3605842" cy="2704382"/>
          </a:xfrm>
          <a:prstGeom prst="rect">
            <a:avLst/>
          </a:prstGeom>
          <a:noFill/>
          <a:ln>
            <a:noFill/>
          </a:ln>
        </p:spPr>
      </p:pic>
    </p:spTree>
    <p:extLst>
      <p:ext uri="{BB962C8B-B14F-4D97-AF65-F5344CB8AC3E}">
        <p14:creationId xmlns:p14="http://schemas.microsoft.com/office/powerpoint/2010/main" val="1413490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908BE4-F9D2-5849-8AC5-FF3F8DFD8040}"/>
              </a:ext>
            </a:extLst>
          </p:cNvPr>
          <p:cNvSpPr>
            <a:spLocks noGrp="1"/>
          </p:cNvSpPr>
          <p:nvPr>
            <p:ph type="body" idx="1"/>
          </p:nvPr>
        </p:nvSpPr>
        <p:spPr>
          <a:xfrm>
            <a:off x="457200" y="1309352"/>
            <a:ext cx="4528868" cy="3434098"/>
          </a:xfrm>
        </p:spPr>
        <p:txBody>
          <a:bodyPr>
            <a:normAutofit fontScale="77500" lnSpcReduction="20000"/>
          </a:bodyPr>
          <a:lstStyle/>
          <a:p>
            <a:pPr marL="63500" indent="0">
              <a:buNone/>
            </a:pPr>
            <a:r>
              <a:rPr lang="en-US" sz="2800" dirty="0">
                <a:latin typeface="Roboto"/>
                <a:ea typeface="Roboto"/>
                <a:cs typeface="Roboto"/>
                <a:sym typeface="Roboto"/>
              </a:rPr>
              <a:t>Return to the table/objective where you started out, and review as a group all the post-it comments. Next, as a group, select one sticky note from your table to share out with the whole group.</a:t>
            </a:r>
          </a:p>
          <a:p>
            <a:pPr marL="914400" lvl="0" indent="-355663">
              <a:spcBef>
                <a:spcPts val="0"/>
              </a:spcBef>
              <a:buClr>
                <a:srgbClr val="20124D"/>
              </a:buClr>
              <a:buSzPct val="100000"/>
              <a:buFont typeface="Roboto"/>
              <a:buChar char="●"/>
            </a:pPr>
            <a:r>
              <a:rPr lang="en-US" sz="2400" b="1" dirty="0">
                <a:solidFill>
                  <a:schemeClr val="tx1"/>
                </a:solidFill>
                <a:latin typeface="Calibri" panose="020F0502020204030204" pitchFamily="34" charset="0"/>
                <a:ea typeface="Roboto"/>
                <a:cs typeface="Calibri" panose="020F0502020204030204" pitchFamily="34" charset="0"/>
                <a:sym typeface="Roboto"/>
              </a:rPr>
              <a:t>College Admission Procedures</a:t>
            </a:r>
            <a:endParaRPr lang="en-US" sz="2400" b="1" u="sng" dirty="0">
              <a:solidFill>
                <a:schemeClr val="tx1"/>
              </a:solidFill>
              <a:latin typeface="Calibri" panose="020F0502020204030204" pitchFamily="34" charset="0"/>
              <a:ea typeface="Roboto"/>
              <a:cs typeface="Calibri" panose="020F0502020204030204" pitchFamily="34" charset="0"/>
              <a:sym typeface="Roboto"/>
              <a:hlinkClick r:id="rId2">
                <a:extLst>
                  <a:ext uri="{A12FA001-AC4F-418D-AE19-62706E023703}">
                    <ahyp:hlinkClr xmlns:ahyp="http://schemas.microsoft.com/office/drawing/2018/hyperlinkcolor" val="tx"/>
                  </a:ext>
                </a:extLst>
              </a:hlinkClick>
            </a:endParaRPr>
          </a:p>
          <a:p>
            <a:pPr marL="914400" lvl="0" indent="-355663">
              <a:spcBef>
                <a:spcPts val="0"/>
              </a:spcBef>
              <a:buClr>
                <a:srgbClr val="20124D"/>
              </a:buClr>
              <a:buSzPct val="100000"/>
              <a:buFont typeface="Roboto"/>
              <a:buChar char="●"/>
            </a:pPr>
            <a:r>
              <a:rPr lang="en-US" sz="2400" b="1" dirty="0">
                <a:solidFill>
                  <a:schemeClr val="tx1"/>
                </a:solidFill>
                <a:latin typeface="Calibri" panose="020F0502020204030204" pitchFamily="34" charset="0"/>
                <a:ea typeface="Roboto"/>
                <a:cs typeface="Calibri" panose="020F0502020204030204" pitchFamily="34" charset="0"/>
                <a:sym typeface="Roboto"/>
              </a:rPr>
              <a:t>Benefits of Higher Education</a:t>
            </a:r>
          </a:p>
          <a:p>
            <a:pPr marL="914400" lvl="0" indent="-355663">
              <a:spcBef>
                <a:spcPts val="0"/>
              </a:spcBef>
              <a:buClr>
                <a:srgbClr val="20124D"/>
              </a:buClr>
              <a:buSzPct val="100000"/>
              <a:buFont typeface="Roboto"/>
              <a:buChar char="●"/>
            </a:pPr>
            <a:r>
              <a:rPr lang="en-US" sz="2400" b="1" dirty="0">
                <a:solidFill>
                  <a:schemeClr val="tx1"/>
                </a:solidFill>
                <a:latin typeface="Calibri" panose="020F0502020204030204" pitchFamily="34" charset="0"/>
                <a:ea typeface="Roboto"/>
                <a:cs typeface="Calibri" panose="020F0502020204030204" pitchFamily="34" charset="0"/>
                <a:sym typeface="Roboto"/>
              </a:rPr>
              <a:t>College Expenses</a:t>
            </a:r>
          </a:p>
          <a:p>
            <a:pPr marL="914400" lvl="0" indent="-355663">
              <a:spcBef>
                <a:spcPts val="0"/>
              </a:spcBef>
              <a:buClr>
                <a:srgbClr val="20124D"/>
              </a:buClr>
              <a:buSzPct val="100000"/>
              <a:buFont typeface="Roboto"/>
              <a:buChar char="●"/>
            </a:pPr>
            <a:r>
              <a:rPr lang="en-US" sz="2400" b="1" dirty="0">
                <a:solidFill>
                  <a:schemeClr val="tx1"/>
                </a:solidFill>
                <a:latin typeface="Calibri" panose="020F0502020204030204" pitchFamily="34" charset="0"/>
                <a:ea typeface="Roboto"/>
                <a:cs typeface="Calibri" panose="020F0502020204030204" pitchFamily="34" charset="0"/>
                <a:sym typeface="Roboto"/>
              </a:rPr>
              <a:t>Paying for PSE</a:t>
            </a:r>
          </a:p>
          <a:p>
            <a:pPr marL="914400" lvl="0" indent="-355663">
              <a:spcBef>
                <a:spcPts val="0"/>
              </a:spcBef>
              <a:buClr>
                <a:srgbClr val="20124D"/>
              </a:buClr>
              <a:buSzPct val="100000"/>
              <a:buFont typeface="Roboto"/>
              <a:buChar char="●"/>
            </a:pPr>
            <a:r>
              <a:rPr lang="en-US" sz="2400" b="1" dirty="0">
                <a:solidFill>
                  <a:schemeClr val="tx1"/>
                </a:solidFill>
                <a:latin typeface="Calibri" panose="020F0502020204030204" pitchFamily="34" charset="0"/>
                <a:ea typeface="Roboto"/>
                <a:cs typeface="Calibri" panose="020F0502020204030204" pitchFamily="34" charset="0"/>
                <a:sym typeface="Roboto"/>
              </a:rPr>
              <a:t>Forms and Processes</a:t>
            </a:r>
          </a:p>
          <a:p>
            <a:pPr marL="914400" lvl="0" indent="-355663">
              <a:spcBef>
                <a:spcPts val="0"/>
              </a:spcBef>
              <a:buClr>
                <a:srgbClr val="20124D"/>
              </a:buClr>
              <a:buSzPct val="100000"/>
              <a:buFont typeface="Roboto"/>
              <a:buChar char="●"/>
            </a:pPr>
            <a:r>
              <a:rPr lang="en-US" sz="2400" b="1" dirty="0">
                <a:solidFill>
                  <a:schemeClr val="tx1"/>
                </a:solidFill>
                <a:latin typeface="Calibri" panose="020F0502020204030204" pitchFamily="34" charset="0"/>
                <a:ea typeface="Roboto"/>
                <a:cs typeface="Calibri" panose="020F0502020204030204" pitchFamily="34" charset="0"/>
                <a:sym typeface="Roboto"/>
              </a:rPr>
              <a:t>Planning for your Child's Future</a:t>
            </a:r>
            <a:endParaRPr lang="en-US" sz="3200" dirty="0">
              <a:solidFill>
                <a:schemeClr val="tx1"/>
              </a:solidFill>
              <a:latin typeface="Calibri" panose="020F0502020204030204" pitchFamily="34" charset="0"/>
              <a:cs typeface="Calibri" panose="020F0502020204030204" pitchFamily="34" charset="0"/>
            </a:endParaRPr>
          </a:p>
          <a:p>
            <a:pPr marL="63500" indent="0">
              <a:buNone/>
            </a:pPr>
            <a:endParaRPr lang="en-US" sz="2400" dirty="0">
              <a:latin typeface="Roboto"/>
              <a:ea typeface="Roboto"/>
              <a:cs typeface="Roboto"/>
              <a:sym typeface="Roboto"/>
            </a:endParaRPr>
          </a:p>
          <a:p>
            <a:endParaRPr lang="en-US" dirty="0"/>
          </a:p>
        </p:txBody>
      </p:sp>
      <p:sp>
        <p:nvSpPr>
          <p:cNvPr id="3" name="Title 2">
            <a:extLst>
              <a:ext uri="{FF2B5EF4-FFF2-40B4-BE49-F238E27FC236}">
                <a16:creationId xmlns:a16="http://schemas.microsoft.com/office/drawing/2014/main" id="{9286F50D-13BF-334A-9DC8-70C34A3B1675}"/>
              </a:ext>
            </a:extLst>
          </p:cNvPr>
          <p:cNvSpPr>
            <a:spLocks noGrp="1"/>
          </p:cNvSpPr>
          <p:nvPr>
            <p:ph type="title"/>
          </p:nvPr>
        </p:nvSpPr>
        <p:spPr/>
        <p:txBody>
          <a:bodyPr/>
          <a:lstStyle/>
          <a:p>
            <a:r>
              <a:rPr lang="en-US" dirty="0"/>
              <a:t>QUEST Gallery Walk</a:t>
            </a:r>
          </a:p>
        </p:txBody>
      </p:sp>
      <p:pic>
        <p:nvPicPr>
          <p:cNvPr id="4" name="Google Shape;456;p54">
            <a:extLst>
              <a:ext uri="{FF2B5EF4-FFF2-40B4-BE49-F238E27FC236}">
                <a16:creationId xmlns:a16="http://schemas.microsoft.com/office/drawing/2014/main" id="{423205EF-92F8-9642-A38B-77D2BE8E8A0C}"/>
              </a:ext>
            </a:extLst>
          </p:cNvPr>
          <p:cNvPicPr preferRelativeResize="0"/>
          <p:nvPr/>
        </p:nvPicPr>
        <p:blipFill rotWithShape="1">
          <a:blip r:embed="rId3">
            <a:alphaModFix/>
          </a:blip>
          <a:srcRect l="4049" t="1497" r="4014" b="1936"/>
          <a:stretch/>
        </p:blipFill>
        <p:spPr>
          <a:xfrm>
            <a:off x="5490552" y="752409"/>
            <a:ext cx="2320684" cy="3638682"/>
          </a:xfrm>
          <a:prstGeom prst="rect">
            <a:avLst/>
          </a:prstGeom>
          <a:noFill/>
          <a:ln>
            <a:noFill/>
          </a:ln>
        </p:spPr>
      </p:pic>
    </p:spTree>
    <p:extLst>
      <p:ext uri="{BB962C8B-B14F-4D97-AF65-F5344CB8AC3E}">
        <p14:creationId xmlns:p14="http://schemas.microsoft.com/office/powerpoint/2010/main" val="2316535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FF345-1EA0-034C-83C1-3327722E431F}"/>
              </a:ext>
            </a:extLst>
          </p:cNvPr>
          <p:cNvSpPr>
            <a:spLocks noGrp="1"/>
          </p:cNvSpPr>
          <p:nvPr>
            <p:ph type="body" idx="1"/>
          </p:nvPr>
        </p:nvSpPr>
        <p:spPr>
          <a:xfrm>
            <a:off x="457200" y="1309352"/>
            <a:ext cx="3665095" cy="2957847"/>
          </a:xfrm>
        </p:spPr>
        <p:txBody>
          <a:bodyPr>
            <a:normAutofit fontScale="92500" lnSpcReduction="20000"/>
          </a:bodyPr>
          <a:lstStyle/>
          <a:p>
            <a:pPr marL="63500" indent="0">
              <a:buNone/>
            </a:pPr>
            <a:r>
              <a:rPr lang="en-US" sz="2800" dirty="0">
                <a:latin typeface="Roboto"/>
                <a:ea typeface="Roboto"/>
                <a:cs typeface="Roboto"/>
                <a:sym typeface="Roboto"/>
              </a:rPr>
              <a:t>Reflect on the most significant learning or idea you gained from the session, and share it out with your sole mate from the beginning of the session. </a:t>
            </a:r>
            <a:endParaRPr lang="en-US" sz="4400" dirty="0">
              <a:latin typeface="Roboto"/>
              <a:ea typeface="Roboto"/>
              <a:cs typeface="Roboto"/>
              <a:sym typeface="Roboto"/>
            </a:endParaRPr>
          </a:p>
          <a:p>
            <a:pPr marL="63500" indent="0">
              <a:buNone/>
            </a:pPr>
            <a:endParaRPr lang="en-US" dirty="0"/>
          </a:p>
        </p:txBody>
      </p:sp>
      <p:sp>
        <p:nvSpPr>
          <p:cNvPr id="3" name="Title 2">
            <a:extLst>
              <a:ext uri="{FF2B5EF4-FFF2-40B4-BE49-F238E27FC236}">
                <a16:creationId xmlns:a16="http://schemas.microsoft.com/office/drawing/2014/main" id="{D05A119A-50AC-4E47-A468-8D328191F2B0}"/>
              </a:ext>
            </a:extLst>
          </p:cNvPr>
          <p:cNvSpPr>
            <a:spLocks noGrp="1"/>
          </p:cNvSpPr>
          <p:nvPr>
            <p:ph type="title"/>
          </p:nvPr>
        </p:nvSpPr>
        <p:spPr/>
        <p:txBody>
          <a:bodyPr/>
          <a:lstStyle/>
          <a:p>
            <a:r>
              <a:rPr lang="en-US" dirty="0"/>
              <a:t>POMS (Points of Most Significance)</a:t>
            </a:r>
          </a:p>
        </p:txBody>
      </p:sp>
      <p:pic>
        <p:nvPicPr>
          <p:cNvPr id="5" name="Google Shape;463;p55">
            <a:extLst>
              <a:ext uri="{FF2B5EF4-FFF2-40B4-BE49-F238E27FC236}">
                <a16:creationId xmlns:a16="http://schemas.microsoft.com/office/drawing/2014/main" id="{19D07B19-D0CD-734F-9FC0-B89E28CC2A3D}"/>
              </a:ext>
            </a:extLst>
          </p:cNvPr>
          <p:cNvPicPr preferRelativeResize="0"/>
          <p:nvPr/>
        </p:nvPicPr>
        <p:blipFill rotWithShape="1">
          <a:blip r:embed="rId2">
            <a:alphaModFix/>
          </a:blip>
          <a:srcRect l="1989" t="827" r="2167"/>
          <a:stretch/>
        </p:blipFill>
        <p:spPr>
          <a:xfrm>
            <a:off x="5021707" y="1335480"/>
            <a:ext cx="2547756" cy="3377401"/>
          </a:xfrm>
          <a:prstGeom prst="rect">
            <a:avLst/>
          </a:prstGeom>
          <a:noFill/>
          <a:ln>
            <a:noFill/>
          </a:ln>
        </p:spPr>
      </p:pic>
    </p:spTree>
    <p:extLst>
      <p:ext uri="{BB962C8B-B14F-4D97-AF65-F5344CB8AC3E}">
        <p14:creationId xmlns:p14="http://schemas.microsoft.com/office/powerpoint/2010/main" val="894925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101" name="Google Shape;101;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fontScale="92500" lnSpcReduction="10000"/>
          </a:bodyPr>
          <a:lstStyle/>
          <a:p>
            <a:pPr marL="55563" lvl="0" indent="0">
              <a:spcBef>
                <a:spcPts val="0"/>
              </a:spcBef>
              <a:buNone/>
            </a:pPr>
            <a:r>
              <a:rPr lang="en-US" dirty="0"/>
              <a:t>How can the QUEST mobile web page assist schools and families when it comes to supporting students in their post-secondary education or career?</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530352" y="533641"/>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Objectives</a:t>
            </a:r>
            <a:endParaRPr dirty="0"/>
          </a:p>
        </p:txBody>
      </p:sp>
      <p:sp>
        <p:nvSpPr>
          <p:cNvPr id="107" name="Google Shape;107;p4"/>
          <p:cNvSpPr txBox="1">
            <a:spLocks noGrp="1"/>
          </p:cNvSpPr>
          <p:nvPr>
            <p:ph type="body" idx="1"/>
          </p:nvPr>
        </p:nvSpPr>
        <p:spPr>
          <a:xfrm>
            <a:off x="530352" y="1614058"/>
            <a:ext cx="7772400" cy="1132284"/>
          </a:xfrm>
          <a:prstGeom prst="rect">
            <a:avLst/>
          </a:prstGeom>
          <a:noFill/>
          <a:ln>
            <a:noFill/>
          </a:ln>
        </p:spPr>
        <p:txBody>
          <a:bodyPr spcFirstLastPara="1" wrap="square" lIns="45700" tIns="45700" rIns="45700" bIns="45700" anchor="t" anchorCtr="0">
            <a:noAutofit/>
          </a:bodyPr>
          <a:lstStyle/>
          <a:p>
            <a:pPr fontAlgn="base"/>
            <a:r>
              <a:rPr lang="en-US" sz="1800" dirty="0"/>
              <a:t>Participants will discover how the use of technology can assist in family involvement.</a:t>
            </a:r>
          </a:p>
          <a:p>
            <a:pPr fontAlgn="base"/>
            <a:r>
              <a:rPr lang="en-US" sz="1800" dirty="0"/>
              <a:t>Participants will discover how technology can prepare students and families for a post secondary education or career. </a:t>
            </a:r>
          </a:p>
          <a:p>
            <a:pPr fontAlgn="base"/>
            <a:r>
              <a:rPr lang="en-US" sz="1800" dirty="0"/>
              <a:t>Participants will create an account and explore the GEAR-UP QUEST mobile web page.</a:t>
            </a:r>
          </a:p>
          <a:p>
            <a:r>
              <a:rPr lang="en-US" sz="1800" dirty="0"/>
              <a:t>Participants will evaluate and discuss the benefits of using and recommending the QUEST mobile web page to families.</a:t>
            </a:r>
            <a:endParaRPr sz="1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4CA724-84B7-E446-B50E-4C4B6EE7E7FC}"/>
              </a:ext>
            </a:extLst>
          </p:cNvPr>
          <p:cNvSpPr>
            <a:spLocks noGrp="1"/>
          </p:cNvSpPr>
          <p:nvPr>
            <p:ph type="body" idx="1"/>
          </p:nvPr>
        </p:nvSpPr>
        <p:spPr/>
        <p:txBody>
          <a:bodyPr>
            <a:normAutofit fontScale="92500" lnSpcReduction="20000"/>
          </a:bodyPr>
          <a:lstStyle/>
          <a:p>
            <a:r>
              <a:rPr lang="en-US" dirty="0"/>
              <a:t>Find an individual in the room who is wearing footwear most similar to yours.</a:t>
            </a:r>
          </a:p>
          <a:p>
            <a:r>
              <a:rPr lang="en-US" dirty="0"/>
              <a:t>Introduce yourself to your partner and discuss the following questions:</a:t>
            </a:r>
          </a:p>
          <a:p>
            <a:pPr lvl="1"/>
            <a:r>
              <a:rPr lang="en-US" dirty="0"/>
              <a:t>Partner’s name and profession</a:t>
            </a:r>
          </a:p>
          <a:p>
            <a:pPr lvl="1"/>
            <a:r>
              <a:rPr lang="en-US" dirty="0"/>
              <a:t>What is something you’re looking forward to seeing or doing over the holiday season?</a:t>
            </a:r>
          </a:p>
          <a:p>
            <a:pPr lvl="1"/>
            <a:r>
              <a:rPr lang="en-US" dirty="0"/>
              <a:t>What are two items they can’t live without?</a:t>
            </a:r>
          </a:p>
          <a:p>
            <a:r>
              <a:rPr lang="en-US" dirty="0"/>
              <a:t>Record your partner's responses and be prepared to share out with the group.</a:t>
            </a:r>
          </a:p>
          <a:p>
            <a:endParaRPr lang="en-US" dirty="0"/>
          </a:p>
        </p:txBody>
      </p:sp>
      <p:sp>
        <p:nvSpPr>
          <p:cNvPr id="3" name="Title 2">
            <a:extLst>
              <a:ext uri="{FF2B5EF4-FFF2-40B4-BE49-F238E27FC236}">
                <a16:creationId xmlns:a16="http://schemas.microsoft.com/office/drawing/2014/main" id="{C372321C-0943-AB48-B872-A6DEDA548266}"/>
              </a:ext>
            </a:extLst>
          </p:cNvPr>
          <p:cNvSpPr>
            <a:spLocks noGrp="1"/>
          </p:cNvSpPr>
          <p:nvPr>
            <p:ph type="title"/>
          </p:nvPr>
        </p:nvSpPr>
        <p:spPr/>
        <p:txBody>
          <a:bodyPr/>
          <a:lstStyle/>
          <a:p>
            <a:r>
              <a:rPr lang="en-US" dirty="0"/>
              <a:t>Sole Mates	</a:t>
            </a:r>
          </a:p>
        </p:txBody>
      </p:sp>
    </p:spTree>
    <p:extLst>
      <p:ext uri="{BB962C8B-B14F-4D97-AF65-F5344CB8AC3E}">
        <p14:creationId xmlns:p14="http://schemas.microsoft.com/office/powerpoint/2010/main" val="3677979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fontAlgn="base"/>
            <a:r>
              <a:rPr lang="en-US" dirty="0"/>
              <a:t>  Scan the QR code.</a:t>
            </a:r>
          </a:p>
          <a:p>
            <a:pPr marL="63500" indent="0">
              <a:buNone/>
            </a:pPr>
            <a:r>
              <a:rPr lang="en-US" dirty="0"/>
              <a:t>                 OR</a:t>
            </a:r>
          </a:p>
          <a:p>
            <a:pPr fontAlgn="base"/>
            <a:r>
              <a:rPr lang="en-US" dirty="0"/>
              <a:t>Go to </a:t>
            </a:r>
            <a:r>
              <a:rPr lang="en-US" u="sng" dirty="0">
                <a:hlinkClick r:id="rId3"/>
              </a:rPr>
              <a:t>Menti.com</a:t>
            </a:r>
            <a:r>
              <a:rPr lang="en-US" dirty="0"/>
              <a:t>.</a:t>
            </a:r>
          </a:p>
          <a:p>
            <a:r>
              <a:rPr lang="en-US" dirty="0"/>
              <a:t>Enter </a:t>
            </a:r>
            <a:r>
              <a:rPr lang="en-US" b="1" dirty="0"/>
              <a:t>[code] </a:t>
            </a:r>
            <a:r>
              <a:rPr lang="en-US" dirty="0"/>
              <a:t>to answer the questions as your presenter reads them. </a:t>
            </a:r>
            <a:endParaRPr dirty="0"/>
          </a:p>
        </p:txBody>
      </p:sp>
      <p:sp>
        <p:nvSpPr>
          <p:cNvPr id="113" name="Google Shape;113;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lvl="0"/>
            <a:r>
              <a:rPr lang="en-US" dirty="0"/>
              <a:t>Mobile </a:t>
            </a:r>
            <a:r>
              <a:rPr lang="en-US" dirty="0" err="1"/>
              <a:t>Mentimeter</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7FFE04-3E62-2B48-B633-0FC5DB895225}"/>
              </a:ext>
            </a:extLst>
          </p:cNvPr>
          <p:cNvSpPr>
            <a:spLocks noGrp="1"/>
          </p:cNvSpPr>
          <p:nvPr>
            <p:ph type="body" idx="1"/>
          </p:nvPr>
        </p:nvSpPr>
        <p:spPr>
          <a:xfrm>
            <a:off x="457200" y="1309352"/>
            <a:ext cx="4114800" cy="3434098"/>
          </a:xfrm>
        </p:spPr>
        <p:txBody>
          <a:bodyPr>
            <a:normAutofit lnSpcReduction="10000"/>
          </a:bodyPr>
          <a:lstStyle/>
          <a:p>
            <a:pPr marL="63500" indent="0">
              <a:buNone/>
            </a:pPr>
            <a:r>
              <a:rPr lang="en-US" dirty="0"/>
              <a:t>Dr. Joyce Epstein of Johns Hopkins University has developed a framework for defining six different types of family involvement. This framework assists educators in developing school and family partnership programs.</a:t>
            </a:r>
          </a:p>
        </p:txBody>
      </p:sp>
      <p:sp>
        <p:nvSpPr>
          <p:cNvPr id="3" name="Title 2">
            <a:extLst>
              <a:ext uri="{FF2B5EF4-FFF2-40B4-BE49-F238E27FC236}">
                <a16:creationId xmlns:a16="http://schemas.microsoft.com/office/drawing/2014/main" id="{30F3A7FA-3B3D-9F43-B48C-0E113DF3DAC0}"/>
              </a:ext>
            </a:extLst>
          </p:cNvPr>
          <p:cNvSpPr>
            <a:spLocks noGrp="1"/>
          </p:cNvSpPr>
          <p:nvPr>
            <p:ph type="title"/>
          </p:nvPr>
        </p:nvSpPr>
        <p:spPr>
          <a:xfrm>
            <a:off x="457200" y="307246"/>
            <a:ext cx="8229600" cy="1002105"/>
          </a:xfrm>
        </p:spPr>
        <p:txBody>
          <a:bodyPr>
            <a:normAutofit fontScale="90000"/>
          </a:bodyPr>
          <a:lstStyle/>
          <a:p>
            <a:r>
              <a:rPr lang="en-US" dirty="0"/>
              <a:t>Dr. Joyce Epstein's Framework for Family Involvement</a:t>
            </a:r>
          </a:p>
        </p:txBody>
      </p:sp>
      <p:pic>
        <p:nvPicPr>
          <p:cNvPr id="1026" name="Picture 2">
            <a:extLst>
              <a:ext uri="{FF2B5EF4-FFF2-40B4-BE49-F238E27FC236}">
                <a16:creationId xmlns:a16="http://schemas.microsoft.com/office/drawing/2014/main" id="{7D851088-6A47-074B-A09A-E7DDD6E07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945" y="1309351"/>
            <a:ext cx="2898471" cy="289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055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15459-86E1-4744-9DBC-87FCFB47B60B}"/>
              </a:ext>
            </a:extLst>
          </p:cNvPr>
          <p:cNvSpPr>
            <a:spLocks noGrp="1"/>
          </p:cNvSpPr>
          <p:nvPr>
            <p:ph type="body" idx="1"/>
          </p:nvPr>
        </p:nvSpPr>
        <p:spPr>
          <a:xfrm>
            <a:off x="457200" y="1309352"/>
            <a:ext cx="4114800" cy="3434098"/>
          </a:xfrm>
        </p:spPr>
        <p:txBody>
          <a:bodyPr>
            <a:normAutofit/>
          </a:bodyPr>
          <a:lstStyle/>
          <a:p>
            <a:pPr marL="63500" indent="0">
              <a:buNone/>
            </a:pPr>
            <a:r>
              <a:rPr lang="en-US" sz="1400" b="1" dirty="0"/>
              <a:t>PARENTING </a:t>
            </a:r>
            <a:r>
              <a:rPr lang="en-US" sz="1400" dirty="0"/>
              <a:t>is</a:t>
            </a:r>
            <a:r>
              <a:rPr lang="en-US" sz="1400" b="1" dirty="0"/>
              <a:t> </a:t>
            </a:r>
            <a:r>
              <a:rPr lang="en-US" sz="1400" dirty="0"/>
              <a:t>h</a:t>
            </a:r>
            <a:r>
              <a:rPr lang="en-US" sz="1400" i="1" dirty="0"/>
              <a:t>elping all families establish home environments that support children as students.</a:t>
            </a:r>
            <a:endParaRPr lang="en-US" sz="1400" dirty="0"/>
          </a:p>
          <a:p>
            <a:pPr marL="63500" indent="0">
              <a:buNone/>
            </a:pPr>
            <a:r>
              <a:rPr lang="en-US" sz="1400" dirty="0"/>
              <a:t>Parenting may include any or all of the following:</a:t>
            </a:r>
          </a:p>
          <a:p>
            <a:pPr fontAlgn="base"/>
            <a:r>
              <a:rPr lang="en-US" sz="1400" b="1" dirty="0"/>
              <a:t>Parent education</a:t>
            </a:r>
            <a:r>
              <a:rPr lang="en-US" sz="1400" dirty="0"/>
              <a:t> and other courses or training for parents (e.g., GED, college credit, family literacy).</a:t>
            </a:r>
          </a:p>
          <a:p>
            <a:pPr fontAlgn="base"/>
            <a:r>
              <a:rPr lang="en-US" sz="1400" b="1" dirty="0"/>
              <a:t>Family support</a:t>
            </a:r>
            <a:r>
              <a:rPr lang="en-US" sz="1400" dirty="0"/>
              <a:t> programs that can assist families with health, nutrition, and other services. </a:t>
            </a:r>
          </a:p>
          <a:p>
            <a:r>
              <a:rPr lang="en-US" sz="1400" b="1" dirty="0"/>
              <a:t>Home visits </a:t>
            </a:r>
            <a:r>
              <a:rPr lang="en-US" sz="1400" dirty="0"/>
              <a:t>at transition points to elementary, middle, and high school</a:t>
            </a:r>
            <a:r>
              <a:rPr lang="en-US" sz="1800" dirty="0"/>
              <a:t>.</a:t>
            </a:r>
          </a:p>
        </p:txBody>
      </p:sp>
      <p:sp>
        <p:nvSpPr>
          <p:cNvPr id="3" name="Title 2">
            <a:extLst>
              <a:ext uri="{FF2B5EF4-FFF2-40B4-BE49-F238E27FC236}">
                <a16:creationId xmlns:a16="http://schemas.microsoft.com/office/drawing/2014/main" id="{FF00DF1A-D8E0-6C49-A96E-50AF1FEA1042}"/>
              </a:ext>
            </a:extLst>
          </p:cNvPr>
          <p:cNvSpPr>
            <a:spLocks noGrp="1"/>
          </p:cNvSpPr>
          <p:nvPr>
            <p:ph type="title"/>
          </p:nvPr>
        </p:nvSpPr>
        <p:spPr>
          <a:xfrm>
            <a:off x="457200" y="307247"/>
            <a:ext cx="4114800" cy="857250"/>
          </a:xfrm>
        </p:spPr>
        <p:txBody>
          <a:bodyPr>
            <a:normAutofit/>
          </a:bodyPr>
          <a:lstStyle/>
          <a:p>
            <a:r>
              <a:rPr lang="en-US" dirty="0"/>
              <a:t>Epstein’s Framework</a:t>
            </a:r>
          </a:p>
        </p:txBody>
      </p:sp>
      <p:pic>
        <p:nvPicPr>
          <p:cNvPr id="27" name="Picture 26" descr="Diagram&#10;&#10;Description automatically generated">
            <a:extLst>
              <a:ext uri="{FF2B5EF4-FFF2-40B4-BE49-F238E27FC236}">
                <a16:creationId xmlns:a16="http://schemas.microsoft.com/office/drawing/2014/main" id="{E0BD25E3-6A0B-534E-A49F-74FA6F28F436}"/>
              </a:ext>
            </a:extLst>
          </p:cNvPr>
          <p:cNvPicPr>
            <a:picLocks noChangeAspect="1"/>
          </p:cNvPicPr>
          <p:nvPr/>
        </p:nvPicPr>
        <p:blipFill>
          <a:blip r:embed="rId2"/>
          <a:stretch>
            <a:fillRect/>
          </a:stretch>
        </p:blipFill>
        <p:spPr>
          <a:xfrm>
            <a:off x="4572000" y="854700"/>
            <a:ext cx="4376197" cy="3434099"/>
          </a:xfrm>
          <a:prstGeom prst="rect">
            <a:avLst/>
          </a:prstGeom>
        </p:spPr>
      </p:pic>
    </p:spTree>
    <p:extLst>
      <p:ext uri="{BB962C8B-B14F-4D97-AF65-F5344CB8AC3E}">
        <p14:creationId xmlns:p14="http://schemas.microsoft.com/office/powerpoint/2010/main" val="1566135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15459-86E1-4744-9DBC-87FCFB47B60B}"/>
              </a:ext>
            </a:extLst>
          </p:cNvPr>
          <p:cNvSpPr>
            <a:spLocks noGrp="1"/>
          </p:cNvSpPr>
          <p:nvPr>
            <p:ph type="body" idx="1"/>
          </p:nvPr>
        </p:nvSpPr>
        <p:spPr>
          <a:xfrm>
            <a:off x="457200" y="1309352"/>
            <a:ext cx="4114800" cy="3434098"/>
          </a:xfrm>
        </p:spPr>
        <p:txBody>
          <a:bodyPr>
            <a:normAutofit/>
          </a:bodyPr>
          <a:lstStyle/>
          <a:p>
            <a:pPr marL="0" lvl="0" indent="0">
              <a:lnSpc>
                <a:spcPct val="150000"/>
              </a:lnSpc>
              <a:spcBef>
                <a:spcPts val="0"/>
              </a:spcBef>
              <a:buNone/>
            </a:pPr>
            <a:r>
              <a:rPr lang="en-US" sz="1400" b="1" dirty="0">
                <a:latin typeface="Roboto"/>
                <a:ea typeface="Roboto"/>
                <a:cs typeface="Roboto"/>
                <a:sym typeface="Roboto"/>
              </a:rPr>
              <a:t>COMMUNICATING </a:t>
            </a:r>
            <a:r>
              <a:rPr lang="en-US" sz="1400" dirty="0">
                <a:latin typeface="Roboto"/>
                <a:ea typeface="Roboto"/>
                <a:cs typeface="Roboto"/>
                <a:sym typeface="Roboto"/>
              </a:rPr>
              <a:t>is d</a:t>
            </a:r>
            <a:r>
              <a:rPr lang="en-US" sz="1400" i="1" dirty="0">
                <a:latin typeface="Roboto"/>
                <a:ea typeface="Roboto"/>
                <a:cs typeface="Roboto"/>
                <a:sym typeface="Roboto"/>
              </a:rPr>
              <a:t>esigning effective forms of school-to-home and home-to-school communications about school programs and student progress.</a:t>
            </a:r>
          </a:p>
          <a:p>
            <a:pPr marL="0" lvl="0" indent="0">
              <a:lnSpc>
                <a:spcPct val="150000"/>
              </a:lnSpc>
              <a:spcBef>
                <a:spcPts val="0"/>
              </a:spcBef>
              <a:buNone/>
            </a:pPr>
            <a:r>
              <a:rPr lang="en-US" sz="1400" dirty="0">
                <a:latin typeface="Roboto"/>
                <a:ea typeface="Roboto"/>
                <a:cs typeface="Roboto"/>
                <a:sym typeface="Roboto"/>
              </a:rPr>
              <a:t>Communicating may include the following: </a:t>
            </a:r>
          </a:p>
          <a:p>
            <a:pPr marL="685800" lvl="0" indent="-228600">
              <a:lnSpc>
                <a:spcPct val="150000"/>
              </a:lnSpc>
              <a:spcBef>
                <a:spcPts val="0"/>
              </a:spcBef>
              <a:buSzPts val="1800"/>
              <a:buFont typeface="Arial" panose="020B0604020202020204" pitchFamily="34" charset="0"/>
              <a:buChar char="•"/>
            </a:pPr>
            <a:r>
              <a:rPr lang="en-US" sz="1200" dirty="0">
                <a:latin typeface="Roboto"/>
                <a:ea typeface="Roboto"/>
                <a:cs typeface="Roboto"/>
                <a:sym typeface="Roboto"/>
              </a:rPr>
              <a:t>Conferences with parents and if needed, having a language translators present. </a:t>
            </a:r>
            <a:endParaRPr lang="en-US" sz="1400" dirty="0">
              <a:latin typeface="Roboto"/>
              <a:ea typeface="Roboto"/>
              <a:cs typeface="Roboto"/>
              <a:sym typeface="Roboto"/>
            </a:endParaRPr>
          </a:p>
          <a:p>
            <a:pPr marL="685800" lvl="0" indent="-228600">
              <a:lnSpc>
                <a:spcPct val="150000"/>
              </a:lnSpc>
              <a:spcBef>
                <a:spcPts val="0"/>
              </a:spcBef>
              <a:buSzPts val="1800"/>
              <a:buFont typeface="Arial" panose="020B0604020202020204" pitchFamily="34" charset="0"/>
              <a:buChar char="•"/>
            </a:pPr>
            <a:r>
              <a:rPr lang="en-US" sz="1200" dirty="0">
                <a:latin typeface="Roboto"/>
                <a:ea typeface="Roboto"/>
                <a:cs typeface="Roboto"/>
                <a:sym typeface="Roboto"/>
              </a:rPr>
              <a:t>Regular schedule of useful notices, memos, phone calls, newsletters, and other communications.</a:t>
            </a:r>
            <a:endParaRPr lang="en-US" sz="1400" dirty="0">
              <a:latin typeface="Roboto"/>
              <a:ea typeface="Roboto"/>
              <a:cs typeface="Roboto"/>
              <a:sym typeface="Roboto"/>
            </a:endParaRPr>
          </a:p>
        </p:txBody>
      </p:sp>
      <p:sp>
        <p:nvSpPr>
          <p:cNvPr id="3" name="Title 2">
            <a:extLst>
              <a:ext uri="{FF2B5EF4-FFF2-40B4-BE49-F238E27FC236}">
                <a16:creationId xmlns:a16="http://schemas.microsoft.com/office/drawing/2014/main" id="{FF00DF1A-D8E0-6C49-A96E-50AF1FEA1042}"/>
              </a:ext>
            </a:extLst>
          </p:cNvPr>
          <p:cNvSpPr>
            <a:spLocks noGrp="1"/>
          </p:cNvSpPr>
          <p:nvPr>
            <p:ph type="title"/>
          </p:nvPr>
        </p:nvSpPr>
        <p:spPr>
          <a:xfrm>
            <a:off x="457200" y="307247"/>
            <a:ext cx="4114800" cy="857250"/>
          </a:xfrm>
        </p:spPr>
        <p:txBody>
          <a:bodyPr>
            <a:normAutofit/>
          </a:bodyPr>
          <a:lstStyle/>
          <a:p>
            <a:r>
              <a:rPr lang="en-US" dirty="0"/>
              <a:t>Epstein’s Framework</a:t>
            </a:r>
          </a:p>
        </p:txBody>
      </p:sp>
      <p:pic>
        <p:nvPicPr>
          <p:cNvPr id="27" name="Picture 26">
            <a:extLst>
              <a:ext uri="{FF2B5EF4-FFF2-40B4-BE49-F238E27FC236}">
                <a16:creationId xmlns:a16="http://schemas.microsoft.com/office/drawing/2014/main" id="{E0BD25E3-6A0B-534E-A49F-74FA6F28F436}"/>
              </a:ext>
            </a:extLst>
          </p:cNvPr>
          <p:cNvPicPr>
            <a:picLocks noChangeAspect="1"/>
          </p:cNvPicPr>
          <p:nvPr/>
        </p:nvPicPr>
        <p:blipFill>
          <a:blip r:embed="rId2"/>
          <a:srcRect/>
          <a:stretch/>
        </p:blipFill>
        <p:spPr>
          <a:xfrm>
            <a:off x="4572000" y="854700"/>
            <a:ext cx="4376196" cy="3434099"/>
          </a:xfrm>
          <a:prstGeom prst="rect">
            <a:avLst/>
          </a:prstGeom>
        </p:spPr>
      </p:pic>
    </p:spTree>
    <p:extLst>
      <p:ext uri="{BB962C8B-B14F-4D97-AF65-F5344CB8AC3E}">
        <p14:creationId xmlns:p14="http://schemas.microsoft.com/office/powerpoint/2010/main" val="1357448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1083</Words>
  <Application>Microsoft Office PowerPoint</Application>
  <PresentationFormat>On-screen Show (16:9)</PresentationFormat>
  <Paragraphs>120</Paragraphs>
  <Slides>22</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Noto Sans Symbols</vt:lpstr>
      <vt:lpstr>Roboto</vt:lpstr>
      <vt:lpstr>Times New Roman</vt:lpstr>
      <vt:lpstr>LEARN theme</vt:lpstr>
      <vt:lpstr>LEARN theme</vt:lpstr>
      <vt:lpstr>PowerPoint Presentation</vt:lpstr>
      <vt:lpstr>A Family Quest</vt:lpstr>
      <vt:lpstr>Essential Question</vt:lpstr>
      <vt:lpstr>Lesson Objectives</vt:lpstr>
      <vt:lpstr>Sole Mates </vt:lpstr>
      <vt:lpstr>Mobile Mentimeter</vt:lpstr>
      <vt:lpstr>Dr. Joyce Epstein's Framework for Family Involvement</vt:lpstr>
      <vt:lpstr>Epstein’s Framework</vt:lpstr>
      <vt:lpstr>Epstein’s Framework</vt:lpstr>
      <vt:lpstr>Epstein’s Framework</vt:lpstr>
      <vt:lpstr>Epstein’s Framework</vt:lpstr>
      <vt:lpstr>Epstein’s Framework</vt:lpstr>
      <vt:lpstr>Epstein’s Framework</vt:lpstr>
      <vt:lpstr>Welcome to QUEST</vt:lpstr>
      <vt:lpstr>Quest Benefits Everyone</vt:lpstr>
      <vt:lpstr>Creating a QUEST Account </vt:lpstr>
      <vt:lpstr>Understanding the Dashboard</vt:lpstr>
      <vt:lpstr>Adding a Student</vt:lpstr>
      <vt:lpstr>Accessing the Content</vt:lpstr>
      <vt:lpstr>QUEST Gallery Walk</vt:lpstr>
      <vt:lpstr>QUEST Gallery Walk</vt:lpstr>
      <vt:lpstr>POMS (Points of Most Significance)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Lee, Brooke L.</cp:lastModifiedBy>
  <cp:revision>10</cp:revision>
  <dcterms:created xsi:type="dcterms:W3CDTF">2020-10-14T20:24:40Z</dcterms:created>
  <dcterms:modified xsi:type="dcterms:W3CDTF">2022-01-18T16:11:50Z</dcterms:modified>
</cp:coreProperties>
</file>