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 id="2147483713" r:id="rId4"/>
  </p:sldMasterIdLst>
  <p:notesMasterIdLst>
    <p:notesMasterId r:id="rId35"/>
  </p:notesMasterIdLst>
  <p:sldIdLst>
    <p:sldId id="256" r:id="rId5"/>
    <p:sldId id="258" r:id="rId6"/>
    <p:sldId id="257" r:id="rId7"/>
    <p:sldId id="259" r:id="rId8"/>
    <p:sldId id="260" r:id="rId9"/>
    <p:sldId id="261" r:id="rId10"/>
    <p:sldId id="263" r:id="rId11"/>
    <p:sldId id="28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herry Swash" panose="020B0604020202020204" charset="0"/>
      <p:regular r:id="rId40"/>
      <p:bold r:id="rId41"/>
    </p:embeddedFont>
    <p:embeddedFont>
      <p:font typeface="Constantia" panose="02030602050306030303" pitchFamily="18"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Raleway"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na Pon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9CA55-D776-4E59-B0E9-528A814E618C}" v="88" dt="2019-09-26T17:35:37.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6"/>
    <p:restoredTop sz="94743"/>
  </p:normalViewPr>
  <p:slideViewPr>
    <p:cSldViewPr snapToGrid="0">
      <p:cViewPr varScale="1">
        <p:scale>
          <a:sx n="230" d="100"/>
          <a:sy n="230" d="100"/>
        </p:scale>
        <p:origin x="3552"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8-15T18:37:02.891" idx="1">
    <p:pos x="6000" y="0"/>
    <p:text>transition bullets one at a time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5T18:43:25.588" idx="2">
    <p:pos x="6000" y="0"/>
    <p:text>Right after. Ask "How many liked?" "How many hated?" "Will your kids like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it.ly/K20breakout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ites.google.com/site/digitalbreakoutjb/sandbo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aWYcOR18-x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d22ccdbfa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5d22ccdbfa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d22ccdbfa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5d22ccdbfa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f81759f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f81759f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d22ccdbf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5d22ccdbfa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Use this pairing for the walkthrough building Google Sites later. There should be some sort of processing question here. Talk to each other about how you have used Google Suite in your classroom so far. Talk about questions you have or hopes if you don’t have much experience yet.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d22ccdbf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5d22ccdbfa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hlinkClick r:id="rId3"/>
              </a:rPr>
              <a:t>https://www.youtube.com/watch?v=gEwzDydciWc</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e1398f7b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e1398f7b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https://learn.k20center.ou.edu/lesson/b5aef944bb8300a7bdb6f1a67f02c303</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d22ccdbf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5d22ccdbfa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(Mandy) Get into your pairs from Fold in the Line mention GEAR UP and technology purchases and that they will reflect on the components of Authenticity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e0a50655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e0a5065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Hand out the worksheet to fill in the locks. </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http://</a:t>
            </a:r>
            <a:r>
              <a:rPr lang="en-US" sz="1100" b="0" i="0" u="none" strike="noStrike" cap="none" dirty="0" err="1">
                <a:solidFill>
                  <a:srgbClr val="000000"/>
                </a:solidFill>
                <a:effectLst/>
                <a:latin typeface="Arial"/>
                <a:ea typeface="Arial"/>
                <a:cs typeface="Arial"/>
                <a:sym typeface="Arial"/>
              </a:rPr>
              <a:t>bit.ly</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epidemicbreakout</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d22ccdbf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5d22ccdbfa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f81759f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5f81759f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d405db9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d405db90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25000"/>
              </a:lnSpc>
              <a:spcBef>
                <a:spcPts val="0"/>
              </a:spcBef>
              <a:spcAft>
                <a:spcPts val="0"/>
              </a:spcAft>
              <a:buClr>
                <a:srgbClr val="2E2E2E"/>
              </a:buClr>
              <a:buSzPts val="300"/>
              <a:buFont typeface="Calibri"/>
              <a:buNone/>
            </a:pPr>
            <a:r>
              <a:rPr lang="en" sz="1800" b="1">
                <a:solidFill>
                  <a:srgbClr val="2E2E2E"/>
                </a:solidFill>
                <a:latin typeface="Times New Roman"/>
                <a:ea typeface="Times New Roman"/>
                <a:cs typeface="Times New Roman"/>
                <a:sym typeface="Times New Roman"/>
              </a:rPr>
              <a:t> </a:t>
            </a:r>
            <a:endParaRPr sz="18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1115352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1115352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22ccdbfa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5d22ccdbfa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d22ccdbfa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5d22ccdbfa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2a4e76e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62a4e76e7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f81759ff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f81759ff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d22ccdbfa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5d22ccdbfa_0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r>
              <a:rPr lang="en-US" dirty="0"/>
              <a:t>Jigsaw Planet: </a:t>
            </a:r>
            <a:r>
              <a:rPr lang="en-US" dirty="0">
                <a:hlinkClick r:id="rId3"/>
              </a:rPr>
              <a:t>https://www.jigsawplanet.com/</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d22ccdbfa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5d22ccdbfa_0_5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e1398f7b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e1398f7b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dirty="0">
                <a:solidFill>
                  <a:schemeClr val="hlink"/>
                </a:solidFill>
                <a:latin typeface="Calibri" panose="020F0502020204030204" pitchFamily="34" charset="0"/>
                <a:cs typeface="Calibri" panose="020F0502020204030204" pitchFamily="34" charset="0"/>
                <a:hlinkClick r:id="rId3"/>
              </a:rPr>
              <a:t>http://bit.ly/K20breakouts</a:t>
            </a:r>
            <a:endParaRPr lang="en-US" u="sng" dirty="0">
              <a:solidFill>
                <a:schemeClr val="hlin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chemeClr val="hlink"/>
                </a:solidFill>
                <a:latin typeface="Calibri" panose="020F0502020204030204" pitchFamily="34" charset="0"/>
                <a:ea typeface="Arial"/>
                <a:cs typeface="Calibri" panose="020F0502020204030204" pitchFamily="34" charset="0"/>
                <a:sym typeface="Arial"/>
                <a:hlinkClick r:id="rId4"/>
              </a:rPr>
              <a:t>https://sites.google.com/site/digitalbreakoutjb/sandbox</a:t>
            </a:r>
            <a:endParaRPr lang="en-US" sz="1100" u="sng" dirty="0">
              <a:solidFill>
                <a:schemeClr val="hlink"/>
              </a:solidFill>
              <a:latin typeface="Calibri" panose="020F0502020204030204" pitchFamily="34" charset="0"/>
              <a:ea typeface="Arial"/>
              <a:cs typeface="Calibri" panose="020F0502020204030204" pitchFamily="34" charset="0"/>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d22ccdbfa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5d22ccdbfa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d22ccdbfa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5d22ccdbfa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f87d9a0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f87d9a0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Susan and Milton:</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Use the tool to provide detail in the discussion of the components.</a:t>
            </a:r>
            <a:endParaRPr sz="1200">
              <a:latin typeface="Calibri"/>
              <a:ea typeface="Calibri"/>
              <a:cs typeface="Calibri"/>
              <a:sym typeface="Calibri"/>
            </a:endParaRPr>
          </a:p>
          <a:p>
            <a:pPr marL="0" lvl="0" indent="0" algn="l" rtl="0">
              <a:lnSpc>
                <a:spcPct val="125000"/>
              </a:lnSpc>
              <a:spcBef>
                <a:spcPts val="0"/>
              </a:spcBef>
              <a:spcAft>
                <a:spcPts val="0"/>
              </a:spcAft>
              <a:buClr>
                <a:srgbClr val="2E2E2E"/>
              </a:buClr>
              <a:buSzPts val="300"/>
              <a:buFont typeface="Calibri"/>
              <a:buNone/>
            </a:pPr>
            <a:r>
              <a:rPr lang="en" sz="1800" b="1">
                <a:solidFill>
                  <a:srgbClr val="2E2E2E"/>
                </a:solidFill>
                <a:latin typeface="Times New Roman"/>
                <a:ea typeface="Times New Roman"/>
                <a:cs typeface="Times New Roman"/>
                <a:sym typeface="Times New Roman"/>
              </a:rPr>
              <a:t> </a:t>
            </a:r>
            <a:endParaRPr sz="18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d22ccdbf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5d22ccdbfa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f81759ff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5f81759ff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chemeClr val="hlink"/>
                </a:solidFill>
                <a:latin typeface="Arial"/>
                <a:ea typeface="Arial"/>
                <a:cs typeface="Arial"/>
                <a:sym typeface="Arial"/>
                <a:hlinkClick r:id="rId3"/>
              </a:rPr>
              <a:t>https://learn.k20center.ou.edu/</a:t>
            </a:r>
            <a:endParaRPr lang="en-US" sz="1100"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d22ccdb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5d22ccdb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f81759f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f81759f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dirty="0">
                <a:solidFill>
                  <a:schemeClr val="hlink"/>
                </a:solidFill>
                <a:hlinkClick r:id="rId3"/>
              </a:rPr>
              <a:t>https://youtu.be/aWYcOR18-x0</a:t>
            </a: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87d9a0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87d9a0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f81759f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f81759f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d22ccdbf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5d22ccdbfa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Margaret</a:t>
            </a:r>
            <a:endParaRPr/>
          </a:p>
        </p:txBody>
      </p:sp>
    </p:spTree>
    <p:extLst>
      <p:ext uri="{BB962C8B-B14F-4D97-AF65-F5344CB8AC3E}">
        <p14:creationId xmlns:p14="http://schemas.microsoft.com/office/powerpoint/2010/main" val="150441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d22ccdbf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5d22ccdbf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58" name="Google Shape;5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2" name="Google Shape;6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69" name="Google Shape;69;p18"/>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70" name="Google Shape;70;p18"/>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75" name="Google Shape;75;p1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76" name="Google Shape;7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0" name="Google Shape;80;p2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1" name="Google Shape;81;p2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2" name="Google Shape;82;p2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83" name="Google Shape;8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6" name="Google Shape;8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7"/>
        <p:cNvGrpSpPr/>
        <p:nvPr/>
      </p:nvGrpSpPr>
      <p:grpSpPr>
        <a:xfrm>
          <a:off x="0" y="0"/>
          <a:ext cx="0" cy="0"/>
          <a:chOff x="0" y="0"/>
          <a:chExt cx="0" cy="0"/>
        </a:xfrm>
      </p:grpSpPr>
      <p:pic>
        <p:nvPicPr>
          <p:cNvPr id="88" name="Google Shape;88;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1"/>
        <p:cNvGrpSpPr/>
        <p:nvPr/>
      </p:nvGrpSpPr>
      <p:grpSpPr>
        <a:xfrm>
          <a:off x="0" y="0"/>
          <a:ext cx="0" cy="0"/>
          <a:chOff x="0" y="0"/>
          <a:chExt cx="0" cy="0"/>
        </a:xfrm>
      </p:grpSpPr>
      <p:sp>
        <p:nvSpPr>
          <p:cNvPr id="92" name="Google Shape;92;p24"/>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93" name="Google Shape;93;p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24"/>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0" name="Google Shape;10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08" name="Google Shape;10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pic>
        <p:nvPicPr>
          <p:cNvPr id="113" name="Google Shape;113;p3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4"/>
        <p:cNvGrpSpPr/>
        <p:nvPr/>
      </p:nvGrpSpPr>
      <p:grpSpPr>
        <a:xfrm>
          <a:off x="0" y="0"/>
          <a:ext cx="0" cy="0"/>
          <a:chOff x="0" y="0"/>
          <a:chExt cx="0" cy="0"/>
        </a:xfrm>
      </p:grpSpPr>
      <p:pic>
        <p:nvPicPr>
          <p:cNvPr id="115" name="Google Shape;115;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9" name="Google Shape;119;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0" name="Google Shape;120;p3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1" name="Google Shape;121;p32"/>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2" name="Google Shape;122;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3"/>
        <p:cNvGrpSpPr/>
        <p:nvPr/>
      </p:nvGrpSpPr>
      <p:grpSpPr>
        <a:xfrm>
          <a:off x="0" y="0"/>
          <a:ext cx="0" cy="0"/>
          <a:chOff x="0" y="0"/>
          <a:chExt cx="0" cy="0"/>
        </a:xfrm>
      </p:grpSpPr>
      <p:sp>
        <p:nvSpPr>
          <p:cNvPr id="124" name="Google Shape;124;p3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3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26" name="Google Shape;126;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0" name="Google Shape;130;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3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4" name="Google Shape;134;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3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8" name="Google Shape;138;p3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9" name="Google Shape;139;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42" name="Google Shape;142;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43"/>
        <p:cNvGrpSpPr/>
        <p:nvPr/>
      </p:nvGrpSpPr>
      <p:grpSpPr>
        <a:xfrm>
          <a:off x="0" y="0"/>
          <a:ext cx="0" cy="0"/>
          <a:chOff x="0" y="0"/>
          <a:chExt cx="0" cy="0"/>
        </a:xfrm>
      </p:grpSpPr>
      <p:pic>
        <p:nvPicPr>
          <p:cNvPr id="144" name="Google Shape;14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5"/>
        <p:cNvGrpSpPr/>
        <p:nvPr/>
      </p:nvGrpSpPr>
      <p:grpSpPr>
        <a:xfrm>
          <a:off x="0" y="0"/>
          <a:ext cx="0" cy="0"/>
          <a:chOff x="0" y="0"/>
          <a:chExt cx="0" cy="0"/>
        </a:xfrm>
      </p:grpSpPr>
      <p:sp>
        <p:nvSpPr>
          <p:cNvPr id="146" name="Google Shape;146;p39"/>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7" name="Google Shape;147;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39"/>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9" name="Google Shape;149;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50"/>
        <p:cNvGrpSpPr/>
        <p:nvPr/>
      </p:nvGrpSpPr>
      <p:grpSpPr>
        <a:xfrm>
          <a:off x="0" y="0"/>
          <a:ext cx="0" cy="0"/>
          <a:chOff x="0" y="0"/>
          <a:chExt cx="0" cy="0"/>
        </a:xfrm>
      </p:grpSpPr>
      <p:sp>
        <p:nvSpPr>
          <p:cNvPr id="151" name="Google Shape;151;p4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52" name="Google Shape;152;p4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53" name="Google Shape;153;p4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54" name="Google Shape;154;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55"/>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56"/>
        <p:cNvGrpSpPr/>
        <p:nvPr/>
      </p:nvGrpSpPr>
      <p:grpSpPr>
        <a:xfrm>
          <a:off x="0" y="0"/>
          <a:ext cx="0" cy="0"/>
          <a:chOff x="0" y="0"/>
          <a:chExt cx="0" cy="0"/>
        </a:xfrm>
      </p:grpSpPr>
      <p:sp>
        <p:nvSpPr>
          <p:cNvPr id="157" name="Google Shape;157;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59" name="Google Shape;159;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60"/>
        <p:cNvGrpSpPr/>
        <p:nvPr/>
      </p:nvGrpSpPr>
      <p:grpSpPr>
        <a:xfrm>
          <a:off x="0" y="0"/>
          <a:ext cx="0" cy="0"/>
          <a:chOff x="0" y="0"/>
          <a:chExt cx="0" cy="0"/>
        </a:xfrm>
      </p:grpSpPr>
      <p:sp>
        <p:nvSpPr>
          <p:cNvPr id="161" name="Google Shape;161;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63" name="Google Shape;163;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64"/>
        <p:cNvGrpSpPr/>
        <p:nvPr/>
      </p:nvGrpSpPr>
      <p:grpSpPr>
        <a:xfrm>
          <a:off x="0" y="0"/>
          <a:ext cx="0" cy="0"/>
          <a:chOff x="0" y="0"/>
          <a:chExt cx="0" cy="0"/>
        </a:xfrm>
      </p:grpSpPr>
      <p:sp>
        <p:nvSpPr>
          <p:cNvPr id="165" name="Google Shape;165;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67" name="Google Shape;167;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pic>
        <p:nvPicPr>
          <p:cNvPr id="172" name="Google Shape;172;p46"/>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p47"/>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47"/>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323850" algn="l" rtl="0">
              <a:spcBef>
                <a:spcPts val="400"/>
              </a:spcBef>
              <a:spcAft>
                <a:spcPts val="0"/>
              </a:spcAft>
              <a:buSzPts val="1500"/>
              <a:buChar char="●"/>
              <a:defRPr/>
            </a:lvl2pPr>
            <a:lvl3pPr marL="1371600" lvl="2" indent="-311150" algn="l" rtl="0">
              <a:spcBef>
                <a:spcPts val="400"/>
              </a:spcBef>
              <a:spcAft>
                <a:spcPts val="0"/>
              </a:spcAft>
              <a:buSzPts val="1300"/>
              <a:buChar char="●"/>
              <a:defRPr/>
            </a:lvl3pPr>
            <a:lvl4pPr marL="1828800" lvl="3" indent="-304800" algn="l" rtl="0">
              <a:spcBef>
                <a:spcPts val="400"/>
              </a:spcBef>
              <a:spcAft>
                <a:spcPts val="0"/>
              </a:spcAft>
              <a:buSzPts val="1200"/>
              <a:buChar char="●"/>
              <a:defRPr/>
            </a:lvl4pPr>
            <a:lvl5pPr marL="2286000" lvl="4" indent="-304800" algn="l" rtl="0">
              <a:spcBef>
                <a:spcPts val="400"/>
              </a:spcBef>
              <a:spcAft>
                <a:spcPts val="0"/>
              </a:spcAft>
              <a:buSzPts val="1200"/>
              <a:buChar char="●"/>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76" name="Google Shape;176;p4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48"/>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48"/>
          <p:cNvSpPr txBox="1">
            <a:spLocks noGrp="1"/>
          </p:cNvSpPr>
          <p:nvPr>
            <p:ph type="body" idx="1"/>
          </p:nvPr>
        </p:nvSpPr>
        <p:spPr>
          <a:xfrm>
            <a:off x="457200" y="1391436"/>
            <a:ext cx="4040100" cy="4944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0" name="Google Shape;180;p48"/>
          <p:cNvSpPr txBox="1">
            <a:spLocks noGrp="1"/>
          </p:cNvSpPr>
          <p:nvPr>
            <p:ph type="body" idx="2"/>
          </p:nvPr>
        </p:nvSpPr>
        <p:spPr>
          <a:xfrm>
            <a:off x="4645027" y="1394820"/>
            <a:ext cx="4041900" cy="4911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1" name="Google Shape;181;p48"/>
          <p:cNvSpPr txBox="1">
            <a:spLocks noGrp="1"/>
          </p:cNvSpPr>
          <p:nvPr>
            <p:ph type="body" idx="3"/>
          </p:nvPr>
        </p:nvSpPr>
        <p:spPr>
          <a:xfrm>
            <a:off x="457200" y="1885950"/>
            <a:ext cx="40401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82" name="Google Shape;182;p48"/>
          <p:cNvSpPr txBox="1">
            <a:spLocks noGrp="1"/>
          </p:cNvSpPr>
          <p:nvPr>
            <p:ph type="body" idx="4"/>
          </p:nvPr>
        </p:nvSpPr>
        <p:spPr>
          <a:xfrm>
            <a:off x="4645027" y="1885950"/>
            <a:ext cx="40419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83" name="Google Shape;183;p4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84"/>
        <p:cNvGrpSpPr/>
        <p:nvPr/>
      </p:nvGrpSpPr>
      <p:grpSpPr>
        <a:xfrm>
          <a:off x="0" y="0"/>
          <a:ext cx="0" cy="0"/>
          <a:chOff x="0" y="0"/>
          <a:chExt cx="0" cy="0"/>
        </a:xfrm>
      </p:grpSpPr>
      <p:sp>
        <p:nvSpPr>
          <p:cNvPr id="185" name="Google Shape;185;p49"/>
          <p:cNvSpPr txBox="1">
            <a:spLocks noGrp="1"/>
          </p:cNvSpPr>
          <p:nvPr>
            <p:ph type="ctrTitle"/>
          </p:nvPr>
        </p:nvSpPr>
        <p:spPr>
          <a:xfrm>
            <a:off x="533400" y="1028700"/>
            <a:ext cx="7851600" cy="1371600"/>
          </a:xfrm>
          <a:prstGeom prst="rect">
            <a:avLst/>
          </a:prstGeom>
          <a:noFill/>
          <a:ln>
            <a:noFill/>
          </a:ln>
        </p:spPr>
        <p:txBody>
          <a:bodyPr spcFirstLastPara="1" wrap="square" lIns="0" tIns="0" rIns="18600" bIns="0" anchor="b" anchorCtr="0">
            <a:noAutofit/>
          </a:bodyPr>
          <a:lstStyle>
            <a:lvl1pPr lvl="0" algn="l" rtl="0">
              <a:spcBef>
                <a:spcPts val="0"/>
              </a:spcBef>
              <a:spcAft>
                <a:spcPts val="0"/>
              </a:spcAft>
              <a:buClr>
                <a:schemeClr val="lt1"/>
              </a:buClr>
              <a:buSzPts val="5100"/>
              <a:buFont typeface="Calibri"/>
              <a:buNone/>
              <a:defRPr sz="51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49"/>
          <p:cNvSpPr txBox="1">
            <a:spLocks noGrp="1"/>
          </p:cNvSpPr>
          <p:nvPr>
            <p:ph type="subTitle" idx="1"/>
          </p:nvPr>
        </p:nvSpPr>
        <p:spPr>
          <a:xfrm>
            <a:off x="533400" y="2421402"/>
            <a:ext cx="7854600" cy="1314600"/>
          </a:xfrm>
          <a:prstGeom prst="rect">
            <a:avLst/>
          </a:prstGeom>
          <a:noFill/>
          <a:ln>
            <a:noFill/>
          </a:ln>
        </p:spPr>
        <p:txBody>
          <a:bodyPr spcFirstLastPara="1" wrap="square" lIns="0" tIns="46550" rIns="18600" bIns="46550" anchor="t" anchorCtr="0">
            <a:noAutofit/>
          </a:bodyPr>
          <a:lstStyle>
            <a:lvl1pPr marR="38100" lvl="0" algn="l" rtl="0">
              <a:spcBef>
                <a:spcPts val="500"/>
              </a:spcBef>
              <a:spcAft>
                <a:spcPts val="0"/>
              </a:spcAft>
              <a:buSzPts val="2600"/>
              <a:buNone/>
              <a:defRPr sz="2600">
                <a:solidFill>
                  <a:schemeClr val="lt1"/>
                </a:solidFill>
                <a:latin typeface="Calibri"/>
                <a:ea typeface="Calibri"/>
                <a:cs typeface="Calibri"/>
                <a:sym typeface="Calibri"/>
              </a:defRPr>
            </a:lvl1pPr>
            <a:lvl2pPr lvl="1" algn="ctr" rtl="0">
              <a:spcBef>
                <a:spcPts val="400"/>
              </a:spcBef>
              <a:spcAft>
                <a:spcPts val="0"/>
              </a:spcAft>
              <a:buSzPts val="1500"/>
              <a:buNone/>
              <a:defRPr/>
            </a:lvl2pPr>
            <a:lvl3pPr lvl="2" algn="ctr" rtl="0">
              <a:spcBef>
                <a:spcPts val="400"/>
              </a:spcBef>
              <a:spcAft>
                <a:spcPts val="0"/>
              </a:spcAft>
              <a:buSzPts val="1300"/>
              <a:buNone/>
              <a:defRPr/>
            </a:lvl3pPr>
            <a:lvl4pPr lvl="3" algn="ctr" rtl="0">
              <a:spcBef>
                <a:spcPts val="400"/>
              </a:spcBef>
              <a:spcAft>
                <a:spcPts val="0"/>
              </a:spcAft>
              <a:buSzPts val="1200"/>
              <a:buNone/>
              <a:defRPr/>
            </a:lvl4pPr>
            <a:lvl5pPr lvl="4" algn="ctr" rtl="0">
              <a:spcBef>
                <a:spcPts val="400"/>
              </a:spcBef>
              <a:spcAft>
                <a:spcPts val="0"/>
              </a:spcAft>
              <a:buSzPts val="1200"/>
              <a:buNone/>
              <a:defRPr/>
            </a:lvl5pPr>
            <a:lvl6pPr lvl="5" algn="ctr" rtl="0">
              <a:spcBef>
                <a:spcPts val="400"/>
              </a:spcBef>
              <a:spcAft>
                <a:spcPts val="0"/>
              </a:spcAft>
              <a:buSzPts val="1500"/>
              <a:buNone/>
              <a:defRPr/>
            </a:lvl6pPr>
            <a:lvl7pPr lvl="6" algn="ctr" rtl="0">
              <a:spcBef>
                <a:spcPts val="400"/>
              </a:spcBef>
              <a:spcAft>
                <a:spcPts val="0"/>
              </a:spcAft>
              <a:buSzPts val="1500"/>
              <a:buNone/>
              <a:defRPr/>
            </a:lvl7pPr>
            <a:lvl8pPr lvl="7" algn="ctr" rtl="0">
              <a:spcBef>
                <a:spcPts val="400"/>
              </a:spcBef>
              <a:spcAft>
                <a:spcPts val="0"/>
              </a:spcAft>
              <a:buSzPts val="1800"/>
              <a:buNone/>
              <a:defRPr/>
            </a:lvl8pPr>
            <a:lvl9pPr lvl="8" algn="ctr" rtl="0">
              <a:spcBef>
                <a:spcPts val="400"/>
              </a:spcBef>
              <a:spcAft>
                <a:spcPts val="0"/>
              </a:spcAft>
              <a:buSzPts val="1800"/>
              <a:buNone/>
              <a:defRPr/>
            </a:lvl9pPr>
          </a:lstStyle>
          <a:p>
            <a:endParaRPr/>
          </a:p>
        </p:txBody>
      </p:sp>
      <p:pic>
        <p:nvPicPr>
          <p:cNvPr id="187" name="Google Shape;187;p4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8"/>
        <p:cNvGrpSpPr/>
        <p:nvPr/>
      </p:nvGrpSpPr>
      <p:grpSpPr>
        <a:xfrm>
          <a:off x="0" y="0"/>
          <a:ext cx="0" cy="0"/>
          <a:chOff x="0" y="0"/>
          <a:chExt cx="0" cy="0"/>
        </a:xfrm>
      </p:grpSpPr>
      <p:sp>
        <p:nvSpPr>
          <p:cNvPr id="189" name="Google Shape;189;p5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100"/>
              <a:buFont typeface="Calibri"/>
              <a:buNone/>
              <a:defRPr sz="51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50"/>
          <p:cNvSpPr txBox="1">
            <a:spLocks noGrp="1"/>
          </p:cNvSpPr>
          <p:nvPr>
            <p:ph type="body" idx="1"/>
          </p:nvPr>
        </p:nvSpPr>
        <p:spPr>
          <a:xfrm>
            <a:off x="530352" y="2028498"/>
            <a:ext cx="7772400" cy="1132200"/>
          </a:xfrm>
          <a:prstGeom prst="rect">
            <a:avLst/>
          </a:prstGeom>
          <a:noFill/>
          <a:ln>
            <a:noFill/>
          </a:ln>
        </p:spPr>
        <p:txBody>
          <a:bodyPr spcFirstLastPara="1" wrap="square" lIns="46550" tIns="46550" rIns="46550" bIns="46550" anchor="t" anchorCtr="0">
            <a:noAutofit/>
          </a:bodyPr>
          <a:lstStyle>
            <a:lvl1pPr marL="457200" lvl="0" indent="-228600" algn="l" rtl="0">
              <a:spcBef>
                <a:spcPts val="500"/>
              </a:spcBef>
              <a:spcAft>
                <a:spcPts val="0"/>
              </a:spcAft>
              <a:buSzPts val="2600"/>
              <a:buNone/>
              <a:defRPr sz="2600">
                <a:solidFill>
                  <a:schemeClr val="lt1"/>
                </a:solidFill>
              </a:defRPr>
            </a:lvl1pPr>
            <a:lvl2pPr marL="914400" lvl="1" indent="-228600" algn="l" rtl="0">
              <a:spcBef>
                <a:spcPts val="300"/>
              </a:spcBef>
              <a:spcAft>
                <a:spcPts val="0"/>
              </a:spcAft>
              <a:buSzPts val="1200"/>
              <a:buNone/>
              <a:defRPr sz="1400">
                <a:solidFill>
                  <a:schemeClr val="lt1"/>
                </a:solidFill>
              </a:defRPr>
            </a:lvl2pPr>
            <a:lvl3pPr marL="1371600" lvl="2" indent="-228600" algn="l" rtl="0">
              <a:spcBef>
                <a:spcPts val="3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91" name="Google Shape;191;p5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5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51"/>
          <p:cNvSpPr txBox="1">
            <a:spLocks noGrp="1"/>
          </p:cNvSpPr>
          <p:nvPr>
            <p:ph type="body" idx="1"/>
          </p:nvPr>
        </p:nvSpPr>
        <p:spPr>
          <a:xfrm>
            <a:off x="457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195" name="Google Shape;195;p51"/>
          <p:cNvSpPr txBox="1">
            <a:spLocks noGrp="1"/>
          </p:cNvSpPr>
          <p:nvPr>
            <p:ph type="body" idx="2"/>
          </p:nvPr>
        </p:nvSpPr>
        <p:spPr>
          <a:xfrm>
            <a:off x="4648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196" name="Google Shape;196;p5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7"/>
        <p:cNvGrpSpPr/>
        <p:nvPr/>
      </p:nvGrpSpPr>
      <p:grpSpPr>
        <a:xfrm>
          <a:off x="0" y="0"/>
          <a:ext cx="0" cy="0"/>
          <a:chOff x="0" y="0"/>
          <a:chExt cx="0" cy="0"/>
        </a:xfrm>
      </p:grpSpPr>
      <p:sp>
        <p:nvSpPr>
          <p:cNvPr id="198" name="Google Shape;198;p52"/>
          <p:cNvSpPr txBox="1">
            <a:spLocks noGrp="1"/>
          </p:cNvSpPr>
          <p:nvPr>
            <p:ph type="title"/>
          </p:nvPr>
        </p:nvSpPr>
        <p:spPr>
          <a:xfrm>
            <a:off x="457200" y="528066"/>
            <a:ext cx="83058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99" name="Google Shape;199;p5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0"/>
        <p:cNvGrpSpPr/>
        <p:nvPr/>
      </p:nvGrpSpPr>
      <p:grpSpPr>
        <a:xfrm>
          <a:off x="0" y="0"/>
          <a:ext cx="0" cy="0"/>
          <a:chOff x="0" y="0"/>
          <a:chExt cx="0" cy="0"/>
        </a:xfrm>
      </p:grpSpPr>
      <p:pic>
        <p:nvPicPr>
          <p:cNvPr id="201" name="Google Shape;201;p5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02"/>
        <p:cNvGrpSpPr/>
        <p:nvPr/>
      </p:nvGrpSpPr>
      <p:grpSpPr>
        <a:xfrm>
          <a:off x="0" y="0"/>
          <a:ext cx="0" cy="0"/>
          <a:chOff x="0" y="0"/>
          <a:chExt cx="0" cy="0"/>
        </a:xfrm>
      </p:grpSpPr>
      <p:pic>
        <p:nvPicPr>
          <p:cNvPr id="203" name="Google Shape;203;p54"/>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4"/>
        <p:cNvGrpSpPr/>
        <p:nvPr/>
      </p:nvGrpSpPr>
      <p:grpSpPr>
        <a:xfrm>
          <a:off x="0" y="0"/>
          <a:ext cx="0" cy="0"/>
          <a:chOff x="0" y="0"/>
          <a:chExt cx="0" cy="0"/>
        </a:xfrm>
      </p:grpSpPr>
      <p:sp>
        <p:nvSpPr>
          <p:cNvPr id="205" name="Google Shape;205;p55"/>
          <p:cNvSpPr txBox="1">
            <a:spLocks noGrp="1"/>
          </p:cNvSpPr>
          <p:nvPr>
            <p:ph type="body" idx="1"/>
          </p:nvPr>
        </p:nvSpPr>
        <p:spPr>
          <a:xfrm>
            <a:off x="3575050" y="1428750"/>
            <a:ext cx="5111700" cy="3257700"/>
          </a:xfrm>
          <a:prstGeom prst="rect">
            <a:avLst/>
          </a:prstGeom>
          <a:noFill/>
          <a:ln>
            <a:noFill/>
          </a:ln>
        </p:spPr>
        <p:txBody>
          <a:bodyPr spcFirstLastPara="1" wrap="square" lIns="93125" tIns="0" rIns="93125" bIns="46550" anchor="t" anchorCtr="0">
            <a:noAutofit/>
          </a:bodyPr>
          <a:lstStyle>
            <a:lvl1pPr marL="457200" lvl="0" indent="-228600" algn="l" rtl="0">
              <a:spcBef>
                <a:spcPts val="500"/>
              </a:spcBef>
              <a:spcAft>
                <a:spcPts val="0"/>
              </a:spcAft>
              <a:buSzPts val="2100"/>
              <a:buNone/>
              <a:defRPr sz="21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206" name="Google Shape;206;p5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55"/>
          <p:cNvSpPr txBox="1">
            <a:spLocks noGrp="1"/>
          </p:cNvSpPr>
          <p:nvPr>
            <p:ph type="body" idx="2"/>
          </p:nvPr>
        </p:nvSpPr>
        <p:spPr>
          <a:xfrm>
            <a:off x="457200" y="1428750"/>
            <a:ext cx="3124200" cy="32577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208" name="Google Shape;208;p5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09"/>
        <p:cNvGrpSpPr/>
        <p:nvPr/>
      </p:nvGrpSpPr>
      <p:grpSpPr>
        <a:xfrm>
          <a:off x="0" y="0"/>
          <a:ext cx="0" cy="0"/>
          <a:chOff x="0" y="0"/>
          <a:chExt cx="0" cy="0"/>
        </a:xfrm>
      </p:grpSpPr>
      <p:sp>
        <p:nvSpPr>
          <p:cNvPr id="210" name="Google Shape;210;p56"/>
          <p:cNvSpPr txBox="1">
            <a:spLocks noGrp="1"/>
          </p:cNvSpPr>
          <p:nvPr>
            <p:ph type="title"/>
          </p:nvPr>
        </p:nvSpPr>
        <p:spPr>
          <a:xfrm>
            <a:off x="457200" y="205978"/>
            <a:ext cx="8229600" cy="857400"/>
          </a:xfrm>
          <a:prstGeom prst="rect">
            <a:avLst/>
          </a:prstGeom>
          <a:noFill/>
          <a:ln>
            <a:noFill/>
          </a:ln>
        </p:spPr>
        <p:txBody>
          <a:bodyPr spcFirstLastPara="1" wrap="square" lIns="93075" tIns="93075" rIns="93075" bIns="93075" anchor="ctr" anchorCtr="0">
            <a:noAutofit/>
          </a:bodyPr>
          <a:lstStyle>
            <a:lvl1pPr lvl="0" algn="l" rtl="0">
              <a:spcBef>
                <a:spcPts val="0"/>
              </a:spcBef>
              <a:spcAft>
                <a:spcPts val="0"/>
              </a:spcAft>
              <a:buClr>
                <a:srgbClr val="991B1E"/>
              </a:buClr>
              <a:buSzPts val="3700"/>
              <a:buFont typeface="Georgia"/>
              <a:buNone/>
              <a:defRPr sz="3700" b="0">
                <a:solidFill>
                  <a:srgbClr val="991B1E"/>
                </a:solidFill>
                <a:latin typeface="Calibri"/>
                <a:ea typeface="Calibri"/>
                <a:cs typeface="Calibri"/>
                <a:sym typeface="Calibri"/>
              </a:defRPr>
            </a:lvl1pPr>
            <a:lvl2pPr lvl="1"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2pPr>
            <a:lvl3pPr lvl="2"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3pPr>
            <a:lvl4pPr lvl="3"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4pPr>
            <a:lvl5pPr lvl="4"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5pPr>
            <a:lvl6pPr lvl="5"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6pPr>
            <a:lvl7pPr lvl="6"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7pPr>
            <a:lvl8pPr lvl="7"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8pPr>
            <a:lvl9pPr lvl="8"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9pPr>
          </a:lstStyle>
          <a:p>
            <a:endParaRPr/>
          </a:p>
        </p:txBody>
      </p:sp>
      <p:sp>
        <p:nvSpPr>
          <p:cNvPr id="211" name="Google Shape;211;p56"/>
          <p:cNvSpPr txBox="1">
            <a:spLocks noGrp="1"/>
          </p:cNvSpPr>
          <p:nvPr>
            <p:ph type="body" idx="1"/>
          </p:nvPr>
        </p:nvSpPr>
        <p:spPr>
          <a:xfrm>
            <a:off x="457200"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212" name="Google Shape;212;p56"/>
          <p:cNvSpPr txBox="1">
            <a:spLocks noGrp="1"/>
          </p:cNvSpPr>
          <p:nvPr>
            <p:ph type="body" idx="2"/>
          </p:nvPr>
        </p:nvSpPr>
        <p:spPr>
          <a:xfrm>
            <a:off x="4692274"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213" name="Google Shape;213;p5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14"/>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215"/>
        <p:cNvGrpSpPr/>
        <p:nvPr/>
      </p:nvGrpSpPr>
      <p:grpSpPr>
        <a:xfrm>
          <a:off x="0" y="0"/>
          <a:ext cx="0" cy="0"/>
          <a:chOff x="0" y="0"/>
          <a:chExt cx="0" cy="0"/>
        </a:xfrm>
      </p:grpSpPr>
      <p:sp>
        <p:nvSpPr>
          <p:cNvPr id="216" name="Google Shape;216;p58"/>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1A2836"/>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58"/>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18" name="Google Shape;218;p5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71D20"/>
              </a:buClr>
              <a:buSzPts val="37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22" name="Google Shape;222;p5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223"/>
        <p:cNvGrpSpPr/>
        <p:nvPr/>
      </p:nvGrpSpPr>
      <p:grpSpPr>
        <a:xfrm>
          <a:off x="0" y="0"/>
          <a:ext cx="0" cy="0"/>
          <a:chOff x="0" y="0"/>
          <a:chExt cx="0" cy="0"/>
        </a:xfrm>
      </p:grpSpPr>
      <p:sp>
        <p:nvSpPr>
          <p:cNvPr id="224" name="Google Shape;224;p60"/>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A8219"/>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60"/>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226" name="Google Shape;226;p6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227"/>
        <p:cNvGrpSpPr/>
        <p:nvPr/>
      </p:nvGrpSpPr>
      <p:grpSpPr>
        <a:xfrm>
          <a:off x="0" y="0"/>
          <a:ext cx="0" cy="0"/>
          <a:chOff x="0" y="0"/>
          <a:chExt cx="0" cy="0"/>
        </a:xfrm>
      </p:grpSpPr>
      <p:sp>
        <p:nvSpPr>
          <p:cNvPr id="228" name="Google Shape;228;p61"/>
          <p:cNvSpPr/>
          <p:nvPr/>
        </p:nvSpPr>
        <p:spPr>
          <a:xfrm>
            <a:off x="0" y="0"/>
            <a:ext cx="9144000" cy="487800"/>
          </a:xfrm>
          <a:prstGeom prst="rect">
            <a:avLst/>
          </a:prstGeom>
          <a:solidFill>
            <a:schemeClr val="lt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1"/>
          <p:cNvSpPr txBox="1">
            <a:spLocks noGrp="1"/>
          </p:cNvSpPr>
          <p:nvPr>
            <p:ph type="ctrTitle"/>
          </p:nvPr>
        </p:nvSpPr>
        <p:spPr>
          <a:xfrm>
            <a:off x="729450" y="941450"/>
            <a:ext cx="7688100" cy="166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4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9pPr>
          </a:lstStyle>
          <a:p>
            <a:endParaRPr/>
          </a:p>
        </p:txBody>
      </p:sp>
      <p:sp>
        <p:nvSpPr>
          <p:cNvPr id="230" name="Google Shape;230;p61"/>
          <p:cNvSpPr txBox="1">
            <a:spLocks noGrp="1"/>
          </p:cNvSpPr>
          <p:nvPr>
            <p:ph type="subTitle" idx="1"/>
          </p:nvPr>
        </p:nvSpPr>
        <p:spPr>
          <a:xfrm>
            <a:off x="729627" y="2563300"/>
            <a:ext cx="7688100" cy="5412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231" name="Google Shape;231;p61"/>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232" name="Google Shape;232;p61"/>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233" name="Google Shape;233;p61"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4"/>
        <p:cNvGrpSpPr/>
        <p:nvPr/>
      </p:nvGrpSpPr>
      <p:grpSpPr>
        <a:xfrm>
          <a:off x="0" y="0"/>
          <a:ext cx="0" cy="0"/>
          <a:chOff x="0" y="0"/>
          <a:chExt cx="0" cy="0"/>
        </a:xfrm>
      </p:grpSpPr>
      <p:sp>
        <p:nvSpPr>
          <p:cNvPr id="235" name="Google Shape;235;p62"/>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2"/>
          <p:cNvSpPr txBox="1">
            <a:spLocks noGrp="1"/>
          </p:cNvSpPr>
          <p:nvPr>
            <p:ph type="title"/>
          </p:nvPr>
        </p:nvSpPr>
        <p:spPr>
          <a:xfrm>
            <a:off x="729450" y="1013850"/>
            <a:ext cx="7688700" cy="535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3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37" name="Google Shape;237;p62"/>
          <p:cNvSpPr txBox="1">
            <a:spLocks noGrp="1"/>
          </p:cNvSpPr>
          <p:nvPr>
            <p:ph type="body" idx="1"/>
          </p:nvPr>
        </p:nvSpPr>
        <p:spPr>
          <a:xfrm>
            <a:off x="729450" y="1774075"/>
            <a:ext cx="7688700" cy="2261100"/>
          </a:xfrm>
          <a:prstGeom prst="rect">
            <a:avLst/>
          </a:prstGeom>
          <a:noFill/>
          <a:ln>
            <a:noFill/>
          </a:ln>
        </p:spPr>
        <p:txBody>
          <a:bodyPr spcFirstLastPara="1" wrap="square" lIns="93125" tIns="46550" rIns="93125" bIns="46550" anchor="t" anchorCtr="0">
            <a:noAutofit/>
          </a:bodyPr>
          <a:lstStyle>
            <a:lvl1pPr marL="457200" marR="0" lvl="0" indent="-361950" algn="l" rtl="0">
              <a:lnSpc>
                <a:spcPct val="115000"/>
              </a:lnSpc>
              <a:spcBef>
                <a:spcPts val="0"/>
              </a:spcBef>
              <a:spcAft>
                <a:spcPts val="0"/>
              </a:spcAft>
              <a:buClr>
                <a:schemeClr val="accent1"/>
              </a:buClr>
              <a:buSzPts val="2100"/>
              <a:buFont typeface="Lato"/>
              <a:buChar char="●"/>
              <a:defRPr sz="21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38" name="Google Shape;238;p62"/>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239" name="Google Shape;239;p62"/>
          <p:cNvPicPr preferRelativeResize="0"/>
          <p:nvPr/>
        </p:nvPicPr>
        <p:blipFill rotWithShape="1">
          <a:blip r:embed="rId2">
            <a:alphaModFix/>
          </a:blip>
          <a:srcRect/>
          <a:stretch/>
        </p:blipFill>
        <p:spPr>
          <a:xfrm>
            <a:off x="152400" y="4492375"/>
            <a:ext cx="374100" cy="374100"/>
          </a:xfrm>
          <a:prstGeom prst="rect">
            <a:avLst/>
          </a:prstGeom>
          <a:noFill/>
          <a:ln>
            <a:noFill/>
          </a:ln>
        </p:spPr>
      </p:pic>
      <p:sp>
        <p:nvSpPr>
          <p:cNvPr id="240" name="Google Shape;240;p62"/>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a:p>
        </p:txBody>
      </p:sp>
      <p:pic>
        <p:nvPicPr>
          <p:cNvPr id="241" name="Google Shape;241;p62" descr="Untitled-3.png"/>
          <p:cNvPicPr preferRelativeResize="0"/>
          <p:nvPr/>
        </p:nvPicPr>
        <p:blipFill rotWithShape="1">
          <a:blip r:embed="rId3">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2"/>
        <p:cNvGrpSpPr/>
        <p:nvPr/>
      </p:nvGrpSpPr>
      <p:grpSpPr>
        <a:xfrm>
          <a:off x="0" y="0"/>
          <a:ext cx="0" cy="0"/>
          <a:chOff x="0" y="0"/>
          <a:chExt cx="0" cy="0"/>
        </a:xfrm>
      </p:grpSpPr>
      <p:sp>
        <p:nvSpPr>
          <p:cNvPr id="243" name="Google Shape;243;p63"/>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3"/>
          <p:cNvSpPr txBox="1">
            <a:spLocks noGrp="1"/>
          </p:cNvSpPr>
          <p:nvPr>
            <p:ph type="title"/>
          </p:nvPr>
        </p:nvSpPr>
        <p:spPr>
          <a:xfrm>
            <a:off x="730000" y="1090050"/>
            <a:ext cx="3300900" cy="13815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45" name="Google Shape;245;p63"/>
          <p:cNvSpPr txBox="1">
            <a:spLocks noGrp="1"/>
          </p:cNvSpPr>
          <p:nvPr>
            <p:ph type="body" idx="1"/>
          </p:nvPr>
        </p:nvSpPr>
        <p:spPr>
          <a:xfrm>
            <a:off x="721225" y="2553125"/>
            <a:ext cx="3300900" cy="1597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46" name="Google Shape;246;p63"/>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247" name="Google Shape;247;p63"/>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248" name="Google Shape;248;p63"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249"/>
        <p:cNvGrpSpPr/>
        <p:nvPr/>
      </p:nvGrpSpPr>
      <p:grpSpPr>
        <a:xfrm>
          <a:off x="0" y="0"/>
          <a:ext cx="0" cy="0"/>
          <a:chOff x="0" y="0"/>
          <a:chExt cx="0" cy="0"/>
        </a:xfrm>
      </p:grpSpPr>
      <p:sp>
        <p:nvSpPr>
          <p:cNvPr id="250" name="Google Shape;250;p64"/>
          <p:cNvSpPr txBox="1">
            <a:spLocks noGrp="1"/>
          </p:cNvSpPr>
          <p:nvPr>
            <p:ph type="title"/>
          </p:nvPr>
        </p:nvSpPr>
        <p:spPr>
          <a:xfrm>
            <a:off x="729450" y="733950"/>
            <a:ext cx="7688400" cy="124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81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9pPr>
          </a:lstStyle>
          <a:p>
            <a:endParaRPr/>
          </a:p>
        </p:txBody>
      </p:sp>
      <p:sp>
        <p:nvSpPr>
          <p:cNvPr id="251" name="Google Shape;251;p64"/>
          <p:cNvSpPr txBox="1">
            <a:spLocks noGrp="1"/>
          </p:cNvSpPr>
          <p:nvPr>
            <p:ph type="body" idx="1"/>
          </p:nvPr>
        </p:nvSpPr>
        <p:spPr>
          <a:xfrm>
            <a:off x="729450" y="2272887"/>
            <a:ext cx="7688400" cy="15804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252" name="Google Shape;252;p64"/>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pic>
        <p:nvPicPr>
          <p:cNvPr id="253" name="Google Shape;253;p64" descr="Untitled-4.png"/>
          <p:cNvPicPr preferRelativeResize="0"/>
          <p:nvPr/>
        </p:nvPicPr>
        <p:blipFill rotWithShape="1">
          <a:blip r:embed="rId2">
            <a:alphaModFix/>
          </a:blip>
          <a:srcRect/>
          <a:stretch/>
        </p:blipFill>
        <p:spPr>
          <a:xfrm>
            <a:off x="657275" y="3505553"/>
            <a:ext cx="590400" cy="588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254"/>
        <p:cNvGrpSpPr/>
        <p:nvPr/>
      </p:nvGrpSpPr>
      <p:grpSpPr>
        <a:xfrm>
          <a:off x="0" y="0"/>
          <a:ext cx="0" cy="0"/>
          <a:chOff x="0" y="0"/>
          <a:chExt cx="0" cy="0"/>
        </a:xfrm>
      </p:grpSpPr>
      <p:pic>
        <p:nvPicPr>
          <p:cNvPr id="255" name="Google Shape;255;p65" descr="Untitled-4.png"/>
          <p:cNvPicPr preferRelativeResize="0"/>
          <p:nvPr/>
        </p:nvPicPr>
        <p:blipFill rotWithShape="1">
          <a:blip r:embed="rId2">
            <a:alphaModFix/>
          </a:blip>
          <a:srcRect/>
          <a:stretch/>
        </p:blipFill>
        <p:spPr>
          <a:xfrm>
            <a:off x="657275" y="381353"/>
            <a:ext cx="590400" cy="588300"/>
          </a:xfrm>
          <a:prstGeom prst="rect">
            <a:avLst/>
          </a:prstGeom>
          <a:noFill/>
          <a:ln>
            <a:noFill/>
          </a:ln>
        </p:spPr>
      </p:pic>
      <p:sp>
        <p:nvSpPr>
          <p:cNvPr id="256" name="Google Shape;256;p65"/>
          <p:cNvSpPr txBox="1">
            <a:spLocks noGrp="1"/>
          </p:cNvSpPr>
          <p:nvPr>
            <p:ph type="title"/>
          </p:nvPr>
        </p:nvSpPr>
        <p:spPr>
          <a:xfrm>
            <a:off x="729450" y="1170050"/>
            <a:ext cx="7688400" cy="15186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37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9pPr>
          </a:lstStyle>
          <a:p>
            <a:endParaRPr/>
          </a:p>
        </p:txBody>
      </p:sp>
      <p:sp>
        <p:nvSpPr>
          <p:cNvPr id="257" name="Google Shape;257;p65"/>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8"/>
        <p:cNvGrpSpPr/>
        <p:nvPr/>
      </p:nvGrpSpPr>
      <p:grpSpPr>
        <a:xfrm>
          <a:off x="0" y="0"/>
          <a:ext cx="0" cy="0"/>
          <a:chOff x="0" y="0"/>
          <a:chExt cx="0" cy="0"/>
        </a:xfrm>
      </p:grpSpPr>
      <p:sp>
        <p:nvSpPr>
          <p:cNvPr id="259" name="Google Shape;259;p66"/>
          <p:cNvSpPr/>
          <p:nvPr/>
        </p:nvSpPr>
        <p:spPr>
          <a:xfrm>
            <a:off x="0" y="0"/>
            <a:ext cx="4572000" cy="51435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6"/>
          <p:cNvSpPr txBox="1">
            <a:spLocks noGrp="1"/>
          </p:cNvSpPr>
          <p:nvPr>
            <p:ph type="title"/>
          </p:nvPr>
        </p:nvSpPr>
        <p:spPr>
          <a:xfrm>
            <a:off x="730000" y="1318650"/>
            <a:ext cx="3300900" cy="1687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261" name="Google Shape;261;p66"/>
          <p:cNvSpPr txBox="1">
            <a:spLocks noGrp="1"/>
          </p:cNvSpPr>
          <p:nvPr>
            <p:ph type="subTitle" idx="1"/>
          </p:nvPr>
        </p:nvSpPr>
        <p:spPr>
          <a:xfrm>
            <a:off x="724950" y="3161525"/>
            <a:ext cx="3300900" cy="7590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262" name="Google Shape;262;p66"/>
          <p:cNvSpPr txBox="1">
            <a:spLocks noGrp="1"/>
          </p:cNvSpPr>
          <p:nvPr>
            <p:ph type="body" idx="2"/>
          </p:nvPr>
        </p:nvSpPr>
        <p:spPr>
          <a:xfrm>
            <a:off x="5174225" y="1352625"/>
            <a:ext cx="3374400" cy="3025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63" name="Google Shape;263;p66"/>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264" name="Google Shape;264;p66" descr="Untitled-3.png"/>
          <p:cNvPicPr preferRelativeResize="0"/>
          <p:nvPr/>
        </p:nvPicPr>
        <p:blipFill rotWithShape="1">
          <a:blip r:embed="rId2">
            <a:alphaModFix/>
          </a:blip>
          <a:srcRect/>
          <a:stretch/>
        </p:blipFill>
        <p:spPr>
          <a:xfrm>
            <a:off x="657275" y="609941"/>
            <a:ext cx="590400" cy="588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1" name="Google Shape;111;p2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68"/>
        <p:cNvGrpSpPr/>
        <p:nvPr/>
      </p:nvGrpSpPr>
      <p:grpSpPr>
        <a:xfrm>
          <a:off x="0" y="0"/>
          <a:ext cx="0" cy="0"/>
          <a:chOff x="0" y="0"/>
          <a:chExt cx="0" cy="0"/>
        </a:xfrm>
      </p:grpSpPr>
      <p:sp>
        <p:nvSpPr>
          <p:cNvPr id="169" name="Google Shape;169;p4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marR="0" lvl="0" algn="l" rtl="0">
              <a:spcBef>
                <a:spcPts val="0"/>
              </a:spcBef>
              <a:spcAft>
                <a:spcPts val="0"/>
              </a:spcAft>
              <a:buClr>
                <a:schemeClr val="accent4"/>
              </a:buClr>
              <a:buSzPts val="3700"/>
              <a:buFont typeface="Calibri"/>
              <a:buNone/>
              <a:defRPr sz="37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0" name="Google Shape;170;p45"/>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3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3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lesson/b5aef944bb8300a7bdb6f1a67f02c303"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bit.ly/exponentsbreakou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comments" Target="../comments/comment2.xml"/><Relationship Id="rId5" Type="http://schemas.openxmlformats.org/officeDocument/2006/relationships/image" Target="../media/image1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bit.ly/K20breakouts" TargetMode="External"/><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hyperlink" Target="https://sites.google.com/site/digitalbreakoutjb/sandbox"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WYcOR18-x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76"/>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7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Give yourself ONE point for each of the following that describes you: </a:t>
            </a:r>
            <a:endParaRPr dirty="0"/>
          </a:p>
        </p:txBody>
      </p:sp>
      <p:sp>
        <p:nvSpPr>
          <p:cNvPr id="327" name="Google Shape;327;p7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I can create a Google Form.</a:t>
            </a:r>
            <a:endParaRPr dirty="0"/>
          </a:p>
          <a:p>
            <a:pPr marL="457200" lvl="0" indent="-393700" algn="l" rtl="0">
              <a:spcBef>
                <a:spcPts val="0"/>
              </a:spcBef>
              <a:spcAft>
                <a:spcPts val="0"/>
              </a:spcAft>
              <a:buSzPts val="2600"/>
              <a:buChar char="❏"/>
            </a:pPr>
            <a:r>
              <a:rPr lang="en" dirty="0"/>
              <a:t>I can create a simple website using a tool (like blogger, Wiki, or Google Sites).</a:t>
            </a:r>
            <a:endParaRPr dirty="0"/>
          </a:p>
          <a:p>
            <a:pPr marL="457200" lvl="0" indent="-393700" algn="l" rtl="0">
              <a:spcBef>
                <a:spcPts val="0"/>
              </a:spcBef>
              <a:spcAft>
                <a:spcPts val="0"/>
              </a:spcAft>
              <a:buSzPts val="2600"/>
              <a:buChar char="❏"/>
            </a:pPr>
            <a:r>
              <a:rPr lang="en" dirty="0"/>
              <a:t>I am comfortable using spreadsheets to organize data.</a:t>
            </a:r>
            <a:endParaRPr dirty="0"/>
          </a:p>
          <a:p>
            <a:pPr marL="457200" lvl="0" indent="-393700" algn="l" rtl="0">
              <a:spcBef>
                <a:spcPts val="0"/>
              </a:spcBef>
              <a:spcAft>
                <a:spcPts val="0"/>
              </a:spcAft>
              <a:buSzPts val="2600"/>
              <a:buChar char="❏"/>
            </a:pPr>
            <a:r>
              <a:rPr lang="en" dirty="0"/>
              <a:t>I know how to use the main components of Google Suites (Docs, Forms, Drive).</a:t>
            </a:r>
            <a:endParaRPr dirty="0"/>
          </a:p>
          <a:p>
            <a:pPr marL="457200" lvl="0" indent="-393700" algn="l" rtl="0">
              <a:spcBef>
                <a:spcPts val="0"/>
              </a:spcBef>
              <a:spcAft>
                <a:spcPts val="0"/>
              </a:spcAft>
              <a:buSzPts val="2600"/>
              <a:buChar char="❏"/>
            </a:pPr>
            <a:r>
              <a:rPr lang="en" dirty="0"/>
              <a:t>I enjoy solving puzzles. </a:t>
            </a:r>
            <a:endParaRPr dirty="0"/>
          </a:p>
        </p:txBody>
      </p:sp>
      <p:pic>
        <p:nvPicPr>
          <p:cNvPr id="4" name="Content Placeholder 4">
            <a:extLst>
              <a:ext uri="{FF2B5EF4-FFF2-40B4-BE49-F238E27FC236}">
                <a16:creationId xmlns:a16="http://schemas.microsoft.com/office/drawing/2014/main" id="{DD4DE05E-3D87-446A-9CA2-E236F819D2C2}"/>
              </a:ext>
            </a:extLst>
          </p:cNvPr>
          <p:cNvPicPr>
            <a:picLocks noChangeAspect="1"/>
          </p:cNvPicPr>
          <p:nvPr/>
        </p:nvPicPr>
        <p:blipFill>
          <a:blip r:embed="rId3"/>
          <a:stretch>
            <a:fillRect/>
          </a:stretch>
        </p:blipFill>
        <p:spPr>
          <a:xfrm>
            <a:off x="3266281" y="4350570"/>
            <a:ext cx="2611437" cy="11368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8"/>
          <p:cNvSpPr txBox="1">
            <a:spLocks noGrp="1"/>
          </p:cNvSpPr>
          <p:nvPr>
            <p:ph type="title"/>
          </p:nvPr>
        </p:nvSpPr>
        <p:spPr>
          <a:xfrm>
            <a:off x="533400" y="147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Find Your Partner</a:t>
            </a:r>
            <a:endParaRPr dirty="0"/>
          </a:p>
        </p:txBody>
      </p:sp>
      <p:sp>
        <p:nvSpPr>
          <p:cNvPr id="333" name="Google Shape;333;p78"/>
          <p:cNvSpPr txBox="1">
            <a:spLocks noGrp="1"/>
          </p:cNvSpPr>
          <p:nvPr>
            <p:ph type="body" idx="1"/>
          </p:nvPr>
        </p:nvSpPr>
        <p:spPr>
          <a:xfrm>
            <a:off x="468950" y="957450"/>
            <a:ext cx="7341000" cy="3595696"/>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 dirty="0"/>
              <a:t>Based on your number, find someone who does not have the same number as you.</a:t>
            </a:r>
          </a:p>
          <a:p>
            <a:pPr marL="63500" lvl="0" indent="0" algn="l" rtl="0">
              <a:lnSpc>
                <a:spcPct val="100000"/>
              </a:lnSpc>
              <a:spcBef>
                <a:spcPts val="520"/>
              </a:spcBef>
              <a:spcAft>
                <a:spcPts val="0"/>
              </a:spcAft>
              <a:buSzPts val="2600"/>
              <a:buNone/>
            </a:pPr>
            <a:endParaRPr lang="en" dirty="0"/>
          </a:p>
          <a:p>
            <a:pPr marL="63500" lvl="0" indent="0" algn="l" rtl="0">
              <a:lnSpc>
                <a:spcPct val="100000"/>
              </a:lnSpc>
              <a:spcBef>
                <a:spcPts val="520"/>
              </a:spcBef>
              <a:spcAft>
                <a:spcPts val="0"/>
              </a:spcAft>
              <a:buSzPts val="2600"/>
              <a:buNone/>
            </a:pPr>
            <a:r>
              <a:rPr lang="en-US" dirty="0"/>
              <a:t>Get to know each other! Discuss:</a:t>
            </a:r>
            <a:endParaRPr dirty="0"/>
          </a:p>
          <a:p>
            <a:pPr lvl="0" algn="l" rtl="0">
              <a:lnSpc>
                <a:spcPct val="100000"/>
              </a:lnSpc>
              <a:spcBef>
                <a:spcPts val="0"/>
              </a:spcBef>
              <a:spcAft>
                <a:spcPts val="0"/>
              </a:spcAft>
              <a:buSzPts val="2600"/>
              <a:buFont typeface="Arial" panose="020B0604020202020204" pitchFamily="34" charset="0"/>
              <a:buChar char="•"/>
            </a:pPr>
            <a:r>
              <a:rPr lang="en" dirty="0"/>
              <a:t>How have you used Google Suites in your classroom so far?</a:t>
            </a:r>
            <a:endParaRPr dirty="0"/>
          </a:p>
          <a:p>
            <a:pPr lvl="0" algn="l" rtl="0">
              <a:lnSpc>
                <a:spcPct val="100000"/>
              </a:lnSpc>
              <a:spcBef>
                <a:spcPts val="0"/>
              </a:spcBef>
              <a:spcAft>
                <a:spcPts val="0"/>
              </a:spcAft>
              <a:buSzPts val="2600"/>
              <a:buFont typeface="Arial" panose="020B0604020202020204" pitchFamily="34" charset="0"/>
              <a:buChar char="•"/>
            </a:pPr>
            <a:r>
              <a:rPr lang="en" dirty="0"/>
              <a:t>What questions or hopes do you have about Google Suites? </a:t>
            </a:r>
            <a:endParaRPr dirty="0"/>
          </a:p>
        </p:txBody>
      </p:sp>
      <p:pic>
        <p:nvPicPr>
          <p:cNvPr id="4" name="Content Placeholder 4">
            <a:extLst>
              <a:ext uri="{FF2B5EF4-FFF2-40B4-BE49-F238E27FC236}">
                <a16:creationId xmlns:a16="http://schemas.microsoft.com/office/drawing/2014/main" id="{7D610FB4-8E06-4EF0-A001-A472CBC36873}"/>
              </a:ext>
            </a:extLst>
          </p:cNvPr>
          <p:cNvPicPr>
            <a:picLocks noChangeAspect="1"/>
          </p:cNvPicPr>
          <p:nvPr/>
        </p:nvPicPr>
        <p:blipFill>
          <a:blip r:embed="rId3"/>
          <a:stretch>
            <a:fillRect/>
          </a:stretch>
        </p:blipFill>
        <p:spPr>
          <a:xfrm>
            <a:off x="3266281" y="4350570"/>
            <a:ext cx="2611437" cy="11368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chemeClr val="accent4"/>
              </a:buClr>
              <a:buSzPts val="3600"/>
              <a:buFont typeface="Calibri"/>
              <a:buNone/>
            </a:pPr>
            <a:r>
              <a:rPr lang="en" b="1"/>
              <a:t>Math Lesson: Epidemic Outbreak</a:t>
            </a:r>
            <a:endParaRPr/>
          </a:p>
          <a:p>
            <a:pPr marL="0" lvl="0" indent="0" algn="ctr" rtl="0">
              <a:lnSpc>
                <a:spcPct val="100000"/>
              </a:lnSpc>
              <a:spcBef>
                <a:spcPts val="0"/>
              </a:spcBef>
              <a:spcAft>
                <a:spcPts val="0"/>
              </a:spcAft>
              <a:buClr>
                <a:schemeClr val="accent4"/>
              </a:buClr>
              <a:buSzPts val="3600"/>
              <a:buFont typeface="Calibri"/>
              <a:buNone/>
            </a:pPr>
            <a:r>
              <a:rPr lang="en"/>
              <a:t>Can you save the world?</a:t>
            </a:r>
            <a:endParaRPr/>
          </a:p>
        </p:txBody>
      </p:sp>
      <p:pic>
        <p:nvPicPr>
          <p:cNvPr id="339" name="Google Shape;339;p79" descr="Bacteria Growth" title="Bacteria Growth">
            <a:hlinkClick r:id="rId3"/>
          </p:cNvPr>
          <p:cNvPicPr preferRelativeResize="0"/>
          <p:nvPr/>
        </p:nvPicPr>
        <p:blipFill>
          <a:blip r:embed="rId4">
            <a:alphaModFix/>
          </a:blip>
          <a:stretch>
            <a:fillRect/>
          </a:stretch>
        </p:blipFill>
        <p:spPr>
          <a:xfrm>
            <a:off x="2649243" y="1502436"/>
            <a:ext cx="3845511" cy="2884134"/>
          </a:xfrm>
          <a:prstGeom prst="rect">
            <a:avLst/>
          </a:prstGeom>
          <a:noFill/>
          <a:ln>
            <a:noFill/>
          </a:ln>
        </p:spPr>
      </p:pic>
      <p:pic>
        <p:nvPicPr>
          <p:cNvPr id="4" name="Content Placeholder 4">
            <a:extLst>
              <a:ext uri="{FF2B5EF4-FFF2-40B4-BE49-F238E27FC236}">
                <a16:creationId xmlns:a16="http://schemas.microsoft.com/office/drawing/2014/main" id="{A4187431-B63C-460F-B4DB-A940690BEC46}"/>
              </a:ext>
            </a:extLst>
          </p:cNvPr>
          <p:cNvPicPr>
            <a:picLocks noChangeAspect="1"/>
          </p:cNvPicPr>
          <p:nvPr/>
        </p:nvPicPr>
        <p:blipFill>
          <a:blip r:embed="rId5"/>
          <a:stretch>
            <a:fillRect/>
          </a:stretch>
        </p:blipFill>
        <p:spPr>
          <a:xfrm>
            <a:off x="3266281" y="4350570"/>
            <a:ext cx="2611437" cy="11368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80"/>
          <p:cNvSpPr txBox="1">
            <a:spLocks noGrp="1"/>
          </p:cNvSpPr>
          <p:nvPr>
            <p:ph type="title"/>
          </p:nvPr>
        </p:nvSpPr>
        <p:spPr>
          <a:xfrm>
            <a:off x="457200" y="170394"/>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learn.k20center.ou.edu</a:t>
            </a:r>
            <a:endParaRPr dirty="0"/>
          </a:p>
        </p:txBody>
      </p:sp>
      <p:sp>
        <p:nvSpPr>
          <p:cNvPr id="345" name="Google Shape;345;p80"/>
          <p:cNvSpPr txBox="1">
            <a:spLocks noGrp="1"/>
          </p:cNvSpPr>
          <p:nvPr>
            <p:ph type="body" idx="1"/>
          </p:nvPr>
        </p:nvSpPr>
        <p:spPr>
          <a:xfrm>
            <a:off x="390427" y="1027794"/>
            <a:ext cx="8229600" cy="3291900"/>
          </a:xfrm>
          <a:prstGeom prst="rect">
            <a:avLst/>
          </a:prstGeom>
        </p:spPr>
        <p:txBody>
          <a:bodyPr spcFirstLastPara="1" wrap="square" lIns="91425" tIns="45700" rIns="91425" bIns="45700" anchor="t" anchorCtr="0">
            <a:noAutofit/>
          </a:bodyPr>
          <a:lstStyle/>
          <a:p>
            <a:pPr marL="0" indent="0">
              <a:buNone/>
            </a:pPr>
            <a:r>
              <a:rPr lang="en-US" sz="2800" u="sng" dirty="0">
                <a:solidFill>
                  <a:schemeClr val="hlink"/>
                </a:solidFill>
                <a:latin typeface="Calibri" panose="020F0502020204030204" pitchFamily="34" charset="0"/>
                <a:ea typeface="Arial"/>
                <a:cs typeface="Calibri" panose="020F0502020204030204" pitchFamily="34" charset="0"/>
                <a:sym typeface="Arial"/>
                <a:hlinkClick r:id="rId3"/>
              </a:rPr>
              <a:t>Lesson Snapshot</a:t>
            </a:r>
            <a:endParaRPr lang="en" sz="2800" u="sng" dirty="0">
              <a:solidFill>
                <a:schemeClr val="hlink"/>
              </a:solidFill>
              <a:latin typeface="Calibri" panose="020F0502020204030204" pitchFamily="34" charset="0"/>
              <a:ea typeface="Arial"/>
              <a:cs typeface="Calibri" panose="020F0502020204030204" pitchFamily="34" charset="0"/>
              <a:sym typeface="Arial"/>
              <a:hlinkClick r:id="rId3"/>
            </a:endParaRPr>
          </a:p>
          <a:p>
            <a:pPr marL="0" lvl="0" indent="0" algn="l" rtl="0">
              <a:spcBef>
                <a:spcPts val="520"/>
              </a:spcBef>
              <a:spcAft>
                <a:spcPts val="0"/>
              </a:spcAft>
              <a:buNone/>
            </a:pPr>
            <a:r>
              <a:rPr lang="en" sz="2800" u="sng" dirty="0">
                <a:solidFill>
                  <a:schemeClr val="hlink"/>
                </a:solidFill>
                <a:latin typeface="Calibri" panose="020F0502020204030204" pitchFamily="34" charset="0"/>
                <a:ea typeface="Arial"/>
                <a:cs typeface="Calibri" panose="020F0502020204030204" pitchFamily="34" charset="0"/>
                <a:sym typeface="Arial"/>
                <a:hlinkClick r:id="rId3"/>
              </a:rPr>
              <a:t>Exponent Rules—“Can You Save the World in Time?”</a:t>
            </a:r>
          </a:p>
        </p:txBody>
      </p:sp>
      <p:pic>
        <p:nvPicPr>
          <p:cNvPr id="346" name="Google Shape;346;p80">
            <a:hlinkClick r:id="rId3"/>
          </p:cNvPr>
          <p:cNvPicPr preferRelativeResize="0"/>
          <p:nvPr/>
        </p:nvPicPr>
        <p:blipFill>
          <a:blip r:embed="rId4">
            <a:alphaModFix/>
          </a:blip>
          <a:stretch>
            <a:fillRect/>
          </a:stretch>
        </p:blipFill>
        <p:spPr>
          <a:xfrm>
            <a:off x="122075" y="2081650"/>
            <a:ext cx="8899851" cy="2944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8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What Are Digital Breakouts? </a:t>
            </a:r>
            <a:endParaRPr/>
          </a:p>
        </p:txBody>
      </p:sp>
      <p:sp>
        <p:nvSpPr>
          <p:cNvPr id="352" name="Google Shape;352;p8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82600" marR="0" lvl="0"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Have you ever participated in an escape room?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Think of this as a digital version. </a:t>
            </a:r>
            <a:endParaRPr sz="2000" dirty="0">
              <a:latin typeface="Calibri" panose="020F0502020204030204" pitchFamily="34" charset="0"/>
              <a:ea typeface="Montserrat"/>
              <a:cs typeface="Calibri" panose="020F0502020204030204" pitchFamily="34" charset="0"/>
              <a:sym typeface="Montserrat"/>
            </a:endParaRPr>
          </a:p>
          <a:p>
            <a:pPr marL="482600" marR="0" lvl="0"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You can purchase kits from Breakout EDU or you can create them for free using </a:t>
            </a:r>
            <a:r>
              <a:rPr lang="en" sz="2000" dirty="0" err="1">
                <a:latin typeface="Calibri" panose="020F0502020204030204" pitchFamily="34" charset="0"/>
                <a:ea typeface="Montserrat"/>
                <a:cs typeface="Calibri" panose="020F0502020204030204" pitchFamily="34" charset="0"/>
                <a:sym typeface="Montserrat"/>
              </a:rPr>
              <a:t>GSuite</a:t>
            </a:r>
            <a:r>
              <a:rPr lang="en" sz="2000" dirty="0">
                <a:latin typeface="Calibri" panose="020F0502020204030204" pitchFamily="34" charset="0"/>
                <a:ea typeface="Montserrat"/>
                <a:cs typeface="Calibri" panose="020F0502020204030204" pitchFamily="34" charset="0"/>
                <a:sym typeface="Montserrat"/>
              </a:rPr>
              <a:t>. </a:t>
            </a:r>
            <a:endParaRPr sz="2000" dirty="0">
              <a:latin typeface="Calibri" panose="020F0502020204030204" pitchFamily="34" charset="0"/>
              <a:ea typeface="Montserrat"/>
              <a:cs typeface="Calibri" panose="020F0502020204030204" pitchFamily="34" charset="0"/>
              <a:sym typeface="Montserrat"/>
            </a:endParaRPr>
          </a:p>
          <a:p>
            <a:pPr marL="482600" marR="0" lvl="0"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Color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Directional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Word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Date Locks </a:t>
            </a:r>
            <a:endParaRPr sz="2000" dirty="0">
              <a:latin typeface="Calibri" panose="020F0502020204030204" pitchFamily="34" charset="0"/>
              <a:ea typeface="Montserrat"/>
              <a:cs typeface="Calibri" panose="020F0502020204030204" pitchFamily="34" charset="0"/>
              <a:sym typeface="Montserrat"/>
            </a:endParaRPr>
          </a:p>
          <a:p>
            <a:pPr marL="939800" marR="0" lvl="1" indent="-342900" algn="l" rtl="0">
              <a:lnSpc>
                <a:spcPct val="100000"/>
              </a:lnSpc>
              <a:spcBef>
                <a:spcPts val="0"/>
              </a:spcBef>
              <a:spcAft>
                <a:spcPts val="0"/>
              </a:spcAft>
              <a:buSzPts val="1400"/>
              <a:buFont typeface="Arial" panose="020B0604020202020204" pitchFamily="34" charset="0"/>
              <a:buChar char="•"/>
            </a:pPr>
            <a:r>
              <a:rPr lang="en" sz="2000" dirty="0">
                <a:latin typeface="Calibri" panose="020F0502020204030204" pitchFamily="34" charset="0"/>
                <a:ea typeface="Montserrat"/>
                <a:cs typeface="Calibri" panose="020F0502020204030204" pitchFamily="34" charset="0"/>
                <a:sym typeface="Montserrat"/>
              </a:rPr>
              <a:t>Emoji Locks</a:t>
            </a:r>
            <a:endParaRPr sz="2000" dirty="0">
              <a:latin typeface="Calibri" panose="020F0502020204030204" pitchFamily="34" charset="0"/>
              <a:ea typeface="Montserrat"/>
              <a:cs typeface="Calibri" panose="020F0502020204030204" pitchFamily="34" charset="0"/>
              <a:sym typeface="Montserrat"/>
            </a:endParaRPr>
          </a:p>
          <a:p>
            <a:pPr marL="457200" marR="0" lvl="0" indent="0" algn="l" rtl="0">
              <a:lnSpc>
                <a:spcPct val="100000"/>
              </a:lnSpc>
              <a:spcBef>
                <a:spcPts val="0"/>
              </a:spcBef>
              <a:spcAft>
                <a:spcPts val="0"/>
              </a:spcAft>
              <a:buNone/>
            </a:pPr>
            <a:endParaRPr sz="1400" dirty="0">
              <a:latin typeface="Montserrat"/>
              <a:ea typeface="Montserrat"/>
              <a:cs typeface="Montserrat"/>
              <a:sym typeface="Montserrat"/>
            </a:endParaRPr>
          </a:p>
          <a:p>
            <a:pPr marL="914400" marR="0" lvl="0" indent="0" algn="l" rtl="0">
              <a:lnSpc>
                <a:spcPct val="100000"/>
              </a:lnSpc>
              <a:spcBef>
                <a:spcPts val="0"/>
              </a:spcBef>
              <a:spcAft>
                <a:spcPts val="0"/>
              </a:spcAft>
              <a:buNone/>
            </a:pPr>
            <a:endParaRPr sz="1400" dirty="0">
              <a:latin typeface="Cherry Swash"/>
              <a:ea typeface="Cherry Swash"/>
              <a:cs typeface="Cherry Swash"/>
              <a:sym typeface="Cherry Swash"/>
            </a:endParaRPr>
          </a:p>
          <a:p>
            <a:pPr marL="63500" lvl="0" indent="0" algn="l" rtl="0">
              <a:lnSpc>
                <a:spcPct val="100000"/>
              </a:lnSpc>
              <a:spcBef>
                <a:spcPts val="520"/>
              </a:spcBef>
              <a:spcAft>
                <a:spcPts val="0"/>
              </a:spcAft>
              <a:buSzPts val="2600"/>
              <a:buNone/>
            </a:pPr>
            <a:endParaRPr dirty="0"/>
          </a:p>
        </p:txBody>
      </p:sp>
      <p:pic>
        <p:nvPicPr>
          <p:cNvPr id="4" name="Content Placeholder 4">
            <a:extLst>
              <a:ext uri="{FF2B5EF4-FFF2-40B4-BE49-F238E27FC236}">
                <a16:creationId xmlns:a16="http://schemas.microsoft.com/office/drawing/2014/main" id="{8CB693AD-D733-4D4F-9E95-BC5F52FBDB4F}"/>
              </a:ext>
            </a:extLst>
          </p:cNvPr>
          <p:cNvPicPr>
            <a:picLocks noChangeAspect="1"/>
          </p:cNvPicPr>
          <p:nvPr/>
        </p:nvPicPr>
        <p:blipFill>
          <a:blip r:embed="rId3"/>
          <a:stretch>
            <a:fillRect/>
          </a:stretch>
        </p:blipFill>
        <p:spPr>
          <a:xfrm>
            <a:off x="3266281" y="4350570"/>
            <a:ext cx="2611437" cy="113681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82"/>
          <p:cNvSpPr txBox="1">
            <a:spLocks noGrp="1"/>
          </p:cNvSpPr>
          <p:nvPr>
            <p:ph type="title"/>
          </p:nvPr>
        </p:nvSpPr>
        <p:spPr>
          <a:xfrm>
            <a:off x="457200" y="22591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WE NEED YOUR HELP! </a:t>
            </a:r>
            <a:endParaRPr dirty="0"/>
          </a:p>
        </p:txBody>
      </p:sp>
      <p:sp>
        <p:nvSpPr>
          <p:cNvPr id="358" name="Google Shape;358;p82"/>
          <p:cNvSpPr txBox="1">
            <a:spLocks noGrp="1"/>
          </p:cNvSpPr>
          <p:nvPr>
            <p:ph type="body" idx="1"/>
          </p:nvPr>
        </p:nvSpPr>
        <p:spPr>
          <a:xfrm>
            <a:off x="457200" y="1083316"/>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Clr>
                <a:schemeClr val="dk1"/>
              </a:buClr>
              <a:buSzPts val="1100"/>
              <a:buFont typeface="Arial"/>
              <a:buNone/>
            </a:pPr>
            <a:r>
              <a:rPr lang="en" sz="2400" dirty="0"/>
              <a:t>The world has been hit with a deadly epidemic. Your medical team has been hired to find a cure before the world ends!</a:t>
            </a:r>
            <a:endParaRPr sz="2400" dirty="0"/>
          </a:p>
          <a:p>
            <a:pPr marL="0" lvl="0" indent="0" algn="l" rtl="0">
              <a:spcBef>
                <a:spcPts val="520"/>
              </a:spcBef>
              <a:spcAft>
                <a:spcPts val="0"/>
              </a:spcAft>
              <a:buNone/>
            </a:pPr>
            <a:endParaRPr dirty="0"/>
          </a:p>
        </p:txBody>
      </p:sp>
      <p:pic>
        <p:nvPicPr>
          <p:cNvPr id="2" name="Picture 1">
            <a:hlinkClick r:id="rId3"/>
            <a:extLst>
              <a:ext uri="{FF2B5EF4-FFF2-40B4-BE49-F238E27FC236}">
                <a16:creationId xmlns:a16="http://schemas.microsoft.com/office/drawing/2014/main" id="{93EF6063-62DB-4446-B21D-E069B2C4809F}"/>
              </a:ext>
            </a:extLst>
          </p:cNvPr>
          <p:cNvPicPr>
            <a:picLocks noChangeAspect="1"/>
          </p:cNvPicPr>
          <p:nvPr/>
        </p:nvPicPr>
        <p:blipFill>
          <a:blip r:embed="rId4"/>
          <a:stretch>
            <a:fillRect/>
          </a:stretch>
        </p:blipFill>
        <p:spPr>
          <a:xfrm>
            <a:off x="2804384" y="2073898"/>
            <a:ext cx="3535232" cy="2301318"/>
          </a:xfrm>
          <a:prstGeom prst="rect">
            <a:avLst/>
          </a:prstGeom>
        </p:spPr>
      </p:pic>
      <p:pic>
        <p:nvPicPr>
          <p:cNvPr id="5" name="Content Placeholder 4">
            <a:extLst>
              <a:ext uri="{FF2B5EF4-FFF2-40B4-BE49-F238E27FC236}">
                <a16:creationId xmlns:a16="http://schemas.microsoft.com/office/drawing/2014/main" id="{F55D86BE-6770-416E-ABDA-B9008AABF42E}"/>
              </a:ext>
            </a:extLst>
          </p:cNvPr>
          <p:cNvPicPr>
            <a:picLocks noChangeAspect="1"/>
          </p:cNvPicPr>
          <p:nvPr/>
        </p:nvPicPr>
        <p:blipFill>
          <a:blip r:embed="rId5"/>
          <a:stretch>
            <a:fillRect/>
          </a:stretch>
        </p:blipFill>
        <p:spPr>
          <a:xfrm>
            <a:off x="3266281" y="4350570"/>
            <a:ext cx="2611437" cy="11368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83"/>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84"/>
          <p:cNvSpPr txBox="1">
            <a:spLocks noGrp="1"/>
          </p:cNvSpPr>
          <p:nvPr>
            <p:ph type="title"/>
          </p:nvPr>
        </p:nvSpPr>
        <p:spPr>
          <a:xfrm>
            <a:off x="457200" y="528066"/>
            <a:ext cx="8229600" cy="857400"/>
          </a:xfrm>
          <a:prstGeom prst="rect">
            <a:avLst/>
          </a:prstGeom>
        </p:spPr>
        <p:txBody>
          <a:bodyPr spcFirstLastPara="1" wrap="square" lIns="0" tIns="46550" rIns="0" bIns="0" anchor="b" anchorCtr="0">
            <a:noAutofit/>
          </a:bodyPr>
          <a:lstStyle/>
          <a:p>
            <a:pPr marL="0" lvl="0" indent="0" algn="l" rtl="0">
              <a:spcBef>
                <a:spcPts val="0"/>
              </a:spcBef>
              <a:spcAft>
                <a:spcPts val="0"/>
              </a:spcAft>
              <a:buNone/>
            </a:pPr>
            <a:r>
              <a:rPr lang="en" dirty="0"/>
              <a:t>Did You Save the World? </a:t>
            </a:r>
            <a:endParaRPr dirty="0"/>
          </a:p>
        </p:txBody>
      </p:sp>
      <p:sp>
        <p:nvSpPr>
          <p:cNvPr id="369" name="Google Shape;369;p84"/>
          <p:cNvSpPr txBox="1">
            <a:spLocks noGrp="1"/>
          </p:cNvSpPr>
          <p:nvPr>
            <p:ph type="body" idx="1"/>
          </p:nvPr>
        </p:nvSpPr>
        <p:spPr>
          <a:xfrm>
            <a:off x="457200" y="1451610"/>
            <a:ext cx="8229600" cy="3291900"/>
          </a:xfrm>
          <a:prstGeom prst="rect">
            <a:avLst/>
          </a:prstGeom>
        </p:spPr>
        <p:txBody>
          <a:bodyPr spcFirstLastPara="1" wrap="square" lIns="93125" tIns="46550" rIns="93125" bIns="46550" anchor="t" anchorCtr="0">
            <a:noAutofit/>
          </a:bodyPr>
          <a:lstStyle/>
          <a:p>
            <a:pPr marL="457200" lvl="0" indent="-393700" algn="l" rtl="0">
              <a:spcBef>
                <a:spcPts val="500"/>
              </a:spcBef>
              <a:spcAft>
                <a:spcPts val="0"/>
              </a:spcAft>
              <a:buSzPts val="2600"/>
              <a:buChar char="•"/>
            </a:pPr>
            <a:r>
              <a:rPr lang="en" dirty="0"/>
              <a:t>What was your experience with the activity and lesson?</a:t>
            </a:r>
            <a:br>
              <a:rPr lang="en" dirty="0"/>
            </a:br>
            <a:r>
              <a:rPr lang="en" dirty="0"/>
              <a:t> </a:t>
            </a:r>
            <a:endParaRPr dirty="0"/>
          </a:p>
          <a:p>
            <a:pPr marL="457200" lvl="0" indent="-393700" algn="l" rtl="0">
              <a:spcBef>
                <a:spcPts val="0"/>
              </a:spcBef>
              <a:spcAft>
                <a:spcPts val="0"/>
              </a:spcAft>
              <a:buSzPts val="2600"/>
              <a:buChar char="•"/>
            </a:pPr>
            <a:r>
              <a:rPr lang="en" dirty="0"/>
              <a:t>How can you implement a breakout into your classroom that aligns with standards? </a:t>
            </a:r>
            <a:endParaRPr dirty="0"/>
          </a:p>
        </p:txBody>
      </p:sp>
      <p:pic>
        <p:nvPicPr>
          <p:cNvPr id="4" name="Content Placeholder 4">
            <a:extLst>
              <a:ext uri="{FF2B5EF4-FFF2-40B4-BE49-F238E27FC236}">
                <a16:creationId xmlns:a16="http://schemas.microsoft.com/office/drawing/2014/main" id="{B590CF98-6BDD-4E2B-B77F-6BCF1D799B08}"/>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85"/>
          <p:cNvSpPr txBox="1">
            <a:spLocks noGrp="1"/>
          </p:cNvSpPr>
          <p:nvPr>
            <p:ph type="title"/>
          </p:nvPr>
        </p:nvSpPr>
        <p:spPr>
          <a:xfrm>
            <a:off x="271195" y="330064"/>
            <a:ext cx="4618800" cy="2482500"/>
          </a:xfrm>
          <a:prstGeom prst="rect">
            <a:avLst/>
          </a:prstGeom>
        </p:spPr>
        <p:txBody>
          <a:bodyPr spcFirstLastPara="1" wrap="square" lIns="0" tIns="46550" rIns="0" bIns="0" anchor="b" anchorCtr="0">
            <a:noAutofit/>
          </a:bodyPr>
          <a:lstStyle/>
          <a:p>
            <a:pPr marL="0" lvl="0" indent="0" algn="l" rtl="0">
              <a:spcBef>
                <a:spcPts val="0"/>
              </a:spcBef>
              <a:spcAft>
                <a:spcPts val="0"/>
              </a:spcAft>
              <a:buClr>
                <a:srgbClr val="3F3F3F"/>
              </a:buClr>
              <a:buFont typeface="Calibri"/>
              <a:buNone/>
            </a:pPr>
            <a:r>
              <a:rPr lang="en"/>
              <a:t>Authentic Lesson Reflection Tool</a:t>
            </a:r>
            <a:endParaRPr/>
          </a:p>
        </p:txBody>
      </p:sp>
      <p:pic>
        <p:nvPicPr>
          <p:cNvPr id="375" name="Google Shape;375;p85"/>
          <p:cNvPicPr preferRelativeResize="0"/>
          <p:nvPr/>
        </p:nvPicPr>
        <p:blipFill>
          <a:blip r:embed="rId3">
            <a:alphaModFix/>
          </a:blip>
          <a:stretch>
            <a:fillRect/>
          </a:stretch>
        </p:blipFill>
        <p:spPr>
          <a:xfrm>
            <a:off x="4072236" y="193482"/>
            <a:ext cx="3740213" cy="48330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Name Tent</a:t>
            </a:r>
            <a:endParaRPr/>
          </a:p>
        </p:txBody>
      </p:sp>
      <p:sp>
        <p:nvSpPr>
          <p:cNvPr id="280" name="Google Shape;280;p6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 dirty="0"/>
              <a:t>Please fold your cardstock in half.</a:t>
            </a:r>
            <a:endParaRPr dirty="0"/>
          </a:p>
          <a:p>
            <a:pPr marL="457200" lvl="0" indent="-393700" algn="l" rtl="0">
              <a:spcBef>
                <a:spcPts val="0"/>
              </a:spcBef>
              <a:spcAft>
                <a:spcPts val="600"/>
              </a:spcAft>
              <a:buSzPts val="2600"/>
              <a:buChar char="•"/>
            </a:pPr>
            <a:r>
              <a:rPr lang="en" dirty="0"/>
              <a:t>Write your name and the school where you teach.</a:t>
            </a:r>
          </a:p>
          <a:p>
            <a:pPr marL="457200" lvl="0" indent="-393700" algn="l" rtl="0">
              <a:spcBef>
                <a:spcPts val="0"/>
              </a:spcBef>
              <a:spcAft>
                <a:spcPts val="600"/>
              </a:spcAft>
              <a:buSzPts val="2600"/>
              <a:buChar char="•"/>
            </a:pPr>
            <a:r>
              <a:rPr lang="en" dirty="0"/>
              <a:t>Place it in front of you!</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8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Authentic Lesson Reflection Tool </a:t>
            </a:r>
            <a:endParaRPr dirty="0"/>
          </a:p>
        </p:txBody>
      </p:sp>
      <p:sp>
        <p:nvSpPr>
          <p:cNvPr id="381" name="Google Shape;381;p8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1800"/>
              <a:buNone/>
            </a:pPr>
            <a:r>
              <a:rPr lang="en" sz="2400" dirty="0"/>
              <a:t>Use the lesson reflection tool to think about the ways in which this activity aligns with the components of authenticity. </a:t>
            </a:r>
            <a:endParaRPr sz="2400" dirty="0"/>
          </a:p>
          <a:p>
            <a:pPr marL="0" lvl="0" indent="0" algn="l" rtl="0">
              <a:spcBef>
                <a:spcPts val="0"/>
              </a:spcBef>
              <a:buClr>
                <a:schemeClr val="dk1"/>
              </a:buClr>
              <a:buSzPts val="1100"/>
              <a:buNone/>
            </a:pPr>
            <a:endParaRPr sz="2400" dirty="0"/>
          </a:p>
          <a:p>
            <a:pPr marL="0" lvl="0" indent="-482600" algn="l" rtl="0">
              <a:spcBef>
                <a:spcPts val="0"/>
              </a:spcBef>
              <a:spcAft>
                <a:spcPts val="600"/>
              </a:spcAft>
              <a:buSzPts val="1800"/>
              <a:buFont typeface="+mj-lt"/>
              <a:buAutoNum type="arabicPeriod"/>
            </a:pPr>
            <a:r>
              <a:rPr lang="en" sz="2000" dirty="0"/>
              <a:t>How could this activity be modified to make it even more authentic? </a:t>
            </a:r>
          </a:p>
          <a:p>
            <a:pPr marL="0" lvl="0" indent="-482600" algn="l" rtl="0">
              <a:spcBef>
                <a:spcPts val="0"/>
              </a:spcBef>
              <a:spcAft>
                <a:spcPts val="600"/>
              </a:spcAft>
              <a:buSzPts val="1800"/>
              <a:buFont typeface="+mj-lt"/>
              <a:buAutoNum type="arabicPeriod"/>
            </a:pPr>
            <a:r>
              <a:rPr lang="en" sz="2000" dirty="0"/>
              <a:t>How could this activity have been done without the use of technology?</a:t>
            </a:r>
            <a:endParaRPr sz="2000" dirty="0"/>
          </a:p>
        </p:txBody>
      </p:sp>
      <p:pic>
        <p:nvPicPr>
          <p:cNvPr id="4" name="Content Placeholder 4">
            <a:extLst>
              <a:ext uri="{FF2B5EF4-FFF2-40B4-BE49-F238E27FC236}">
                <a16:creationId xmlns:a16="http://schemas.microsoft.com/office/drawing/2014/main" id="{DE3D7D35-D8B8-45F0-BAC2-65E4CBA149EE}"/>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87"/>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8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Breakout Brainstorm</a:t>
            </a:r>
            <a:endParaRPr dirty="0"/>
          </a:p>
        </p:txBody>
      </p:sp>
      <p:sp>
        <p:nvSpPr>
          <p:cNvPr id="392" name="Google Shape;392;p8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r>
              <a:rPr lang="en" sz="2400" dirty="0"/>
              <a:t>Before walking through the components of the breakout, let’s brainstorm what content you would be interested in converting to a breakout format.</a:t>
            </a:r>
            <a:br>
              <a:rPr lang="en" sz="2400" dirty="0"/>
            </a:br>
            <a:endParaRPr lang="en" sz="2400" dirty="0"/>
          </a:p>
          <a:p>
            <a:r>
              <a:rPr lang="en" sz="2400" dirty="0"/>
              <a:t>Use the standard organizer to help you decide what content you want to incorporate and the math problems associated with it. </a:t>
            </a:r>
            <a:endParaRPr sz="2400" dirty="0"/>
          </a:p>
          <a:p>
            <a:pPr marL="457200" marR="0" lvl="0" indent="0" algn="l" rtl="0">
              <a:lnSpc>
                <a:spcPct val="100000"/>
              </a:lnSpc>
              <a:spcBef>
                <a:spcPts val="520"/>
              </a:spcBef>
              <a:spcAft>
                <a:spcPts val="0"/>
              </a:spcAft>
              <a:buNone/>
            </a:pPr>
            <a:endParaRPr dirty="0"/>
          </a:p>
        </p:txBody>
      </p:sp>
      <p:pic>
        <p:nvPicPr>
          <p:cNvPr id="4" name="Content Placeholder 4">
            <a:extLst>
              <a:ext uri="{FF2B5EF4-FFF2-40B4-BE49-F238E27FC236}">
                <a16:creationId xmlns:a16="http://schemas.microsoft.com/office/drawing/2014/main" id="{C17BE8B1-B2A4-4857-A20B-EEB700B9333A}"/>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8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How to Build a Breakout</a:t>
            </a:r>
            <a:endParaRPr dirty="0"/>
          </a:p>
        </p:txBody>
      </p:sp>
      <p:sp>
        <p:nvSpPr>
          <p:cNvPr id="398" name="Google Shape;398;p8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 dirty="0"/>
              <a:t>Google Sites</a:t>
            </a:r>
            <a:endParaRPr dirty="0"/>
          </a:p>
          <a:p>
            <a:pPr marL="457200" lvl="0" indent="-393700" algn="l" rtl="0">
              <a:spcBef>
                <a:spcPts val="0"/>
              </a:spcBef>
              <a:spcAft>
                <a:spcPts val="600"/>
              </a:spcAft>
              <a:buSzPts val="2600"/>
              <a:buChar char="•"/>
            </a:pPr>
            <a:r>
              <a:rPr lang="en" dirty="0"/>
              <a:t>Google Forms</a:t>
            </a:r>
            <a:endParaRPr dirty="0"/>
          </a:p>
          <a:p>
            <a:pPr marL="457200" lvl="0" indent="-393700" algn="l" rtl="0">
              <a:spcBef>
                <a:spcPts val="0"/>
              </a:spcBef>
              <a:spcAft>
                <a:spcPts val="0"/>
              </a:spcAft>
              <a:buSzPts val="2600"/>
              <a:buChar char="•"/>
            </a:pPr>
            <a:r>
              <a:rPr lang="en" dirty="0"/>
              <a:t>Conditional Formatting = Color Locks</a:t>
            </a:r>
            <a:endParaRPr dirty="0"/>
          </a:p>
        </p:txBody>
      </p:sp>
      <p:pic>
        <p:nvPicPr>
          <p:cNvPr id="4" name="Content Placeholder 4">
            <a:extLst>
              <a:ext uri="{FF2B5EF4-FFF2-40B4-BE49-F238E27FC236}">
                <a16:creationId xmlns:a16="http://schemas.microsoft.com/office/drawing/2014/main" id="{F128976C-8DE9-42DE-A176-13824FB4FF7C}"/>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9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Need more ideas for clues and locks?</a:t>
            </a:r>
            <a:endParaRPr dirty="0"/>
          </a:p>
        </p:txBody>
      </p:sp>
      <p:sp>
        <p:nvSpPr>
          <p:cNvPr id="404" name="Google Shape;404;p9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300"/>
              </a:spcAft>
              <a:buSzPts val="1530"/>
              <a:buNone/>
            </a:pPr>
            <a:r>
              <a:rPr lang="en" dirty="0"/>
              <a:t>Consider these:</a:t>
            </a:r>
            <a:endParaRPr dirty="0"/>
          </a:p>
          <a:p>
            <a:pPr marL="457200" lvl="2" indent="-457200" algn="l" rtl="0">
              <a:lnSpc>
                <a:spcPct val="100000"/>
              </a:lnSpc>
              <a:spcBef>
                <a:spcPts val="0"/>
              </a:spcBef>
              <a:buSzPts val="1260"/>
              <a:buFont typeface="Arial" panose="020B0604020202020204" pitchFamily="34" charset="0"/>
              <a:buChar char="•"/>
            </a:pPr>
            <a:r>
              <a:rPr lang="en" b="1" dirty="0"/>
              <a:t>YouTube videos </a:t>
            </a:r>
            <a:endParaRPr b="1" dirty="0"/>
          </a:p>
          <a:p>
            <a:pPr marL="914400" lvl="4" indent="-457200">
              <a:spcBef>
                <a:spcPts val="0"/>
              </a:spcBef>
              <a:spcAft>
                <a:spcPts val="300"/>
              </a:spcAft>
              <a:buFont typeface="Arial" panose="020B0604020202020204" pitchFamily="34" charset="0"/>
              <a:buChar char="•"/>
            </a:pPr>
            <a:r>
              <a:rPr lang="en" dirty="0"/>
              <a:t>A keyword can be used as a lock solution. </a:t>
            </a:r>
            <a:endParaRPr dirty="0"/>
          </a:p>
          <a:p>
            <a:pPr marL="457200" lvl="2" indent="-457200" algn="l" rtl="0">
              <a:lnSpc>
                <a:spcPct val="100000"/>
              </a:lnSpc>
              <a:spcBef>
                <a:spcPts val="0"/>
              </a:spcBef>
              <a:buSzPts val="1260"/>
              <a:buFont typeface="Arial" panose="020B0604020202020204" pitchFamily="34" charset="0"/>
              <a:buChar char="•"/>
            </a:pPr>
            <a:r>
              <a:rPr lang="en" b="1" dirty="0"/>
              <a:t>Brief passages or documents with multiple choice questions</a:t>
            </a:r>
            <a:endParaRPr b="1" dirty="0"/>
          </a:p>
          <a:p>
            <a:pPr marL="914400" lvl="4" indent="-457200">
              <a:spcBef>
                <a:spcPts val="0"/>
              </a:spcBef>
              <a:spcAft>
                <a:spcPts val="300"/>
              </a:spcAft>
              <a:buFont typeface="Arial" panose="020B0604020202020204" pitchFamily="34" charset="0"/>
              <a:buChar char="•"/>
            </a:pPr>
            <a:r>
              <a:rPr lang="en" dirty="0"/>
              <a:t>The correct answers can be used as a lock solution. </a:t>
            </a:r>
            <a:endParaRPr dirty="0"/>
          </a:p>
          <a:p>
            <a:pPr marL="457200" lvl="2" indent="-457200" algn="l" rtl="0">
              <a:lnSpc>
                <a:spcPct val="100000"/>
              </a:lnSpc>
              <a:spcBef>
                <a:spcPts val="0"/>
              </a:spcBef>
              <a:buSzPts val="1260"/>
              <a:buFont typeface="Arial" panose="020B0604020202020204" pitchFamily="34" charset="0"/>
              <a:buChar char="•"/>
            </a:pPr>
            <a:r>
              <a:rPr lang="en" b="1" dirty="0"/>
              <a:t>Maps </a:t>
            </a:r>
            <a:endParaRPr b="1" dirty="0"/>
          </a:p>
          <a:p>
            <a:pPr marL="914400" lvl="4" indent="-457200">
              <a:spcBef>
                <a:spcPts val="0"/>
              </a:spcBef>
              <a:spcAft>
                <a:spcPts val="300"/>
              </a:spcAft>
              <a:buFont typeface="Arial" panose="020B0604020202020204" pitchFamily="34" charset="0"/>
              <a:buChar char="•"/>
            </a:pPr>
            <a:r>
              <a:rPr lang="en" dirty="0"/>
              <a:t>Information can be used a lock solution or directional lock solution. </a:t>
            </a:r>
            <a:endParaRPr dirty="0"/>
          </a:p>
          <a:p>
            <a:pPr marL="457200" lvl="2" indent="-457200" algn="l" rtl="0">
              <a:lnSpc>
                <a:spcPct val="100000"/>
              </a:lnSpc>
              <a:spcBef>
                <a:spcPts val="0"/>
              </a:spcBef>
              <a:buSzPts val="1260"/>
              <a:buFont typeface="Arial" panose="020B0604020202020204" pitchFamily="34" charset="0"/>
              <a:buChar char="•"/>
            </a:pPr>
            <a:r>
              <a:rPr lang="en" b="1" dirty="0"/>
              <a:t>Puzzles </a:t>
            </a:r>
            <a:endParaRPr b="1" dirty="0"/>
          </a:p>
          <a:p>
            <a:pPr marL="914400" lvl="4" indent="-457200">
              <a:spcBef>
                <a:spcPts val="0"/>
              </a:spcBef>
              <a:spcAft>
                <a:spcPts val="300"/>
              </a:spcAft>
              <a:buFont typeface="Arial" panose="020B0604020202020204" pitchFamily="34" charset="0"/>
              <a:buChar char="•"/>
            </a:pPr>
            <a:r>
              <a:rPr lang="en" dirty="0"/>
              <a:t>Use </a:t>
            </a:r>
            <a:r>
              <a:rPr lang="en" dirty="0">
                <a:hlinkClick r:id="rId3"/>
              </a:rPr>
              <a:t>Jigsaw Planet </a:t>
            </a:r>
            <a:r>
              <a:rPr lang="en" dirty="0"/>
              <a:t>and your own images to create puzzles to hyperlink. </a:t>
            </a:r>
            <a:endParaRPr dirty="0"/>
          </a:p>
          <a:p>
            <a:pPr marL="457200" lvl="2" indent="-457200" algn="l" rtl="0">
              <a:lnSpc>
                <a:spcPct val="100000"/>
              </a:lnSpc>
              <a:spcBef>
                <a:spcPts val="0"/>
              </a:spcBef>
              <a:buSzPts val="1260"/>
              <a:buFont typeface="Arial" panose="020B0604020202020204" pitchFamily="34" charset="0"/>
              <a:buChar char="•"/>
            </a:pPr>
            <a:r>
              <a:rPr lang="en" b="1" dirty="0"/>
              <a:t>Google Draw</a:t>
            </a:r>
            <a:endParaRPr b="1" dirty="0"/>
          </a:p>
          <a:p>
            <a:pPr marL="914400" lvl="4" indent="-457200">
              <a:spcBef>
                <a:spcPts val="0"/>
              </a:spcBef>
              <a:buFont typeface="Arial" panose="020B0604020202020204" pitchFamily="34" charset="0"/>
              <a:buChar char="•"/>
            </a:pPr>
            <a:r>
              <a:rPr lang="en" dirty="0"/>
              <a:t>Create a document that, when solved, reveals a word that solves a lock. </a:t>
            </a:r>
            <a:endParaRPr dirty="0"/>
          </a:p>
        </p:txBody>
      </p:sp>
      <p:pic>
        <p:nvPicPr>
          <p:cNvPr id="4" name="Content Placeholder 4">
            <a:extLst>
              <a:ext uri="{FF2B5EF4-FFF2-40B4-BE49-F238E27FC236}">
                <a16:creationId xmlns:a16="http://schemas.microsoft.com/office/drawing/2014/main" id="{A88DBB6D-BC00-4CCB-A0F8-146486E5D5C4}"/>
              </a:ext>
            </a:extLst>
          </p:cNvPr>
          <p:cNvPicPr>
            <a:picLocks noChangeAspect="1"/>
          </p:cNvPicPr>
          <p:nvPr/>
        </p:nvPicPr>
        <p:blipFill>
          <a:blip r:embed="rId4"/>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91"/>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dirty="0"/>
              <a:t>How to Hack</a:t>
            </a:r>
            <a:endParaRPr dirty="0"/>
          </a:p>
        </p:txBody>
      </p:sp>
      <p:sp>
        <p:nvSpPr>
          <p:cNvPr id="410" name="Google Shape;410;p91"/>
          <p:cNvSpPr txBox="1">
            <a:spLocks noGrp="1"/>
          </p:cNvSpPr>
          <p:nvPr>
            <p:ph type="body" idx="1"/>
          </p:nvPr>
        </p:nvSpPr>
        <p:spPr>
          <a:xfrm>
            <a:off x="457200" y="1257390"/>
            <a:ext cx="8229600" cy="3785950"/>
          </a:xfrm>
          <a:prstGeom prst="rect">
            <a:avLst/>
          </a:prstGeom>
          <a:noFill/>
          <a:ln>
            <a:noFill/>
          </a:ln>
        </p:spPr>
        <p:txBody>
          <a:bodyPr spcFirstLastPara="1" wrap="square" lIns="91425" tIns="45700" rIns="91425" bIns="45700" anchor="t" anchorCtr="0">
            <a:noAutofit/>
          </a:bodyPr>
          <a:lstStyle/>
          <a:p>
            <a:pPr marL="63500" marR="0" lvl="0" indent="0" algn="l" rtl="0">
              <a:lnSpc>
                <a:spcPct val="100000"/>
              </a:lnSpc>
              <a:spcBef>
                <a:spcPts val="600"/>
              </a:spcBef>
              <a:spcAft>
                <a:spcPts val="1200"/>
              </a:spcAft>
              <a:buClr>
                <a:schemeClr val="accent4"/>
              </a:buClr>
              <a:buSzPts val="2600"/>
              <a:buNone/>
            </a:pPr>
            <a:r>
              <a:rPr lang="en" dirty="0"/>
              <a:t>Want to use a pre-made digital breakout but don’t know the correct answers? </a:t>
            </a:r>
            <a:endParaRPr dirty="0"/>
          </a:p>
          <a:p>
            <a:pPr marL="931545" lvl="1" indent="-342900">
              <a:spcBef>
                <a:spcPts val="0"/>
              </a:spcBef>
              <a:spcAft>
                <a:spcPts val="300"/>
              </a:spcAft>
              <a:buFont typeface="+mj-lt"/>
              <a:buAutoNum type="arabicPeriod"/>
            </a:pPr>
            <a:r>
              <a:rPr lang="en" dirty="0"/>
              <a:t>Right-click on the lock form, but not in an answer blank. </a:t>
            </a:r>
            <a:endParaRPr dirty="0"/>
          </a:p>
          <a:p>
            <a:pPr marL="931545" lvl="1" indent="-342900">
              <a:spcBef>
                <a:spcPts val="0"/>
              </a:spcBef>
              <a:spcAft>
                <a:spcPts val="300"/>
              </a:spcAft>
              <a:buFont typeface="+mj-lt"/>
              <a:buAutoNum type="arabicPeriod"/>
            </a:pPr>
            <a:r>
              <a:rPr lang="en" dirty="0"/>
              <a:t>Select “View Frame Source.” </a:t>
            </a:r>
            <a:endParaRPr dirty="0"/>
          </a:p>
          <a:p>
            <a:pPr lvl="2">
              <a:spcBef>
                <a:spcPts val="0"/>
              </a:spcBef>
              <a:spcAft>
                <a:spcPts val="300"/>
              </a:spcAft>
            </a:pPr>
            <a:r>
              <a:rPr lang="en" sz="1800" dirty="0"/>
              <a:t>Scroll to the bottom of the page, past all of the code, until you see separated lines and white space. </a:t>
            </a:r>
            <a:endParaRPr sz="1800" dirty="0"/>
          </a:p>
          <a:p>
            <a:pPr lvl="2">
              <a:spcBef>
                <a:spcPts val="0"/>
              </a:spcBef>
            </a:pPr>
            <a:r>
              <a:rPr lang="en" sz="1800" dirty="0"/>
              <a:t>In the parentheses, you will see the lock titles and the </a:t>
            </a:r>
            <a:br>
              <a:rPr lang="en" sz="1800" dirty="0"/>
            </a:br>
            <a:r>
              <a:rPr lang="en" sz="1800" dirty="0"/>
              <a:t>corresponding answers. </a:t>
            </a:r>
            <a:endParaRPr sz="1800" dirty="0"/>
          </a:p>
        </p:txBody>
      </p:sp>
      <p:pic>
        <p:nvPicPr>
          <p:cNvPr id="4" name="Content Placeholder 4">
            <a:extLst>
              <a:ext uri="{FF2B5EF4-FFF2-40B4-BE49-F238E27FC236}">
                <a16:creationId xmlns:a16="http://schemas.microsoft.com/office/drawing/2014/main" id="{D4618F83-F4DC-4152-A6C6-84827DC5A7A4}"/>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9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Tutorials and Premade Breakouts</a:t>
            </a:r>
            <a:endParaRPr dirty="0"/>
          </a:p>
        </p:txBody>
      </p:sp>
      <p:sp>
        <p:nvSpPr>
          <p:cNvPr id="416" name="Google Shape;416;p92"/>
          <p:cNvSpPr txBox="1">
            <a:spLocks noGrp="1"/>
          </p:cNvSpPr>
          <p:nvPr>
            <p:ph type="body" idx="1"/>
          </p:nvPr>
        </p:nvSpPr>
        <p:spPr>
          <a:xfrm>
            <a:off x="457200" y="1451610"/>
            <a:ext cx="3860981" cy="645417"/>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 sz="1600" dirty="0">
                <a:latin typeface="Calibri" panose="020F0502020204030204" pitchFamily="34" charset="0"/>
                <a:cs typeface="Calibri" panose="020F0502020204030204" pitchFamily="34" charset="0"/>
              </a:rPr>
              <a:t>Step-by-step tutorial with </a:t>
            </a:r>
            <a:br>
              <a:rPr lang="en" sz="1600" dirty="0">
                <a:latin typeface="Calibri" panose="020F0502020204030204" pitchFamily="34" charset="0"/>
                <a:cs typeface="Calibri" panose="020F0502020204030204" pitchFamily="34" charset="0"/>
              </a:rPr>
            </a:br>
            <a:r>
              <a:rPr lang="en" sz="1600" dirty="0">
                <a:latin typeface="Calibri" panose="020F0502020204030204" pitchFamily="34" charset="0"/>
                <a:cs typeface="Calibri" panose="020F0502020204030204" pitchFamily="34" charset="0"/>
              </a:rPr>
              <a:t>videos and templates:</a:t>
            </a:r>
            <a:endParaRPr sz="1600" dirty="0">
              <a:latin typeface="Calibri" panose="020F0502020204030204" pitchFamily="34" charset="0"/>
              <a:cs typeface="Calibri" panose="020F0502020204030204" pitchFamily="34" charset="0"/>
            </a:endParaRPr>
          </a:p>
          <a:p>
            <a:pPr marL="0" lvl="0" indent="0" algn="l" rtl="0">
              <a:spcBef>
                <a:spcPts val="52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520"/>
              </a:spcBef>
              <a:spcAft>
                <a:spcPts val="0"/>
              </a:spcAft>
              <a:buNone/>
            </a:pPr>
            <a:endParaRPr dirty="0">
              <a:latin typeface="Calibri" panose="020F0502020204030204" pitchFamily="34" charset="0"/>
              <a:cs typeface="Calibri" panose="020F0502020204030204" pitchFamily="34" charset="0"/>
            </a:endParaRPr>
          </a:p>
        </p:txBody>
      </p:sp>
      <p:pic>
        <p:nvPicPr>
          <p:cNvPr id="2" name="Picture 1">
            <a:hlinkClick r:id="rId3"/>
            <a:extLst>
              <a:ext uri="{FF2B5EF4-FFF2-40B4-BE49-F238E27FC236}">
                <a16:creationId xmlns:a16="http://schemas.microsoft.com/office/drawing/2014/main" id="{DE48EDBF-3255-974A-B1E0-E424CAC7E35F}"/>
              </a:ext>
            </a:extLst>
          </p:cNvPr>
          <p:cNvPicPr>
            <a:picLocks noChangeAspect="1"/>
          </p:cNvPicPr>
          <p:nvPr/>
        </p:nvPicPr>
        <p:blipFill>
          <a:blip r:embed="rId4"/>
          <a:stretch>
            <a:fillRect/>
          </a:stretch>
        </p:blipFill>
        <p:spPr>
          <a:xfrm>
            <a:off x="728981" y="2273813"/>
            <a:ext cx="3317420" cy="2157886"/>
          </a:xfrm>
          <a:prstGeom prst="rect">
            <a:avLst/>
          </a:prstGeom>
        </p:spPr>
      </p:pic>
      <p:sp>
        <p:nvSpPr>
          <p:cNvPr id="3" name="TextBox 2">
            <a:extLst>
              <a:ext uri="{FF2B5EF4-FFF2-40B4-BE49-F238E27FC236}">
                <a16:creationId xmlns:a16="http://schemas.microsoft.com/office/drawing/2014/main" id="{403DB9AA-547D-304D-A9F6-8037A75F2500}"/>
              </a:ext>
            </a:extLst>
          </p:cNvPr>
          <p:cNvSpPr txBox="1"/>
          <p:nvPr/>
        </p:nvSpPr>
        <p:spPr>
          <a:xfrm>
            <a:off x="4397071" y="1512066"/>
            <a:ext cx="4289729" cy="800219"/>
          </a:xfrm>
          <a:prstGeom prst="rect">
            <a:avLst/>
          </a:prstGeom>
          <a:noFill/>
        </p:spPr>
        <p:txBody>
          <a:bodyPr wrap="square" rtlCol="0">
            <a:spAutoFit/>
          </a:bodyPr>
          <a:lstStyle/>
          <a:p>
            <a:pPr algn="ctr"/>
            <a:r>
              <a:rPr lang="en-US" sz="1600" dirty="0">
                <a:latin typeface="Calibri" panose="020F0502020204030204" pitchFamily="34" charset="0"/>
                <a:ea typeface="Montserrat"/>
                <a:cs typeface="Calibri" panose="020F0502020204030204" pitchFamily="34" charset="0"/>
                <a:sym typeface="Montserrat"/>
              </a:rPr>
              <a:t>Sandbox with 240 pre-made breakouts constructed by fellow teachers:</a:t>
            </a:r>
            <a:endParaRPr lang="en-US" sz="1600" dirty="0"/>
          </a:p>
          <a:p>
            <a:endParaRPr lang="en-US" dirty="0"/>
          </a:p>
        </p:txBody>
      </p:sp>
      <p:pic>
        <p:nvPicPr>
          <p:cNvPr id="4" name="Picture 3">
            <a:hlinkClick r:id="rId5"/>
            <a:extLst>
              <a:ext uri="{FF2B5EF4-FFF2-40B4-BE49-F238E27FC236}">
                <a16:creationId xmlns:a16="http://schemas.microsoft.com/office/drawing/2014/main" id="{806B08B0-95E3-494B-9158-8793CDAB4898}"/>
              </a:ext>
            </a:extLst>
          </p:cNvPr>
          <p:cNvPicPr>
            <a:picLocks noChangeAspect="1"/>
          </p:cNvPicPr>
          <p:nvPr/>
        </p:nvPicPr>
        <p:blipFill>
          <a:blip r:embed="rId6"/>
          <a:stretch>
            <a:fillRect/>
          </a:stretch>
        </p:blipFill>
        <p:spPr>
          <a:xfrm>
            <a:off x="5485984" y="2287713"/>
            <a:ext cx="2111902" cy="2143986"/>
          </a:xfrm>
          <a:prstGeom prst="rect">
            <a:avLst/>
          </a:prstGeom>
        </p:spPr>
      </p:pic>
      <p:pic>
        <p:nvPicPr>
          <p:cNvPr id="7" name="Content Placeholder 4">
            <a:extLst>
              <a:ext uri="{FF2B5EF4-FFF2-40B4-BE49-F238E27FC236}">
                <a16:creationId xmlns:a16="http://schemas.microsoft.com/office/drawing/2014/main" id="{5BA8E149-50E9-4768-B935-8470A0BC0753}"/>
              </a:ext>
            </a:extLst>
          </p:cNvPr>
          <p:cNvPicPr>
            <a:picLocks noChangeAspect="1"/>
          </p:cNvPicPr>
          <p:nvPr/>
        </p:nvPicPr>
        <p:blipFill>
          <a:blip r:embed="rId7"/>
          <a:stretch>
            <a:fillRect/>
          </a:stretch>
        </p:blipFill>
        <p:spPr>
          <a:xfrm>
            <a:off x="3266282" y="4350570"/>
            <a:ext cx="2611435" cy="113681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94"/>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9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Create Your Own</a:t>
            </a:r>
            <a:endParaRPr/>
          </a:p>
        </p:txBody>
      </p:sp>
      <p:sp>
        <p:nvSpPr>
          <p:cNvPr id="433" name="Google Shape;433;p9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520"/>
              </a:spcBef>
              <a:spcAft>
                <a:spcPts val="300"/>
              </a:spcAft>
              <a:buSzPts val="2600"/>
              <a:buFont typeface="Arial" panose="020B0604020202020204" pitchFamily="34" charset="0"/>
              <a:buChar char="•"/>
            </a:pPr>
            <a:r>
              <a:rPr lang="en" dirty="0"/>
              <a:t>Now that we have gone over the basics of digital breakouts, use the organizers to put together your own. </a:t>
            </a:r>
            <a:endParaRPr dirty="0"/>
          </a:p>
          <a:p>
            <a:pPr lvl="1" algn="l" rtl="0">
              <a:lnSpc>
                <a:spcPct val="100000"/>
              </a:lnSpc>
              <a:spcBef>
                <a:spcPts val="0"/>
              </a:spcBef>
              <a:spcAft>
                <a:spcPts val="300"/>
              </a:spcAft>
              <a:buSzPts val="1530"/>
              <a:buFont typeface="Arial" panose="020B0604020202020204" pitchFamily="34" charset="0"/>
              <a:buChar char="•"/>
            </a:pPr>
            <a:r>
              <a:rPr lang="en" dirty="0"/>
              <a:t>Follow the plan you created in t</a:t>
            </a:r>
            <a:r>
              <a:rPr lang="en-US" dirty="0"/>
              <a:t>he</a:t>
            </a:r>
            <a:r>
              <a:rPr lang="en" dirty="0"/>
              <a:t> Breakout Brainstorm.</a:t>
            </a:r>
            <a:endParaRPr dirty="0"/>
          </a:p>
          <a:p>
            <a:pPr lvl="1" algn="l" rtl="0">
              <a:lnSpc>
                <a:spcPct val="100000"/>
              </a:lnSpc>
              <a:spcBef>
                <a:spcPts val="0"/>
              </a:spcBef>
              <a:spcAft>
                <a:spcPts val="300"/>
              </a:spcAft>
              <a:buSzPts val="1530"/>
              <a:buFont typeface="Arial" panose="020B0604020202020204" pitchFamily="34" charset="0"/>
              <a:buChar char="•"/>
            </a:pPr>
            <a:r>
              <a:rPr lang="en-US" dirty="0"/>
              <a:t>Use the How to Build a Breakout guide (or the tutorial website) for step-by-step instructions.</a:t>
            </a:r>
            <a:endParaRPr dirty="0"/>
          </a:p>
          <a:p>
            <a:pPr lvl="0" algn="l" rtl="0">
              <a:lnSpc>
                <a:spcPct val="100000"/>
              </a:lnSpc>
              <a:spcBef>
                <a:spcPts val="0"/>
              </a:spcBef>
              <a:spcAft>
                <a:spcPts val="300"/>
              </a:spcAft>
              <a:buSzPts val="2600"/>
              <a:buFont typeface="Arial" panose="020B0604020202020204" pitchFamily="34" charset="0"/>
              <a:buChar char="•"/>
            </a:pPr>
            <a:r>
              <a:rPr lang="en" dirty="0"/>
              <a:t>Need more guidance or help? </a:t>
            </a:r>
            <a:endParaRPr dirty="0"/>
          </a:p>
          <a:p>
            <a:pPr lvl="1" algn="l" rtl="0">
              <a:lnSpc>
                <a:spcPct val="100000"/>
              </a:lnSpc>
              <a:spcBef>
                <a:spcPts val="0"/>
              </a:spcBef>
              <a:spcAft>
                <a:spcPts val="0"/>
              </a:spcAft>
              <a:buSzPts val="1530"/>
              <a:buFont typeface="Arial" panose="020B0604020202020204" pitchFamily="34" charset="0"/>
              <a:buChar char="•"/>
            </a:pPr>
            <a:r>
              <a:rPr lang="en" dirty="0"/>
              <a:t>Let us know! </a:t>
            </a:r>
            <a:endParaRPr dirty="0"/>
          </a:p>
        </p:txBody>
      </p:sp>
      <p:pic>
        <p:nvPicPr>
          <p:cNvPr id="4" name="Content Placeholder 4">
            <a:extLst>
              <a:ext uri="{FF2B5EF4-FFF2-40B4-BE49-F238E27FC236}">
                <a16:creationId xmlns:a16="http://schemas.microsoft.com/office/drawing/2014/main" id="{ED4DD1FD-7FDA-44AD-AF21-8F88D370BEE5}"/>
              </a:ext>
            </a:extLst>
          </p:cNvPr>
          <p:cNvPicPr>
            <a:picLocks noChangeAspect="1"/>
          </p:cNvPicPr>
          <p:nvPr/>
        </p:nvPicPr>
        <p:blipFill>
          <a:blip r:embed="rId3"/>
          <a:stretch>
            <a:fillRect/>
          </a:stretch>
        </p:blipFill>
        <p:spPr>
          <a:xfrm>
            <a:off x="3266283" y="4350570"/>
            <a:ext cx="2611433" cy="1136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96"/>
          <p:cNvSpPr txBox="1">
            <a:spLocks noGrp="1"/>
          </p:cNvSpPr>
          <p:nvPr>
            <p:ph type="title"/>
          </p:nvPr>
        </p:nvSpPr>
        <p:spPr>
          <a:xfrm>
            <a:off x="271195" y="330064"/>
            <a:ext cx="4618800" cy="2482500"/>
          </a:xfrm>
          <a:prstGeom prst="rect">
            <a:avLst/>
          </a:prstGeom>
        </p:spPr>
        <p:txBody>
          <a:bodyPr spcFirstLastPara="1" wrap="square" lIns="0" tIns="46550" rIns="0" bIns="0" anchor="b" anchorCtr="0">
            <a:noAutofit/>
          </a:bodyPr>
          <a:lstStyle/>
          <a:p>
            <a:pPr marL="0" lvl="0" indent="0" algn="l" rtl="0">
              <a:spcBef>
                <a:spcPts val="0"/>
              </a:spcBef>
              <a:spcAft>
                <a:spcPts val="0"/>
              </a:spcAft>
              <a:buClr>
                <a:srgbClr val="3F3F3F"/>
              </a:buClr>
              <a:buFont typeface="Calibri"/>
              <a:buNone/>
            </a:pPr>
            <a:r>
              <a:rPr lang="en"/>
              <a:t>Authentic Lesson Reflection Tool</a:t>
            </a:r>
            <a:endParaRPr/>
          </a:p>
        </p:txBody>
      </p:sp>
      <p:pic>
        <p:nvPicPr>
          <p:cNvPr id="439" name="Google Shape;439;p96"/>
          <p:cNvPicPr preferRelativeResize="0"/>
          <p:nvPr/>
        </p:nvPicPr>
        <p:blipFill>
          <a:blip r:embed="rId3">
            <a:alphaModFix/>
          </a:blip>
          <a:stretch>
            <a:fillRect/>
          </a:stretch>
        </p:blipFill>
        <p:spPr>
          <a:xfrm>
            <a:off x="4078225" y="201225"/>
            <a:ext cx="3734225" cy="4825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dirty="0"/>
              <a:t>Authenticity in Math:</a:t>
            </a:r>
            <a:br>
              <a:rPr lang="en" dirty="0"/>
            </a:br>
            <a:r>
              <a:rPr lang="en" dirty="0"/>
              <a:t>Digital Breakouts</a:t>
            </a:r>
            <a:endParaRPr dirty="0"/>
          </a:p>
        </p:txBody>
      </p:sp>
      <p:sp>
        <p:nvSpPr>
          <p:cNvPr id="274" name="Google Shape;274;p6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K20 Center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97"/>
          <p:cNvSpPr txBox="1">
            <a:spLocks noGrp="1"/>
          </p:cNvSpPr>
          <p:nvPr>
            <p:ph type="title"/>
          </p:nvPr>
        </p:nvSpPr>
        <p:spPr>
          <a:xfrm>
            <a:off x="457200" y="55073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LEARN Lesson Repository</a:t>
            </a:r>
            <a:endParaRPr dirty="0"/>
          </a:p>
        </p:txBody>
      </p:sp>
      <p:pic>
        <p:nvPicPr>
          <p:cNvPr id="446" name="Google Shape;446;p97">
            <a:hlinkClick r:id="rId3"/>
          </p:cNvPr>
          <p:cNvPicPr preferRelativeResize="0"/>
          <p:nvPr/>
        </p:nvPicPr>
        <p:blipFill>
          <a:blip r:embed="rId4">
            <a:alphaModFix/>
          </a:blip>
          <a:stretch>
            <a:fillRect/>
          </a:stretch>
        </p:blipFill>
        <p:spPr>
          <a:xfrm>
            <a:off x="635952" y="1619732"/>
            <a:ext cx="7457622" cy="24671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70"/>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1"/>
          <p:cNvSpPr txBox="1">
            <a:spLocks noGrp="1"/>
          </p:cNvSpPr>
          <p:nvPr>
            <p:ph type="title"/>
          </p:nvPr>
        </p:nvSpPr>
        <p:spPr>
          <a:xfrm>
            <a:off x="694113" y="218292"/>
            <a:ext cx="7756382"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Traditional Teaching</a:t>
            </a:r>
            <a:endParaRPr dirty="0"/>
          </a:p>
        </p:txBody>
      </p:sp>
      <p:sp>
        <p:nvSpPr>
          <p:cNvPr id="291" name="Google Shape;291;p71"/>
          <p:cNvSpPr txBox="1">
            <a:spLocks noGrp="1"/>
          </p:cNvSpPr>
          <p:nvPr>
            <p:ph type="body" idx="1"/>
          </p:nvPr>
        </p:nvSpPr>
        <p:spPr>
          <a:xfrm>
            <a:off x="457200" y="1385466"/>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dirty="0"/>
          </a:p>
          <a:p>
            <a:pPr marL="457200" lvl="0" indent="0" algn="l" rtl="0">
              <a:spcBef>
                <a:spcPts val="520"/>
              </a:spcBef>
              <a:spcAft>
                <a:spcPts val="0"/>
              </a:spcAft>
              <a:buNone/>
            </a:pPr>
            <a:endParaRPr dirty="0"/>
          </a:p>
          <a:p>
            <a:pPr marL="457200" lvl="0" indent="0" algn="l" rtl="0">
              <a:spcBef>
                <a:spcPts val="520"/>
              </a:spcBef>
              <a:spcAft>
                <a:spcPts val="0"/>
              </a:spcAft>
              <a:buNone/>
            </a:pPr>
            <a:endParaRPr dirty="0"/>
          </a:p>
          <a:p>
            <a:pPr marL="0" lvl="0" indent="0" algn="l" rtl="0">
              <a:spcBef>
                <a:spcPts val="520"/>
              </a:spcBef>
              <a:spcAft>
                <a:spcPts val="0"/>
              </a:spcAft>
              <a:buNone/>
            </a:pPr>
            <a:endParaRPr dirty="0"/>
          </a:p>
        </p:txBody>
      </p:sp>
      <p:pic>
        <p:nvPicPr>
          <p:cNvPr id="5" name="Picture 4">
            <a:hlinkClick r:id="rId3"/>
            <a:extLst>
              <a:ext uri="{FF2B5EF4-FFF2-40B4-BE49-F238E27FC236}">
                <a16:creationId xmlns:a16="http://schemas.microsoft.com/office/drawing/2014/main" id="{581D4E6C-395D-4F4B-9C90-8656DC5BAEDD}"/>
              </a:ext>
            </a:extLst>
          </p:cNvPr>
          <p:cNvPicPr>
            <a:picLocks noChangeAspect="1"/>
          </p:cNvPicPr>
          <p:nvPr/>
        </p:nvPicPr>
        <p:blipFill rotWithShape="1">
          <a:blip r:embed="rId4"/>
          <a:srcRect b="7110"/>
          <a:stretch/>
        </p:blipFill>
        <p:spPr>
          <a:xfrm>
            <a:off x="1715178" y="1176800"/>
            <a:ext cx="5713642" cy="3223369"/>
          </a:xfrm>
          <a:prstGeom prst="rect">
            <a:avLst/>
          </a:prstGeom>
        </p:spPr>
      </p:pic>
      <p:pic>
        <p:nvPicPr>
          <p:cNvPr id="6" name="Content Placeholder 4">
            <a:extLst>
              <a:ext uri="{FF2B5EF4-FFF2-40B4-BE49-F238E27FC236}">
                <a16:creationId xmlns:a16="http://schemas.microsoft.com/office/drawing/2014/main" id="{A542265B-E115-4EC6-A5F3-A8D3151C7158}"/>
              </a:ext>
            </a:extLst>
          </p:cNvPr>
          <p:cNvPicPr>
            <a:picLocks noChangeAspect="1"/>
          </p:cNvPicPr>
          <p:nvPr/>
        </p:nvPicPr>
        <p:blipFill>
          <a:blip r:embed="rId5"/>
          <a:stretch>
            <a:fillRect/>
          </a:stretch>
        </p:blipFill>
        <p:spPr>
          <a:xfrm>
            <a:off x="3266281" y="4350297"/>
            <a:ext cx="2611437" cy="11373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7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Video Reflection </a:t>
            </a:r>
            <a:endParaRPr/>
          </a:p>
        </p:txBody>
      </p:sp>
      <p:sp>
        <p:nvSpPr>
          <p:cNvPr id="297" name="Google Shape;297;p72"/>
          <p:cNvSpPr txBox="1">
            <a:spLocks noGrp="1"/>
          </p:cNvSpPr>
          <p:nvPr>
            <p:ph type="body" idx="1"/>
          </p:nvPr>
        </p:nvSpPr>
        <p:spPr>
          <a:xfrm>
            <a:off x="214325" y="1437300"/>
            <a:ext cx="5822100" cy="3291900"/>
          </a:xfrm>
          <a:prstGeom prst="rect">
            <a:avLst/>
          </a:prstGeom>
        </p:spPr>
        <p:txBody>
          <a:bodyPr spcFirstLastPara="1" wrap="square" lIns="91425" tIns="45700" rIns="91425" bIns="45700" anchor="t" anchorCtr="0">
            <a:noAutofit/>
          </a:bodyPr>
          <a:lstStyle/>
          <a:p>
            <a:pPr marL="457200" lvl="0" indent="-393700" algn="l" rtl="0">
              <a:spcBef>
                <a:spcPts val="600"/>
              </a:spcBef>
              <a:spcAft>
                <a:spcPts val="600"/>
              </a:spcAft>
              <a:buSzPts val="2600"/>
              <a:buChar char="•"/>
            </a:pPr>
            <a:r>
              <a:rPr lang="en" sz="2200" dirty="0"/>
              <a:t>Was there a time in your life that you felt this way in the classroom? </a:t>
            </a:r>
            <a:endParaRPr sz="2200" dirty="0"/>
          </a:p>
          <a:p>
            <a:pPr marL="457200" lvl="0" indent="-393700" algn="l" rtl="0">
              <a:spcBef>
                <a:spcPts val="0"/>
              </a:spcBef>
              <a:spcAft>
                <a:spcPts val="600"/>
              </a:spcAft>
              <a:buSzPts val="2600"/>
              <a:buChar char="•"/>
            </a:pPr>
            <a:r>
              <a:rPr lang="en" sz="2200" dirty="0"/>
              <a:t>What was happening in the classroom that made you feel that way? </a:t>
            </a:r>
            <a:endParaRPr sz="2200" dirty="0"/>
          </a:p>
          <a:p>
            <a:pPr marL="457200" lvl="0" indent="-393700" algn="l" rtl="0">
              <a:spcBef>
                <a:spcPts val="0"/>
              </a:spcBef>
              <a:spcAft>
                <a:spcPts val="600"/>
              </a:spcAft>
              <a:buSzPts val="2600"/>
              <a:buChar char="•"/>
            </a:pPr>
            <a:r>
              <a:rPr lang="en" sz="2200" dirty="0"/>
              <a:t>Even though content standards were being addressed, does this environment increase academic performance and engagement?</a:t>
            </a:r>
            <a:endParaRPr sz="2200" dirty="0"/>
          </a:p>
        </p:txBody>
      </p:sp>
      <p:pic>
        <p:nvPicPr>
          <p:cNvPr id="298" name="Google Shape;298;p72"/>
          <p:cNvPicPr preferRelativeResize="0"/>
          <p:nvPr/>
        </p:nvPicPr>
        <p:blipFill>
          <a:blip r:embed="rId3">
            <a:alphaModFix/>
          </a:blip>
          <a:stretch>
            <a:fillRect/>
          </a:stretch>
        </p:blipFill>
        <p:spPr>
          <a:xfrm>
            <a:off x="6152739" y="625050"/>
            <a:ext cx="2534061" cy="3291900"/>
          </a:xfrm>
          <a:prstGeom prst="rect">
            <a:avLst/>
          </a:prstGeom>
          <a:noFill/>
          <a:ln>
            <a:noFill/>
          </a:ln>
        </p:spPr>
      </p:pic>
      <p:pic>
        <p:nvPicPr>
          <p:cNvPr id="5" name="Content Placeholder 4">
            <a:extLst>
              <a:ext uri="{FF2B5EF4-FFF2-40B4-BE49-F238E27FC236}">
                <a16:creationId xmlns:a16="http://schemas.microsoft.com/office/drawing/2014/main" id="{7A003A52-5734-42D4-8B55-F656B6ABA568}"/>
              </a:ext>
            </a:extLst>
          </p:cNvPr>
          <p:cNvPicPr>
            <a:picLocks noChangeAspect="1"/>
          </p:cNvPicPr>
          <p:nvPr/>
        </p:nvPicPr>
        <p:blipFill>
          <a:blip r:embed="rId4"/>
          <a:stretch>
            <a:fillRect/>
          </a:stretch>
        </p:blipFill>
        <p:spPr>
          <a:xfrm>
            <a:off x="3266281" y="4350297"/>
            <a:ext cx="2611437" cy="11373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4"/>
          <p:cNvSpPr txBox="1">
            <a:spLocks noGrp="1"/>
          </p:cNvSpPr>
          <p:nvPr>
            <p:ph type="title"/>
          </p:nvPr>
        </p:nvSpPr>
        <p:spPr>
          <a:xfrm>
            <a:off x="235225" y="528075"/>
            <a:ext cx="3639900" cy="23568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Authentic Lesson Reflection Tool</a:t>
            </a:r>
            <a:endParaRPr dirty="0"/>
          </a:p>
        </p:txBody>
      </p:sp>
      <p:pic>
        <p:nvPicPr>
          <p:cNvPr id="310" name="Google Shape;310;p74"/>
          <p:cNvPicPr preferRelativeResize="0"/>
          <p:nvPr/>
        </p:nvPicPr>
        <p:blipFill>
          <a:blip r:embed="rId3">
            <a:alphaModFix/>
          </a:blip>
          <a:stretch>
            <a:fillRect/>
          </a:stretch>
        </p:blipFill>
        <p:spPr>
          <a:xfrm>
            <a:off x="4072236" y="193482"/>
            <a:ext cx="3740213" cy="48330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Essential Question</a:t>
            </a:r>
            <a:endParaRPr/>
          </a:p>
        </p:txBody>
      </p:sp>
      <p:sp>
        <p:nvSpPr>
          <p:cNvPr id="287" name="Google Shape;287;p7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0" indent="0">
              <a:buNone/>
            </a:pPr>
            <a:r>
              <a:rPr lang="en-US" dirty="0"/>
              <a:t>How can an authentic, technology-enriched learning environment increase student engagement and </a:t>
            </a:r>
            <a:br>
              <a:rPr lang="en-US" dirty="0"/>
            </a:br>
            <a:r>
              <a:rPr lang="en-US" dirty="0"/>
              <a:t>academic performance?</a:t>
            </a:r>
          </a:p>
        </p:txBody>
      </p:sp>
      <p:pic>
        <p:nvPicPr>
          <p:cNvPr id="4" name="Content Placeholder 4">
            <a:extLst>
              <a:ext uri="{FF2B5EF4-FFF2-40B4-BE49-F238E27FC236}">
                <a16:creationId xmlns:a16="http://schemas.microsoft.com/office/drawing/2014/main" id="{28623538-A7B0-4AFA-98E4-7F9A3D5EE97D}"/>
              </a:ext>
            </a:extLst>
          </p:cNvPr>
          <p:cNvPicPr>
            <a:picLocks noChangeAspect="1"/>
          </p:cNvPicPr>
          <p:nvPr/>
        </p:nvPicPr>
        <p:blipFill>
          <a:blip r:embed="rId3"/>
          <a:stretch>
            <a:fillRect/>
          </a:stretch>
        </p:blipFill>
        <p:spPr>
          <a:xfrm>
            <a:off x="3266281" y="4350297"/>
            <a:ext cx="2611437" cy="1137363"/>
          </a:xfrm>
          <a:prstGeom prst="rect">
            <a:avLst/>
          </a:prstGeom>
        </p:spPr>
      </p:pic>
    </p:spTree>
    <p:extLst>
      <p:ext uri="{BB962C8B-B14F-4D97-AF65-F5344CB8AC3E}">
        <p14:creationId xmlns:p14="http://schemas.microsoft.com/office/powerpoint/2010/main" val="356268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a:t>Objectives</a:t>
            </a:r>
            <a:endParaRPr/>
          </a:p>
        </p:txBody>
      </p:sp>
      <p:sp>
        <p:nvSpPr>
          <p:cNvPr id="316" name="Google Shape;316;p7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accent6"/>
              </a:buClr>
              <a:buSzPts val="2400"/>
              <a:buFont typeface="Noto Sans Symbols"/>
              <a:buChar char="•"/>
            </a:pPr>
            <a:r>
              <a:rPr lang="en" sz="2400" dirty="0"/>
              <a:t>I</a:t>
            </a:r>
            <a:r>
              <a:rPr lang="en-US" sz="2400" dirty="0"/>
              <a:t>d</a:t>
            </a:r>
            <a:r>
              <a:rPr lang="en" sz="2400" dirty="0"/>
              <a:t>entify instructional strategies modeled that support authentic instruction and Oklahoma Math State Standards.</a:t>
            </a:r>
            <a:endParaRPr sz="2400" b="1" dirty="0"/>
          </a:p>
          <a:p>
            <a:pPr marL="457200" lvl="0" indent="-457200" algn="l" rtl="0">
              <a:spcBef>
                <a:spcPts val="1000"/>
              </a:spcBef>
              <a:spcAft>
                <a:spcPts val="0"/>
              </a:spcAft>
              <a:buClr>
                <a:schemeClr val="accent6"/>
              </a:buClr>
              <a:buSzPts val="2400"/>
              <a:buFont typeface="Noto Sans Symbols"/>
              <a:buChar char="•"/>
            </a:pPr>
            <a:r>
              <a:rPr lang="en" sz="2400" dirty="0"/>
              <a:t>Analyze an authentic activity integrating technology and reflect on this experience to determine the relevant components of authenticity. </a:t>
            </a:r>
            <a:endParaRPr sz="2400" b="1" dirty="0"/>
          </a:p>
          <a:p>
            <a:pPr marL="457200" lvl="0" indent="-457200" algn="l" rtl="0">
              <a:spcBef>
                <a:spcPts val="1000"/>
              </a:spcBef>
              <a:spcAft>
                <a:spcPts val="1000"/>
              </a:spcAft>
              <a:buClr>
                <a:schemeClr val="accent6"/>
              </a:buClr>
              <a:buSzPts val="2400"/>
              <a:buFont typeface="Calibri"/>
              <a:buChar char="•"/>
            </a:pPr>
            <a:r>
              <a:rPr lang="en" sz="2400" dirty="0"/>
              <a:t>Create a plan for authentically integrating technology </a:t>
            </a:r>
            <a:br>
              <a:rPr lang="en" sz="2400" dirty="0"/>
            </a:br>
            <a:r>
              <a:rPr lang="en" sz="2400" dirty="0"/>
              <a:t>in a lesson. </a:t>
            </a:r>
            <a:endParaRPr sz="2400" b="1" dirty="0"/>
          </a:p>
        </p:txBody>
      </p:sp>
      <p:pic>
        <p:nvPicPr>
          <p:cNvPr id="4" name="Content Placeholder 4">
            <a:extLst>
              <a:ext uri="{FF2B5EF4-FFF2-40B4-BE49-F238E27FC236}">
                <a16:creationId xmlns:a16="http://schemas.microsoft.com/office/drawing/2014/main" id="{1DDBD169-81C6-41AD-9E6F-75FB5DFA7C4A}"/>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8565</TotalTime>
  <Words>984</Words>
  <Application>Microsoft Office PowerPoint</Application>
  <PresentationFormat>On-screen Show (16:9)</PresentationFormat>
  <Paragraphs>111</Paragraphs>
  <Slides>30</Slides>
  <Notes>30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Times New Roman</vt:lpstr>
      <vt:lpstr>Lato</vt:lpstr>
      <vt:lpstr>Constantia</vt:lpstr>
      <vt:lpstr>Arial</vt:lpstr>
      <vt:lpstr>Georgia</vt:lpstr>
      <vt:lpstr>Cherry Swash</vt:lpstr>
      <vt:lpstr>Calibri</vt:lpstr>
      <vt:lpstr>Noto Sans Symbols</vt:lpstr>
      <vt:lpstr>Montserrat</vt:lpstr>
      <vt:lpstr>Raleway</vt:lpstr>
      <vt:lpstr>Simple Light</vt:lpstr>
      <vt:lpstr>LEARN theme</vt:lpstr>
      <vt:lpstr>LEARN theme</vt:lpstr>
      <vt:lpstr>LEARN theme</vt:lpstr>
      <vt:lpstr>PowerPoint Presentation</vt:lpstr>
      <vt:lpstr>Name Tent</vt:lpstr>
      <vt:lpstr>Authenticity in Math: Digital Breakouts</vt:lpstr>
      <vt:lpstr>PowerPoint Presentation</vt:lpstr>
      <vt:lpstr>Traditional Teaching</vt:lpstr>
      <vt:lpstr>Video Reflection </vt:lpstr>
      <vt:lpstr>Authentic Lesson Reflection Tool</vt:lpstr>
      <vt:lpstr>Essential Question</vt:lpstr>
      <vt:lpstr>Objectives</vt:lpstr>
      <vt:lpstr>PowerPoint Presentation</vt:lpstr>
      <vt:lpstr>Give yourself ONE point for each of the following that describes you: </vt:lpstr>
      <vt:lpstr>Find Your Partner</vt:lpstr>
      <vt:lpstr>Math Lesson: Epidemic Outbreak Can you save the world?</vt:lpstr>
      <vt:lpstr>learn.k20center.ou.edu</vt:lpstr>
      <vt:lpstr>What Are Digital Breakouts? </vt:lpstr>
      <vt:lpstr>WE NEED YOUR HELP! </vt:lpstr>
      <vt:lpstr>PowerPoint Presentation</vt:lpstr>
      <vt:lpstr>Did You Save the World? </vt:lpstr>
      <vt:lpstr>Authentic Lesson Reflection Tool</vt:lpstr>
      <vt:lpstr>Authentic Lesson Reflection Tool </vt:lpstr>
      <vt:lpstr>PowerPoint Presentation</vt:lpstr>
      <vt:lpstr>Breakout Brainstorm</vt:lpstr>
      <vt:lpstr>How to Build a Breakout</vt:lpstr>
      <vt:lpstr>Need more ideas for clues and locks?</vt:lpstr>
      <vt:lpstr>How to Hack</vt:lpstr>
      <vt:lpstr>Tutorials and Premade Breakouts</vt:lpstr>
      <vt:lpstr>PowerPoint Presentation</vt:lpstr>
      <vt:lpstr>Create Your Own</vt:lpstr>
      <vt:lpstr>Authentic Lesson Reflection Tool</vt:lpstr>
      <vt:lpstr>LEARN Lesson Repository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VanCleave, Brittany K.</dc:creator>
  <cp:lastModifiedBy>Daniella Peters</cp:lastModifiedBy>
  <cp:revision>21</cp:revision>
  <dcterms:modified xsi:type="dcterms:W3CDTF">2021-11-09T18:03:08Z</dcterms:modified>
</cp:coreProperties>
</file>