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3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3" d="100"/>
          <a:sy n="193" d="100"/>
        </p:scale>
        <p:origin x="124" y="2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6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58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58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58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58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0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26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LYECIjmnQs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26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bf1d1f3773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g1bf1d1f3773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bf1d1f3773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g1bf1d1f3773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Magnetic statements. Strategies. </a:t>
            </a:r>
            <a:r>
              <a:rPr lang="en" sz="18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https://learn.k20center.ou.edu/strategy/166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bf1d1f3773_0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g1bf1d1f3773_0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 Anchor Chart. Strategies. </a:t>
            </a:r>
            <a:r>
              <a:rPr lang="en" sz="18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https://learn.k20center.ou.edu/strategy/58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bf1d1f3773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0" name="Google Shape;160;g1bf1d1f3773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 Anchor Chart. Strategies. </a:t>
            </a:r>
            <a:r>
              <a:rPr lang="en" sz="18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https://learn.k20center.ou.edu/strategy/58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bf1d1f3773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9" name="Google Shape;169;g1bf1d1f3773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 Anchor Chart. Strategies. </a:t>
            </a:r>
            <a:r>
              <a:rPr lang="en" sz="18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https://learn.k20center.ou.edu/strategy/58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bf1d1f3773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g1bf1d1f3773_0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Gallery walk / carousel. Strategies. </a:t>
            </a:r>
            <a:r>
              <a:rPr lang="en" sz="18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bf1d1f3773_0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g1bf1d1f3773_0_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 Anchor Chart. Strategies. </a:t>
            </a:r>
            <a:r>
              <a:rPr lang="en" sz="18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https://learn.k20center.ou.edu/strategy/58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bf1d1f3773_0_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g1bf1d1f3773_0_1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Tweet Up. Strategies. </a:t>
            </a:r>
            <a:r>
              <a:rPr lang="en" sz="18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https://learn.k20center.ou.edu/strategy/130</a:t>
            </a:r>
            <a:endParaRPr sz="1800" b="0" i="0" u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bf1d1f3773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g1bf1d1f3773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bf1d1f3773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g1bf1d1f3773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bf1d1f3773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1bf1d1f3773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S-I-T. Strategies. </a:t>
            </a:r>
            <a:r>
              <a:rPr lang="en" sz="18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https://learn.k20center.ou.edu/strategy/926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bf1d1f3773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g1bf1d1f3773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MotivatingSuccess. (2012, May 15). Famous failures [Video]. YouTube. Retrieved July 27, 2022, from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800" u="sng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https://youtu.be/zLYECIjmnQs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bf1d1f3773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g1bf1d1f3773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bf1d1f3773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g1bf1d1f3773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lang="en" sz="11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S-I-T. Strategies. </a:t>
            </a:r>
            <a:r>
              <a:rPr lang="en" sz="1100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https://learn.k20center.ou.edu/strategy/926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bf1d1f3773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g1bf1d1f3773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bf1d1f3773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g1bf1d1f3773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84738" y="111512"/>
            <a:ext cx="3974525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700" cy="3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4" name="Google Shape;54;p11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7" name="Google Shape;57;p12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3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508396" y="457200"/>
            <a:ext cx="64473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508396" y="1620440"/>
            <a:ext cx="6447300" cy="29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•"/>
              <a:defRPr/>
            </a:lvl1pPr>
            <a:lvl2pPr marL="914400" lvl="1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2pPr>
            <a:lvl3pPr marL="1371600" lvl="2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3pPr>
            <a:lvl4pPr marL="1828800" lvl="3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4pPr>
            <a:lvl5pPr marL="2286000" lvl="4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5pPr>
            <a:lvl6pPr marL="2743200" lvl="5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6pPr>
            <a:lvl7pPr marL="3200400" lvl="6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7pPr>
            <a:lvl8pPr marL="3657600" lvl="7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•"/>
              <a:defRPr/>
            </a:lvl8pPr>
            <a:lvl9pPr marL="4114800" lvl="8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5404247" y="4531519"/>
            <a:ext cx="683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508397" y="4531519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442472" y="4531519"/>
            <a:ext cx="513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68;p15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73" name="Google Shape;73;p16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rgbClr val="306797"/>
            </a:gs>
            <a:gs pos="8000">
              <a:srgbClr val="306797"/>
            </a:gs>
            <a:gs pos="48000">
              <a:srgbClr val="235079"/>
            </a:gs>
            <a:gs pos="90000">
              <a:srgbClr val="1C3C58"/>
            </a:gs>
            <a:gs pos="100000">
              <a:srgbClr val="1C3C58"/>
            </a:gs>
          </a:gsLst>
          <a:lin ang="16200000" scaled="0"/>
        </a:gra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3" name="Google Shape;13;p3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EAD67B"/>
            </a:gs>
            <a:gs pos="9000">
              <a:srgbClr val="EAD67B"/>
            </a:gs>
            <a:gs pos="52000">
              <a:srgbClr val="E6CE64"/>
            </a:gs>
            <a:gs pos="95000">
              <a:srgbClr val="CCAC20"/>
            </a:gs>
            <a:gs pos="100000">
              <a:srgbClr val="CCAC20"/>
            </a:gs>
          </a:gsLst>
          <a:lin ang="15960000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p4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1" name="Google Shape;21;p5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5" name="Google Shape;25;p6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200" cy="1420800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  <p:pic>
        <p:nvPicPr>
          <p:cNvPr id="26" name="Google Shape;26;p6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2" name="Google Shape;32;p7" descr="A picture containing ic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  <p:pic>
        <p:nvPicPr>
          <p:cNvPr id="33" name="Google Shape;33;p7" descr="A picture containing text, vector graphics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8" name="Google Shape;38;p8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9" descr="A picture containing text, sign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12101" y="4099483"/>
            <a:ext cx="901144" cy="8730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00" cy="32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0" name="Google Shape;50;p10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LYECIjmnQ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Read each of the statements around the room.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Choose one of the statements that you are </a:t>
            </a:r>
            <a:r>
              <a:rPr lang="en" b="1" i="1"/>
              <a:t>most</a:t>
            </a:r>
            <a:r>
              <a:rPr lang="en"/>
              <a:t> attracted to.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Discuss your reasons with the others gathered around your statement.</a:t>
            </a:r>
            <a:endParaRPr/>
          </a:p>
          <a:p>
            <a:pPr marL="227012" lvl="0" indent="-61912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139" name="Google Shape;139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Magnetic Statements</a:t>
            </a:r>
            <a:endParaRPr/>
          </a:p>
        </p:txBody>
      </p:sp>
      <p:grpSp>
        <p:nvGrpSpPr>
          <p:cNvPr id="140" name="Google Shape;140;p26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41" name="Google Shape;141;p26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142" name="Google Shape;142;p26"/>
            <p:cNvPicPr preferRelativeResize="0"/>
            <p:nvPr/>
          </p:nvPicPr>
          <p:blipFill rotWithShape="1">
            <a:blip r:embed="rId3">
              <a:alphaModFix/>
            </a:blip>
            <a:srcRect l="-4945" t="-7405" r="-4956" b="-7405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w="63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8100000" algn="tr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oogle Shape;147;p27"/>
          <p:cNvGrpSpPr/>
          <p:nvPr/>
        </p:nvGrpSpPr>
        <p:grpSpPr>
          <a:xfrm>
            <a:off x="5914570" y="1320178"/>
            <a:ext cx="2418053" cy="2562736"/>
            <a:chOff x="5938448" y="736815"/>
            <a:chExt cx="2386551" cy="2518659"/>
          </a:xfrm>
        </p:grpSpPr>
        <p:grpSp>
          <p:nvGrpSpPr>
            <p:cNvPr id="148" name="Google Shape;148;p27"/>
            <p:cNvGrpSpPr/>
            <p:nvPr/>
          </p:nvGrpSpPr>
          <p:grpSpPr>
            <a:xfrm>
              <a:off x="5938448" y="736815"/>
              <a:ext cx="2386551" cy="2518659"/>
              <a:chOff x="4132075" y="398350"/>
              <a:chExt cx="3300900" cy="3522600"/>
            </a:xfrm>
          </p:grpSpPr>
          <p:sp>
            <p:nvSpPr>
              <p:cNvPr id="149" name="Google Shape;149;p27"/>
              <p:cNvSpPr/>
              <p:nvPr/>
            </p:nvSpPr>
            <p:spPr>
              <a:xfrm>
                <a:off x="4132075" y="398350"/>
                <a:ext cx="3300900" cy="3522600"/>
              </a:xfrm>
              <a:prstGeom prst="rect">
                <a:avLst/>
              </a:prstGeom>
              <a:solidFill>
                <a:srgbClr val="FFD966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27"/>
              <p:cNvSpPr/>
              <p:nvPr/>
            </p:nvSpPr>
            <p:spPr>
              <a:xfrm>
                <a:off x="4671625" y="937000"/>
                <a:ext cx="2221800" cy="2445300"/>
              </a:xfrm>
              <a:prstGeom prst="rect">
                <a:avLst/>
              </a:prstGeom>
              <a:solidFill>
                <a:srgbClr val="4285F4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27"/>
              <p:cNvSpPr/>
              <p:nvPr/>
            </p:nvSpPr>
            <p:spPr>
              <a:xfrm>
                <a:off x="5137825" y="1416850"/>
                <a:ext cx="1289400" cy="1485600"/>
              </a:xfrm>
              <a:prstGeom prst="rect">
                <a:avLst/>
              </a:prstGeom>
              <a:solidFill>
                <a:srgbClr val="FFFFFF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2" name="Google Shape;152;p27"/>
            <p:cNvSpPr/>
            <p:nvPr/>
          </p:nvSpPr>
          <p:spPr>
            <a:xfrm>
              <a:off x="6660800" y="1478050"/>
              <a:ext cx="941832" cy="1036178"/>
            </a:xfrm>
            <a:prstGeom prst="flowChartCollate">
              <a:avLst/>
            </a:prstGeom>
            <a:solidFill>
              <a:srgbClr val="FFFFFF"/>
            </a:solidFill>
            <a:ln w="19050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3" name="Google Shape;153;p27"/>
          <p:cNvSpPr txBox="1">
            <a:spLocks noGrp="1"/>
          </p:cNvSpPr>
          <p:nvPr>
            <p:ph type="body" idx="4294967295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Three (3) Steps:</a:t>
            </a:r>
            <a:endParaRPr/>
          </a:p>
          <a:p>
            <a:pPr marL="514350" lvl="0" indent="-514350" algn="l" rtl="0">
              <a:spcBef>
                <a:spcPts val="520"/>
              </a:spcBef>
              <a:spcAft>
                <a:spcPts val="0"/>
              </a:spcAft>
              <a:buSzPts val="2600"/>
              <a:buFont typeface="Calibri"/>
              <a:buAutoNum type="arabicPeriod"/>
            </a:pPr>
            <a:r>
              <a:rPr lang="en"/>
              <a:t>Connect a club activity to the magnetic statement.</a:t>
            </a:r>
            <a:endParaRPr/>
          </a:p>
          <a:p>
            <a:pPr marL="514350" lvl="0" indent="-514350" algn="l" rtl="0">
              <a:spcBef>
                <a:spcPts val="520"/>
              </a:spcBef>
              <a:spcAft>
                <a:spcPts val="0"/>
              </a:spcAft>
              <a:buSzPts val="2600"/>
              <a:buFont typeface="Calibri"/>
              <a:buAutoNum type="arabicPeriod"/>
            </a:pPr>
            <a:r>
              <a:rPr lang="en"/>
              <a:t>Summarize your club activity.</a:t>
            </a:r>
            <a:endParaRPr/>
          </a:p>
          <a:p>
            <a:pPr marL="514350" lvl="0" indent="-514350" algn="l" rtl="0">
              <a:spcBef>
                <a:spcPts val="520"/>
              </a:spcBef>
              <a:spcAft>
                <a:spcPts val="0"/>
              </a:spcAft>
              <a:buSzPts val="2600"/>
              <a:buFont typeface="Calibri"/>
              <a:buAutoNum type="arabicPeriod"/>
            </a:pPr>
            <a:r>
              <a:rPr lang="en"/>
              <a:t>Describe how the activity connects to PSE.</a:t>
            </a:r>
            <a:endParaRPr/>
          </a:p>
          <a:p>
            <a:pPr marL="227012" lvl="0" indent="-61912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154" name="Google Shape;154;p27"/>
          <p:cNvSpPr txBox="1">
            <a:spLocks noGrp="1"/>
          </p:cNvSpPr>
          <p:nvPr>
            <p:ph type="title" idx="4294967295"/>
          </p:nvPr>
        </p:nvSpPr>
        <p:spPr>
          <a:xfrm>
            <a:off x="457200" y="307250"/>
            <a:ext cx="60417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Club Activities: Anchor Chart</a:t>
            </a:r>
            <a:endParaRPr/>
          </a:p>
        </p:txBody>
      </p:sp>
      <p:grpSp>
        <p:nvGrpSpPr>
          <p:cNvPr id="155" name="Google Shape;155;p27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56" name="Google Shape;156;p27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157" name="Google Shape;157;p27"/>
            <p:cNvPicPr preferRelativeResize="0"/>
            <p:nvPr/>
          </p:nvPicPr>
          <p:blipFill rotWithShape="1">
            <a:blip r:embed="rId3">
              <a:alphaModFix/>
            </a:blip>
            <a:srcRect l="-3937" t="-5940" r="-3937" b="-5940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w="63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8100000" algn="tr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As you review the activity, keep the following in mind: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How does your activity apply to the big idea of the research statement?</a:t>
            </a:r>
            <a:endParaRPr/>
          </a:p>
          <a:p>
            <a:pPr marL="227012" marR="0" lvl="0" indent="-227012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What do you notice about the way the activity is structured?</a:t>
            </a:r>
            <a:endParaRPr/>
          </a:p>
          <a:p>
            <a:pPr marL="227012" marR="0" lvl="0" indent="-227012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What else stands out to you in the activity?</a:t>
            </a:r>
            <a:endParaRPr/>
          </a:p>
          <a:p>
            <a:pPr marL="227012" marR="0" lvl="0" indent="-227012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What is something that “attracts” you to this activity?</a:t>
            </a:r>
            <a:endParaRPr/>
          </a:p>
        </p:txBody>
      </p:sp>
      <p:sp>
        <p:nvSpPr>
          <p:cNvPr id="163" name="Google Shape;163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Anchor Chart – Step 1</a:t>
            </a:r>
            <a:endParaRPr/>
          </a:p>
        </p:txBody>
      </p:sp>
      <p:grpSp>
        <p:nvGrpSpPr>
          <p:cNvPr id="164" name="Google Shape;164;p28"/>
          <p:cNvGrpSpPr/>
          <p:nvPr/>
        </p:nvGrpSpPr>
        <p:grpSpPr>
          <a:xfrm>
            <a:off x="7711224" y="217176"/>
            <a:ext cx="1215900" cy="1257300"/>
            <a:chOff x="7558824" y="369576"/>
            <a:chExt cx="1215900" cy="1257300"/>
          </a:xfrm>
        </p:grpSpPr>
        <p:sp>
          <p:nvSpPr>
            <p:cNvPr id="165" name="Google Shape;165;p28"/>
            <p:cNvSpPr/>
            <p:nvPr/>
          </p:nvSpPr>
          <p:spPr>
            <a:xfrm>
              <a:off x="7558824" y="369576"/>
              <a:ext cx="1215900" cy="1257300"/>
            </a:xfrm>
            <a:prstGeom prst="ellipse">
              <a:avLst/>
            </a:prstGeom>
            <a:solidFill>
              <a:srgbClr val="EEEEE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166" name="Google Shape;166;p28"/>
            <p:cNvPicPr preferRelativeResize="0"/>
            <p:nvPr/>
          </p:nvPicPr>
          <p:blipFill rotWithShape="1">
            <a:blip r:embed="rId3">
              <a:alphaModFix/>
            </a:blip>
            <a:srcRect l="-2790" t="-5977" r="2789" b="-5966"/>
            <a:stretch/>
          </p:blipFill>
          <p:spPr>
            <a:xfrm>
              <a:off x="7614923" y="421787"/>
              <a:ext cx="1103700" cy="1152900"/>
            </a:xfrm>
            <a:prstGeom prst="ellipse">
              <a:avLst/>
            </a:prstGeom>
            <a:noFill/>
            <a:ln w="63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8100000" algn="tr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" name="Google Shape;171;p29"/>
          <p:cNvGrpSpPr/>
          <p:nvPr/>
        </p:nvGrpSpPr>
        <p:grpSpPr>
          <a:xfrm>
            <a:off x="5914570" y="1320178"/>
            <a:ext cx="2418053" cy="2562736"/>
            <a:chOff x="5938448" y="736815"/>
            <a:chExt cx="2386551" cy="2518659"/>
          </a:xfrm>
        </p:grpSpPr>
        <p:grpSp>
          <p:nvGrpSpPr>
            <p:cNvPr id="172" name="Google Shape;172;p29"/>
            <p:cNvGrpSpPr/>
            <p:nvPr/>
          </p:nvGrpSpPr>
          <p:grpSpPr>
            <a:xfrm>
              <a:off x="5938448" y="736815"/>
              <a:ext cx="2386551" cy="2518659"/>
              <a:chOff x="4132075" y="398350"/>
              <a:chExt cx="3300900" cy="3522600"/>
            </a:xfrm>
          </p:grpSpPr>
          <p:sp>
            <p:nvSpPr>
              <p:cNvPr id="173" name="Google Shape;173;p29"/>
              <p:cNvSpPr/>
              <p:nvPr/>
            </p:nvSpPr>
            <p:spPr>
              <a:xfrm>
                <a:off x="4132075" y="398350"/>
                <a:ext cx="3300900" cy="3522600"/>
              </a:xfrm>
              <a:prstGeom prst="rect">
                <a:avLst/>
              </a:prstGeom>
              <a:solidFill>
                <a:srgbClr val="FFD966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29"/>
              <p:cNvSpPr/>
              <p:nvPr/>
            </p:nvSpPr>
            <p:spPr>
              <a:xfrm>
                <a:off x="4671625" y="937000"/>
                <a:ext cx="2221800" cy="2445300"/>
              </a:xfrm>
              <a:prstGeom prst="rect">
                <a:avLst/>
              </a:prstGeom>
              <a:solidFill>
                <a:srgbClr val="4285F4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29"/>
              <p:cNvSpPr/>
              <p:nvPr/>
            </p:nvSpPr>
            <p:spPr>
              <a:xfrm>
                <a:off x="5137825" y="1416850"/>
                <a:ext cx="1289400" cy="1485600"/>
              </a:xfrm>
              <a:prstGeom prst="rect">
                <a:avLst/>
              </a:prstGeom>
              <a:solidFill>
                <a:srgbClr val="FFFFFF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6" name="Google Shape;176;p29"/>
            <p:cNvSpPr/>
            <p:nvPr/>
          </p:nvSpPr>
          <p:spPr>
            <a:xfrm>
              <a:off x="6660800" y="1478050"/>
              <a:ext cx="941832" cy="1036178"/>
            </a:xfrm>
            <a:prstGeom prst="flowChartCollate">
              <a:avLst/>
            </a:prstGeom>
            <a:solidFill>
              <a:srgbClr val="FFFFFF"/>
            </a:solidFill>
            <a:ln w="19050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7" name="Google Shape;177;p29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78" name="Google Shape;178;p29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179" name="Google Shape;179;p29"/>
            <p:cNvPicPr preferRelativeResize="0"/>
            <p:nvPr/>
          </p:nvPicPr>
          <p:blipFill rotWithShape="1">
            <a:blip r:embed="rId3">
              <a:alphaModFix/>
            </a:blip>
            <a:srcRect l="-3937" t="-5940" r="-3937" b="-5940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w="63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8100000" algn="tr" rotWithShape="0">
                <a:srgbClr val="000000">
                  <a:alpha val="40000"/>
                </a:srgbClr>
              </a:outerShdw>
            </a:effectLst>
          </p:spPr>
        </p:pic>
      </p:grpSp>
      <p:sp>
        <p:nvSpPr>
          <p:cNvPr id="180" name="Google Shape;180;p29"/>
          <p:cNvSpPr txBox="1">
            <a:spLocks noGrp="1"/>
          </p:cNvSpPr>
          <p:nvPr>
            <p:ph type="body" idx="4294967295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Summarize your research statement.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How does your club activity apply to this idea?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What aspects of this activity do you think will be most beneficial to your students?</a:t>
            </a:r>
            <a:endParaRPr/>
          </a:p>
        </p:txBody>
      </p:sp>
      <p:sp>
        <p:nvSpPr>
          <p:cNvPr id="181" name="Google Shape;181;p29"/>
          <p:cNvSpPr txBox="1">
            <a:spLocks noGrp="1"/>
          </p:cNvSpPr>
          <p:nvPr>
            <p:ph type="title" idx="4294967295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Anchor Chart – Step 2</a:t>
            </a:r>
            <a:endParaRPr/>
          </a:p>
        </p:txBody>
      </p:sp>
      <p:cxnSp>
        <p:nvCxnSpPr>
          <p:cNvPr id="182" name="Google Shape;182;p29"/>
          <p:cNvCxnSpPr>
            <a:stCxn id="181" idx="2"/>
          </p:cNvCxnSpPr>
          <p:nvPr/>
        </p:nvCxnSpPr>
        <p:spPr>
          <a:xfrm>
            <a:off x="4572000" y="1164647"/>
            <a:ext cx="2043600" cy="859800"/>
          </a:xfrm>
          <a:prstGeom prst="straightConnector1">
            <a:avLst/>
          </a:prstGeom>
          <a:noFill/>
          <a:ln w="28575" cap="flat" cmpd="sng">
            <a:solidFill>
              <a:srgbClr val="2D4346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As you walk around: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Preview each of the other activities.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Look for one that you believe would be the most beneficial to your students.</a:t>
            </a:r>
            <a:endParaRPr/>
          </a:p>
        </p:txBody>
      </p:sp>
      <p:sp>
        <p:nvSpPr>
          <p:cNvPr id="188" name="Google Shape;188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Gallery Walk</a:t>
            </a:r>
            <a:endParaRPr/>
          </a:p>
        </p:txBody>
      </p:sp>
      <p:grpSp>
        <p:nvGrpSpPr>
          <p:cNvPr id="189" name="Google Shape;189;p30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90" name="Google Shape;190;p30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191" name="Google Shape;191;p30"/>
            <p:cNvPicPr preferRelativeResize="0"/>
            <p:nvPr/>
          </p:nvPicPr>
          <p:blipFill rotWithShape="1">
            <a:blip r:embed="rId3">
              <a:alphaModFix/>
            </a:blip>
            <a:srcRect l="-5037" t="-11898" r="39784" b="-22854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w="63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8100000" algn="tr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1"/>
          <p:cNvSpPr txBox="1">
            <a:spLocks noGrp="1"/>
          </p:cNvSpPr>
          <p:nvPr>
            <p:ph type="body" idx="4294967295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At your new activity, answer the following questions: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How does this activity connect to college and career readiness?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How does this activity prepare your students for Post-Secondary Education?</a:t>
            </a:r>
            <a:endParaRPr/>
          </a:p>
        </p:txBody>
      </p:sp>
      <p:sp>
        <p:nvSpPr>
          <p:cNvPr id="197" name="Google Shape;197;p31"/>
          <p:cNvSpPr txBox="1">
            <a:spLocks noGrp="1"/>
          </p:cNvSpPr>
          <p:nvPr>
            <p:ph type="title" idx="4294967295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Anchor Chart – Step 3</a:t>
            </a:r>
            <a:endParaRPr/>
          </a:p>
        </p:txBody>
      </p:sp>
      <p:grpSp>
        <p:nvGrpSpPr>
          <p:cNvPr id="198" name="Google Shape;198;p31"/>
          <p:cNvGrpSpPr/>
          <p:nvPr/>
        </p:nvGrpSpPr>
        <p:grpSpPr>
          <a:xfrm>
            <a:off x="5914570" y="1320178"/>
            <a:ext cx="2418053" cy="2562736"/>
            <a:chOff x="5938448" y="736815"/>
            <a:chExt cx="2386551" cy="2518659"/>
          </a:xfrm>
        </p:grpSpPr>
        <p:grpSp>
          <p:nvGrpSpPr>
            <p:cNvPr id="199" name="Google Shape;199;p31"/>
            <p:cNvGrpSpPr/>
            <p:nvPr/>
          </p:nvGrpSpPr>
          <p:grpSpPr>
            <a:xfrm>
              <a:off x="5938448" y="736815"/>
              <a:ext cx="2386551" cy="2518659"/>
              <a:chOff x="4132075" y="398350"/>
              <a:chExt cx="3300900" cy="3522600"/>
            </a:xfrm>
          </p:grpSpPr>
          <p:sp>
            <p:nvSpPr>
              <p:cNvPr id="200" name="Google Shape;200;p31"/>
              <p:cNvSpPr/>
              <p:nvPr/>
            </p:nvSpPr>
            <p:spPr>
              <a:xfrm>
                <a:off x="4132075" y="398350"/>
                <a:ext cx="3300900" cy="3522600"/>
              </a:xfrm>
              <a:prstGeom prst="rect">
                <a:avLst/>
              </a:prstGeom>
              <a:solidFill>
                <a:srgbClr val="FFD966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31"/>
              <p:cNvSpPr/>
              <p:nvPr/>
            </p:nvSpPr>
            <p:spPr>
              <a:xfrm>
                <a:off x="4671625" y="937000"/>
                <a:ext cx="2221800" cy="2445300"/>
              </a:xfrm>
              <a:prstGeom prst="rect">
                <a:avLst/>
              </a:prstGeom>
              <a:solidFill>
                <a:srgbClr val="4285F4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31"/>
              <p:cNvSpPr/>
              <p:nvPr/>
            </p:nvSpPr>
            <p:spPr>
              <a:xfrm>
                <a:off x="5137825" y="1416850"/>
                <a:ext cx="1289400" cy="1485600"/>
              </a:xfrm>
              <a:prstGeom prst="rect">
                <a:avLst/>
              </a:prstGeom>
              <a:solidFill>
                <a:srgbClr val="FFFFFF"/>
              </a:solidFill>
              <a:ln w="19050" cap="flat" cmpd="sng">
                <a:solidFill>
                  <a:srgbClr val="5959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03" name="Google Shape;203;p31"/>
            <p:cNvSpPr/>
            <p:nvPr/>
          </p:nvSpPr>
          <p:spPr>
            <a:xfrm>
              <a:off x="6660800" y="1478050"/>
              <a:ext cx="941832" cy="1036178"/>
            </a:xfrm>
            <a:prstGeom prst="flowChartCollate">
              <a:avLst/>
            </a:prstGeom>
            <a:solidFill>
              <a:srgbClr val="FFFFFF"/>
            </a:solidFill>
            <a:ln w="19050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4" name="Google Shape;204;p31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205" name="Google Shape;205;p31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206" name="Google Shape;206;p31"/>
            <p:cNvPicPr preferRelativeResize="0"/>
            <p:nvPr/>
          </p:nvPicPr>
          <p:blipFill rotWithShape="1">
            <a:blip r:embed="rId3">
              <a:alphaModFix/>
            </a:blip>
            <a:srcRect l="-3937" t="-5940" r="-3937" b="-5940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w="63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8100000" algn="tr" rotWithShape="0">
                <a:srgbClr val="000000">
                  <a:alpha val="40000"/>
                </a:srgbClr>
              </a:outerShdw>
            </a:effectLst>
          </p:spPr>
        </p:pic>
      </p:grpSp>
      <p:cxnSp>
        <p:nvCxnSpPr>
          <p:cNvPr id="207" name="Google Shape;207;p31"/>
          <p:cNvCxnSpPr/>
          <p:nvPr/>
        </p:nvCxnSpPr>
        <p:spPr>
          <a:xfrm>
            <a:off x="4421300" y="1125772"/>
            <a:ext cx="1755600" cy="698700"/>
          </a:xfrm>
          <a:prstGeom prst="straightConnector1">
            <a:avLst/>
          </a:prstGeom>
          <a:noFill/>
          <a:ln w="28575" cap="flat" cmpd="sng">
            <a:solidFill>
              <a:srgbClr val="2D4346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Take a photo of your final anchor chart and share it </a:t>
            </a:r>
            <a:br>
              <a:rPr lang="en"/>
            </a:br>
            <a:r>
              <a:rPr lang="en">
                <a:highlight>
                  <a:srgbClr val="FFFF00"/>
                </a:highlight>
              </a:rPr>
              <a:t>&lt;insert platform name and possible link / QR code&gt;</a:t>
            </a:r>
            <a:r>
              <a:rPr lang="en"/>
              <a:t> with a caption.</a:t>
            </a:r>
            <a:endParaRPr/>
          </a:p>
          <a:p>
            <a:pPr marL="227012" lvl="0" indent="-61912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  <a:p>
            <a:pPr marL="227012" lvl="0" indent="-61912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">
                <a:solidFill>
                  <a:srgbClr val="3978B1"/>
                </a:solidFill>
              </a:rPr>
              <a:t>#CaseForClubs</a:t>
            </a:r>
            <a:endParaRPr/>
          </a:p>
        </p:txBody>
      </p:sp>
      <p:sp>
        <p:nvSpPr>
          <p:cNvPr id="213" name="Google Shape;213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Tweet Up</a:t>
            </a:r>
            <a:endParaRPr/>
          </a:p>
        </p:txBody>
      </p:sp>
      <p:grpSp>
        <p:nvGrpSpPr>
          <p:cNvPr id="214" name="Google Shape;214;p32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215" name="Google Shape;215;p32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216" name="Google Shape;216;p32"/>
            <p:cNvPicPr preferRelativeResize="0"/>
            <p:nvPr/>
          </p:nvPicPr>
          <p:blipFill rotWithShape="1">
            <a:blip r:embed="rId3">
              <a:alphaModFix/>
            </a:blip>
            <a:srcRect l="-1345" t="-3636" r="-1345" b="-3636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w="63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8100000" algn="tr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"/>
              <a:t>A Case for Club Curriculum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41148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"/>
              <a:t>Developed 15 activities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"/>
              <a:t>Themes:</a:t>
            </a:r>
            <a:endParaRPr/>
          </a:p>
          <a:p>
            <a:pPr marL="480034" lvl="1" indent="-185155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"/>
              <a:t>Collaboration</a:t>
            </a:r>
            <a:endParaRPr/>
          </a:p>
          <a:p>
            <a:pPr marL="480034" lvl="1" indent="-185155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"/>
              <a:t>Communication Skills</a:t>
            </a:r>
            <a:endParaRPr/>
          </a:p>
          <a:p>
            <a:pPr marL="480034" lvl="1" indent="-185155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"/>
              <a:t>Emotional Self Regulation</a:t>
            </a:r>
            <a:endParaRPr/>
          </a:p>
          <a:p>
            <a:pPr marL="480034" lvl="1" indent="-185155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"/>
              <a:t>Financial Competencies</a:t>
            </a:r>
            <a:endParaRPr/>
          </a:p>
          <a:p>
            <a:pPr marL="480034" lvl="1" indent="-185155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"/>
              <a:t>Goal Setting</a:t>
            </a:r>
            <a:endParaRPr/>
          </a:p>
          <a:p>
            <a:pPr marL="480034" lvl="1" indent="-185155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"/>
              <a:t>Study Skills</a:t>
            </a:r>
            <a:endParaRPr/>
          </a:p>
          <a:p>
            <a:pPr marL="480034" lvl="1" indent="-185155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"/>
              <a:t>Time Management</a:t>
            </a:r>
            <a:endParaRPr/>
          </a:p>
          <a:p>
            <a:pPr marL="480034" lvl="1" indent="-58155" algn="l" rtl="0"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A Case for Club Curriculum</a:t>
            </a:r>
            <a:endParaRPr/>
          </a:p>
        </p:txBody>
      </p:sp>
      <p:sp>
        <p:nvSpPr>
          <p:cNvPr id="89" name="Google Shape;89;p19"/>
          <p:cNvSpPr txBox="1"/>
          <p:nvPr/>
        </p:nvSpPr>
        <p:spPr>
          <a:xfrm>
            <a:off x="4572000" y="1309352"/>
            <a:ext cx="41148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7012" marR="0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Drive by GEAR UP Action Plans</a:t>
            </a:r>
            <a:endParaRPr/>
          </a:p>
          <a:p>
            <a:pPr marL="227012" marR="0" lvl="0" indent="-227012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Requested by Cohort Teachers</a:t>
            </a:r>
            <a:endParaRPr/>
          </a:p>
          <a:p>
            <a:pPr marL="227012" marR="0" lvl="0" indent="-227012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Supported by Research</a:t>
            </a:r>
            <a:endParaRPr/>
          </a:p>
          <a:p>
            <a:pPr marL="227012" marR="0" lvl="0" indent="-227012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Published on LEARN at no cost to you</a:t>
            </a:r>
            <a:endParaRPr/>
          </a:p>
          <a:p>
            <a:pPr marL="227012" marR="0" lvl="0" indent="-61912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 sz="2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As you watch the video, think about the following: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S – What do you find </a:t>
            </a:r>
            <a:r>
              <a:rPr lang="en" b="1" u="sng"/>
              <a:t>S</a:t>
            </a:r>
            <a:r>
              <a:rPr lang="en"/>
              <a:t>urprising?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I – What do you find </a:t>
            </a:r>
            <a:r>
              <a:rPr lang="en" b="1" u="sng"/>
              <a:t>I</a:t>
            </a:r>
            <a:r>
              <a:rPr lang="en"/>
              <a:t>nteresting?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T – What do you find </a:t>
            </a:r>
            <a:r>
              <a:rPr lang="en" b="1" u="sng"/>
              <a:t>T</a:t>
            </a:r>
            <a:r>
              <a:rPr lang="en"/>
              <a:t>roubling?</a:t>
            </a:r>
            <a:endParaRPr/>
          </a:p>
          <a:p>
            <a:pPr marL="227012" lvl="0" indent="-61912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S-I-T</a:t>
            </a:r>
            <a:endParaRPr/>
          </a:p>
        </p:txBody>
      </p:sp>
      <p:grpSp>
        <p:nvGrpSpPr>
          <p:cNvPr id="96" name="Google Shape;96;p20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97" name="Google Shape;97;p20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98" name="Google Shape;98;p20"/>
            <p:cNvPicPr preferRelativeResize="0"/>
            <p:nvPr/>
          </p:nvPicPr>
          <p:blipFill rotWithShape="1">
            <a:blip r:embed="rId3">
              <a:alphaModFix/>
            </a:blip>
            <a:srcRect l="-15900" t="-5556" r="15900" b="10895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w="63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8100000" algn="tr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457200" y="4649056"/>
            <a:ext cx="82296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u="sng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Famous Failures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Famous Failures</a:t>
            </a:r>
            <a:endParaRPr/>
          </a:p>
        </p:txBody>
      </p:sp>
      <p:pic>
        <p:nvPicPr>
          <p:cNvPr id="105" name="Google Shape;105;p21" title="Famous Failures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88320" y="1164497"/>
            <a:ext cx="6167361" cy="34845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Quote</a:t>
            </a:r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 sz="3200"/>
              <a:t>I have not failed. I’ve just found 10,000 ways that won’t work.</a:t>
            </a:r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"/>
              <a:t>-Thomas A. Edison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S – What did you find </a:t>
            </a:r>
            <a:r>
              <a:rPr lang="en" b="1" u="sng"/>
              <a:t>S</a:t>
            </a:r>
            <a:r>
              <a:rPr lang="en"/>
              <a:t>urprising?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I – What did you find </a:t>
            </a:r>
            <a:r>
              <a:rPr lang="en" b="1" u="sng"/>
              <a:t>I</a:t>
            </a:r>
            <a:r>
              <a:rPr lang="en"/>
              <a:t>nteresting?</a:t>
            </a:r>
            <a:endParaRPr/>
          </a:p>
          <a:p>
            <a:pPr marL="227012" lvl="0" indent="-227012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/>
              <a:t>T – What did you find </a:t>
            </a:r>
            <a:r>
              <a:rPr lang="en" b="1" u="sng"/>
              <a:t>T</a:t>
            </a:r>
            <a:r>
              <a:rPr lang="en"/>
              <a:t>roubling?</a:t>
            </a:r>
            <a:endParaRPr/>
          </a:p>
          <a:p>
            <a:pPr marL="227012" lvl="0" indent="-61912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S-I-T: Share</a:t>
            </a:r>
            <a:endParaRPr/>
          </a:p>
        </p:txBody>
      </p:sp>
      <p:grpSp>
        <p:nvGrpSpPr>
          <p:cNvPr id="119" name="Google Shape;119;p23"/>
          <p:cNvGrpSpPr/>
          <p:nvPr/>
        </p:nvGrpSpPr>
        <p:grpSpPr>
          <a:xfrm>
            <a:off x="7705825" y="222575"/>
            <a:ext cx="1215900" cy="1257300"/>
            <a:chOff x="7629625" y="298775"/>
            <a:chExt cx="1215900" cy="1257300"/>
          </a:xfrm>
        </p:grpSpPr>
        <p:sp>
          <p:nvSpPr>
            <p:cNvPr id="120" name="Google Shape;120;p23"/>
            <p:cNvSpPr/>
            <p:nvPr/>
          </p:nvSpPr>
          <p:spPr>
            <a:xfrm>
              <a:off x="7629625" y="298775"/>
              <a:ext cx="1215900" cy="1257300"/>
            </a:xfrm>
            <a:prstGeom prst="ellipse">
              <a:avLst/>
            </a:prstGeom>
            <a:solidFill>
              <a:srgbClr val="EEEEEE"/>
            </a:solidFill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121" name="Google Shape;121;p23"/>
            <p:cNvPicPr preferRelativeResize="0"/>
            <p:nvPr/>
          </p:nvPicPr>
          <p:blipFill rotWithShape="1">
            <a:blip r:embed="rId3">
              <a:alphaModFix/>
            </a:blip>
            <a:srcRect l="-15900" t="-5556" r="15900" b="10895"/>
            <a:stretch/>
          </p:blipFill>
          <p:spPr>
            <a:xfrm>
              <a:off x="7690104" y="347472"/>
              <a:ext cx="1103700" cy="1152900"/>
            </a:xfrm>
            <a:prstGeom prst="ellipse">
              <a:avLst/>
            </a:prstGeom>
            <a:noFill/>
            <a:ln w="63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8100000" algn="tr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127" name="Google Shape;127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2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How can you leverage elements of 21</a:t>
            </a:r>
            <a:r>
              <a:rPr lang="en" baseline="30000"/>
              <a:t>st</a:t>
            </a:r>
            <a:r>
              <a:rPr lang="en"/>
              <a:t> century skills to prepare your students for post-secondary education?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Session Objectives</a:t>
            </a:r>
            <a:endParaRPr/>
          </a:p>
        </p:txBody>
      </p:sp>
      <p:sp>
        <p:nvSpPr>
          <p:cNvPr id="133" name="Google Shape;133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23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398462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</a:pPr>
            <a:r>
              <a:rPr lang="en"/>
              <a:t>Identify the research-based benefits of </a:t>
            </a:r>
            <a:br>
              <a:rPr lang="en"/>
            </a:br>
            <a:r>
              <a:rPr lang="en"/>
              <a:t>extra/co-curricular activities.</a:t>
            </a:r>
            <a:endParaRPr/>
          </a:p>
          <a:p>
            <a:pPr marL="398462" lvl="0" indent="-3429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</a:pPr>
            <a:r>
              <a:rPr lang="en"/>
              <a:t>Analyze how activity design can leverage these benefits towards College and Career Readiness in students.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713</Words>
  <Application>Microsoft Office PowerPoint</Application>
  <PresentationFormat>On-screen Show (16:9)</PresentationFormat>
  <Paragraphs>76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Noto Sans Symbols</vt:lpstr>
      <vt:lpstr>Trebuchet MS</vt:lpstr>
      <vt:lpstr>LEARN theme</vt:lpstr>
      <vt:lpstr>PowerPoint Presentation</vt:lpstr>
      <vt:lpstr>A Case for Club Curriculum</vt:lpstr>
      <vt:lpstr>A Case for Club Curriculum</vt:lpstr>
      <vt:lpstr>S-I-T</vt:lpstr>
      <vt:lpstr>Famous Failures</vt:lpstr>
      <vt:lpstr>Quote</vt:lpstr>
      <vt:lpstr>S-I-T: Share</vt:lpstr>
      <vt:lpstr>Essential Question</vt:lpstr>
      <vt:lpstr>Session Objectives</vt:lpstr>
      <vt:lpstr>Magnetic Statements</vt:lpstr>
      <vt:lpstr>Club Activities: Anchor Chart</vt:lpstr>
      <vt:lpstr>Anchor Chart – Step 1</vt:lpstr>
      <vt:lpstr>Anchor Chart – Step 2</vt:lpstr>
      <vt:lpstr>Gallery Walk</vt:lpstr>
      <vt:lpstr>Anchor Chart – Step 3</vt:lpstr>
      <vt:lpstr>Tweet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profe</dc:creator>
  <cp:lastModifiedBy>McLeod Porter, Delma</cp:lastModifiedBy>
  <cp:revision>1</cp:revision>
  <dcterms:modified xsi:type="dcterms:W3CDTF">2023-03-29T20:37:19Z</dcterms:modified>
</cp:coreProperties>
</file>