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7" r:id="rId1"/>
    <p:sldMasterId id="2147483668" r:id="rId2"/>
  </p:sldMasterIdLst>
  <p:notesMasterIdLst>
    <p:notesMasterId r:id="rId2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202" d="100"/>
          <a:sy n="202" d="100"/>
        </p:scale>
        <p:origin x="548" y="1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learn.k20center.ou.edu/strategy/157"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learn.k20center.ou.edu/strategy/157"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learn.k20center.ou.edu/strategy/944"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learn.k20center.ou.edu/strategy/944"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048"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learn.k20center.ou.edu/strategy/1048"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learn.k20center.ou.edu/strategy/109"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learn.k20center.ou.edu/strategy/109"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learn.k20center.ou.edu/strategy/184"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learn.k20center.ou.edu/strategy/184"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learn.k20center.ou.edu/strategy/105"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88" name="Google Shape;88;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1cbaae25b21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 name="Google Shape;143;g1cbaae25b21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Agreement Circles</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https://learn.k20center.ou.edu/strategy/157</a:t>
            </a:r>
            <a:endParaRPr sz="1200" dirty="0">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1cbaae25b21_0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1cbaae25b21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dirty="0"/>
              <a:t>Display this slide while participants are reading the text and then go over, the Note Catcher. Ask probing questions like:</a:t>
            </a:r>
            <a:endParaRPr dirty="0"/>
          </a:p>
          <a:p>
            <a:pPr marL="914400" lvl="1" indent="-298450" algn="l" rtl="0">
              <a:spcBef>
                <a:spcPts val="0"/>
              </a:spcBef>
              <a:spcAft>
                <a:spcPts val="0"/>
              </a:spcAft>
              <a:buClr>
                <a:schemeClr val="dk1"/>
              </a:buClr>
              <a:buSzPts val="1100"/>
              <a:buChar char="○"/>
            </a:pPr>
            <a:r>
              <a:rPr lang="en-US" dirty="0"/>
              <a:t> How did you feel?</a:t>
            </a:r>
            <a:endParaRPr dirty="0"/>
          </a:p>
          <a:p>
            <a:pPr marL="914400" lvl="1" indent="-298450" algn="l" rtl="0">
              <a:spcBef>
                <a:spcPts val="0"/>
              </a:spcBef>
              <a:spcAft>
                <a:spcPts val="0"/>
              </a:spcAft>
              <a:buClr>
                <a:schemeClr val="dk1"/>
              </a:buClr>
              <a:buSzPts val="1100"/>
              <a:buChar char="○"/>
            </a:pPr>
            <a:r>
              <a:rPr lang="en-US" dirty="0"/>
              <a:t> Was this engaging?</a:t>
            </a:r>
            <a:endParaRPr dirty="0"/>
          </a:p>
          <a:p>
            <a:pPr marL="914400" lvl="1" indent="-298450" algn="l" rtl="0">
              <a:spcBef>
                <a:spcPts val="0"/>
              </a:spcBef>
              <a:spcAft>
                <a:spcPts val="0"/>
              </a:spcAft>
              <a:buClr>
                <a:schemeClr val="dk1"/>
              </a:buClr>
              <a:buSzPts val="1100"/>
              <a:buChar char="○"/>
            </a:pPr>
            <a:r>
              <a:rPr lang="en-US" dirty="0"/>
              <a:t> How would you use this?</a:t>
            </a:r>
            <a:endParaRPr dirty="0"/>
          </a:p>
          <a:p>
            <a:pPr marL="914400" lvl="1" indent="-298450" algn="l" rtl="0">
              <a:spcBef>
                <a:spcPts val="0"/>
              </a:spcBef>
              <a:spcAft>
                <a:spcPts val="0"/>
              </a:spcAft>
              <a:buClr>
                <a:schemeClr val="dk1"/>
              </a:buClr>
              <a:buSzPts val="1100"/>
              <a:buChar char="○"/>
            </a:pPr>
            <a:r>
              <a:rPr lang="en-US" dirty="0"/>
              <a:t> When would you use this?</a:t>
            </a:r>
            <a:endParaRPr dirty="0"/>
          </a:p>
          <a:p>
            <a:pPr marL="914400" lvl="1" indent="-298450" algn="l" rtl="0">
              <a:spcBef>
                <a:spcPts val="0"/>
              </a:spcBef>
              <a:spcAft>
                <a:spcPts val="0"/>
              </a:spcAft>
              <a:buClr>
                <a:schemeClr val="dk1"/>
              </a:buClr>
              <a:buSzPts val="1100"/>
              <a:buChar char="○"/>
            </a:pPr>
            <a:r>
              <a:rPr lang="en-US" dirty="0"/>
              <a:t> What barriers to success do you anticipate? </a:t>
            </a:r>
            <a:endParaRPr dirty="0"/>
          </a:p>
          <a:p>
            <a:pPr marL="914400" lvl="1" indent="-298450" algn="l" rtl="0">
              <a:spcBef>
                <a:spcPts val="0"/>
              </a:spcBef>
              <a:spcAft>
                <a:spcPts val="0"/>
              </a:spcAft>
              <a:buClr>
                <a:schemeClr val="dk1"/>
              </a:buClr>
              <a:buSzPts val="1100"/>
              <a:buChar char="○"/>
            </a:pPr>
            <a:r>
              <a:rPr lang="en-US" dirty="0"/>
              <a:t>How would you have to adapt this? </a:t>
            </a:r>
            <a:endParaRPr dirty="0"/>
          </a:p>
          <a:p>
            <a:pPr marL="914400" lvl="0" indent="0" algn="l" rtl="0">
              <a:spcBef>
                <a:spcPts val="0"/>
              </a:spcBef>
              <a:spcAft>
                <a:spcPts val="0"/>
              </a:spcAft>
              <a:buNone/>
            </a:pPr>
            <a:endParaRPr dirty="0"/>
          </a:p>
          <a:p>
            <a:pPr marL="0" lvl="0" indent="0" algn="l" rtl="0">
              <a:spcBef>
                <a:spcPts val="0"/>
              </a:spcBef>
              <a:spcAft>
                <a:spcPts val="0"/>
              </a:spcAft>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Agreement Circle</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https://learn.k20center.ou.edu/strategy/157</a:t>
            </a:r>
            <a:endParaRPr sz="1200" dirty="0">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1cbaae25b21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1cbaae25b21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This versatile strategy promotes small group discussion. It can be used to discuss content, but it can also be used to facilitate anticipation guides, test prep, or as a general icebreaker.</a:t>
            </a:r>
            <a:endParaRPr dirty="0"/>
          </a:p>
          <a:p>
            <a:pPr marL="457200" lvl="0" indent="0" algn="l" rtl="0">
              <a:spcBef>
                <a:spcPts val="0"/>
              </a:spcBef>
              <a:spcAft>
                <a:spcPts val="0"/>
              </a:spcAft>
              <a:buClr>
                <a:schemeClr val="dk1"/>
              </a:buClr>
              <a:buSzPts val="1100"/>
              <a:buFont typeface="Arial"/>
              <a:buNone/>
            </a:pPr>
            <a:endParaRPr dirty="0"/>
          </a:p>
          <a:p>
            <a:pPr marL="457200" lvl="0" indent="0" algn="l" rtl="0">
              <a:spcBef>
                <a:spcPts val="0"/>
              </a:spcBef>
              <a:spcAft>
                <a:spcPts val="0"/>
              </a:spcAft>
              <a:buClr>
                <a:schemeClr val="dk1"/>
              </a:buClr>
              <a:buSzPts val="1100"/>
              <a:buFont typeface="Arial"/>
              <a:buNone/>
            </a:pPr>
            <a:r>
              <a:rPr lang="en-US" dirty="0"/>
              <a:t>Participants will be numbered 1-5 to determine which chat station they will start with. They will have 3 minutes at each station to discuss the prompt. When time is called, they will rotate to the next station. Keep in mind the following norms: everyone shares, everyone takes turns to listen and ask questions, and everyone stays on topic. </a:t>
            </a:r>
            <a:endParaRPr dirty="0"/>
          </a:p>
          <a:p>
            <a:pPr marL="0" lvl="0" indent="0" algn="l" rtl="0">
              <a:spcBef>
                <a:spcPts val="0"/>
              </a:spcBef>
              <a:spcAft>
                <a:spcPts val="0"/>
              </a:spcAft>
              <a:buClr>
                <a:schemeClr val="dk1"/>
              </a:buClr>
              <a:buSzPts val="1100"/>
              <a:buFont typeface="Arial"/>
              <a:buNone/>
            </a:pPr>
            <a:endParaRPr dirty="0"/>
          </a:p>
          <a:p>
            <a:pPr marL="457200" lvl="0" indent="-304800" algn="l" rtl="0">
              <a:lnSpc>
                <a:spcPct val="115000"/>
              </a:lnSpc>
              <a:spcBef>
                <a:spcPts val="1200"/>
              </a:spcBef>
              <a:spcAft>
                <a:spcPts val="0"/>
              </a:spcAft>
              <a:buClr>
                <a:schemeClr val="dk1"/>
              </a:buClr>
              <a:buSzPts val="1200"/>
              <a:buFont typeface="Georgia"/>
              <a:buAutoNum type="arabicPeriod"/>
            </a:pPr>
            <a:r>
              <a:rPr lang="en-US" sz="1200" dirty="0">
                <a:highlight>
                  <a:schemeClr val="lt1"/>
                </a:highlight>
                <a:latin typeface="Georgia"/>
                <a:ea typeface="Georgia"/>
                <a:cs typeface="Georgia"/>
                <a:sym typeface="Georgia"/>
              </a:rPr>
              <a:t>Is the American Dream still alive? Why or why not?</a:t>
            </a:r>
            <a:endParaRPr sz="1200" dirty="0">
              <a:highlight>
                <a:schemeClr val="lt1"/>
              </a:highlight>
              <a:latin typeface="Georgia"/>
              <a:ea typeface="Georgia"/>
              <a:cs typeface="Georgia"/>
              <a:sym typeface="Georgia"/>
            </a:endParaRPr>
          </a:p>
          <a:p>
            <a:pPr marL="457200" lvl="0" indent="-304800" algn="l" rtl="0">
              <a:lnSpc>
                <a:spcPct val="115000"/>
              </a:lnSpc>
              <a:spcBef>
                <a:spcPts val="0"/>
              </a:spcBef>
              <a:spcAft>
                <a:spcPts val="0"/>
              </a:spcAft>
              <a:buClr>
                <a:schemeClr val="dk1"/>
              </a:buClr>
              <a:buSzPts val="1200"/>
              <a:buFont typeface="Georgia"/>
              <a:buAutoNum type="arabicPeriod"/>
            </a:pPr>
            <a:r>
              <a:rPr lang="en-US" sz="1200" dirty="0">
                <a:highlight>
                  <a:schemeClr val="lt1"/>
                </a:highlight>
                <a:latin typeface="Georgia"/>
                <a:ea typeface="Georgia"/>
                <a:cs typeface="Georgia"/>
                <a:sym typeface="Georgia"/>
              </a:rPr>
              <a:t>Explain how the 1920s was a decade of contradictions. How might we reconcile the decade as the period of both the flapper and prohibition?</a:t>
            </a:r>
            <a:endParaRPr sz="1200" dirty="0">
              <a:highlight>
                <a:schemeClr val="lt1"/>
              </a:highlight>
              <a:latin typeface="Georgia"/>
              <a:ea typeface="Georgia"/>
              <a:cs typeface="Georgia"/>
              <a:sym typeface="Georgia"/>
            </a:endParaRPr>
          </a:p>
          <a:p>
            <a:pPr marL="457200" lvl="0" indent="-304800" algn="l" rtl="0">
              <a:lnSpc>
                <a:spcPct val="115000"/>
              </a:lnSpc>
              <a:spcBef>
                <a:spcPts val="0"/>
              </a:spcBef>
              <a:spcAft>
                <a:spcPts val="0"/>
              </a:spcAft>
              <a:buClr>
                <a:schemeClr val="dk1"/>
              </a:buClr>
              <a:buSzPts val="1200"/>
              <a:buFont typeface="Georgia"/>
              <a:buAutoNum type="arabicPeriod"/>
            </a:pPr>
            <a:r>
              <a:rPr lang="en-US" sz="1200" dirty="0">
                <a:highlight>
                  <a:schemeClr val="lt1"/>
                </a:highlight>
                <a:latin typeface="Georgia"/>
                <a:ea typeface="Georgia"/>
                <a:cs typeface="Georgia"/>
                <a:sym typeface="Georgia"/>
              </a:rPr>
              <a:t>Discuss what the concept of modernization meant in the 1920s. How did art and innovation in the decade reflect the new mood of the post-war era?</a:t>
            </a:r>
            <a:endParaRPr sz="1200" dirty="0">
              <a:highlight>
                <a:schemeClr val="lt1"/>
              </a:highlight>
              <a:latin typeface="Georgia"/>
              <a:ea typeface="Georgia"/>
              <a:cs typeface="Georgia"/>
              <a:sym typeface="Georgia"/>
            </a:endParaRPr>
          </a:p>
          <a:p>
            <a:pPr marL="457200" lvl="0" indent="-304800" algn="l" rtl="0">
              <a:lnSpc>
                <a:spcPct val="115000"/>
              </a:lnSpc>
              <a:spcBef>
                <a:spcPts val="0"/>
              </a:spcBef>
              <a:spcAft>
                <a:spcPts val="0"/>
              </a:spcAft>
              <a:buClr>
                <a:schemeClr val="dk1"/>
              </a:buClr>
              <a:buSzPts val="1200"/>
              <a:buFont typeface="Georgia"/>
              <a:buAutoNum type="arabicPeriod"/>
            </a:pPr>
            <a:r>
              <a:rPr lang="en-US" sz="1200" dirty="0">
                <a:highlight>
                  <a:schemeClr val="lt1"/>
                </a:highlight>
                <a:latin typeface="Georgia"/>
                <a:ea typeface="Georgia"/>
                <a:cs typeface="Georgia"/>
                <a:sym typeface="Georgia"/>
              </a:rPr>
              <a:t>How did "prosperity" become a hallmark of national pride? How was the word adapted for political and psychological aspirations of the nation</a:t>
            </a:r>
            <a:endParaRPr sz="1200" dirty="0">
              <a:highlight>
                <a:schemeClr val="lt1"/>
              </a:highlight>
              <a:latin typeface="Georgia"/>
              <a:ea typeface="Georgia"/>
              <a:cs typeface="Georgia"/>
              <a:sym typeface="Georgia"/>
            </a:endParaRPr>
          </a:p>
          <a:p>
            <a:pPr marL="457200" lvl="0" indent="-304800" algn="l" rtl="0">
              <a:lnSpc>
                <a:spcPct val="115000"/>
              </a:lnSpc>
              <a:spcBef>
                <a:spcPts val="0"/>
              </a:spcBef>
              <a:spcAft>
                <a:spcPts val="0"/>
              </a:spcAft>
              <a:buClr>
                <a:schemeClr val="dk1"/>
              </a:buClr>
              <a:buSzPts val="1200"/>
              <a:buFont typeface="Georgia"/>
              <a:buAutoNum type="arabicPeriod"/>
            </a:pPr>
            <a:r>
              <a:rPr lang="en-US" sz="1200" dirty="0">
                <a:highlight>
                  <a:schemeClr val="lt1"/>
                </a:highlight>
                <a:latin typeface="Georgia"/>
                <a:ea typeface="Georgia"/>
                <a:cs typeface="Georgia"/>
                <a:sym typeface="Georgia"/>
              </a:rPr>
              <a:t>Compare the Twenties' boom-and-bust with similar economic cycles before and after the decade.</a:t>
            </a:r>
            <a:endParaRPr sz="1200" dirty="0">
              <a:highlight>
                <a:schemeClr val="lt1"/>
              </a:highlight>
              <a:latin typeface="Georgia"/>
              <a:ea typeface="Georgia"/>
              <a:cs typeface="Georgia"/>
              <a:sym typeface="Georgia"/>
            </a:endParaRPr>
          </a:p>
          <a:p>
            <a:pPr marL="457200" lvl="0" indent="0" algn="l" rtl="0">
              <a:lnSpc>
                <a:spcPct val="115000"/>
              </a:lnSpc>
              <a:spcBef>
                <a:spcPts val="1200"/>
              </a:spcBef>
              <a:spcAft>
                <a:spcPts val="0"/>
              </a:spcAft>
              <a:buClr>
                <a:schemeClr val="dk1"/>
              </a:buClr>
              <a:buSzPts val="1100"/>
              <a:buFont typeface="Arial"/>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Chat Stations.</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https://learn.k20center.ou.edu/strategy/944</a:t>
            </a:r>
            <a:endParaRPr sz="1200" dirty="0">
              <a:latin typeface="Calibri"/>
              <a:ea typeface="Calibri"/>
              <a:cs typeface="Calibri"/>
              <a:sym typeface="Calibri"/>
            </a:endParaRPr>
          </a:p>
          <a:p>
            <a:pPr marL="0" lvl="0" indent="0" algn="l" rtl="0">
              <a:spcBef>
                <a:spcPts val="120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1cbaae25b21_0_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1cbaae25b21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Clr>
                <a:schemeClr val="dk1"/>
              </a:buClr>
              <a:buSzPts val="1100"/>
              <a:buChar char="-"/>
            </a:pPr>
            <a:r>
              <a:rPr lang="en-US" dirty="0"/>
              <a:t>These are the formal directions for chat stations if you would like to take notes on your note-catcher about how it was used or how you can use it in your classroom. These strategies can also be found on our LEARN website. </a:t>
            </a:r>
            <a:endParaRPr dirty="0"/>
          </a:p>
          <a:p>
            <a:pPr marL="0" lvl="0" indent="0" algn="l" rtl="0">
              <a:spcBef>
                <a:spcPts val="0"/>
              </a:spcBef>
              <a:spcAft>
                <a:spcPts val="0"/>
              </a:spcAft>
              <a:buClr>
                <a:schemeClr val="dk1"/>
              </a:buClr>
              <a:buSzPts val="1100"/>
              <a:buFont typeface="Arial"/>
              <a:buNone/>
            </a:pPr>
            <a:endParaRPr dirty="0"/>
          </a:p>
          <a:p>
            <a:pPr marL="457200" lvl="0" indent="-298450" algn="l" rtl="0">
              <a:spcBef>
                <a:spcPts val="0"/>
              </a:spcBef>
              <a:spcAft>
                <a:spcPts val="0"/>
              </a:spcAft>
              <a:buClr>
                <a:schemeClr val="dk1"/>
              </a:buClr>
              <a:buSzPts val="1100"/>
              <a:buChar char="-"/>
            </a:pPr>
            <a:r>
              <a:rPr lang="en-US" dirty="0"/>
              <a:t>Thinking about this activity, consider the following questions:</a:t>
            </a:r>
            <a:endParaRPr dirty="0"/>
          </a:p>
          <a:p>
            <a:pPr marL="914400" lvl="1" indent="-298450" algn="l" rtl="0">
              <a:spcBef>
                <a:spcPts val="0"/>
              </a:spcBef>
              <a:spcAft>
                <a:spcPts val="0"/>
              </a:spcAft>
              <a:buClr>
                <a:schemeClr val="dk1"/>
              </a:buClr>
              <a:buSzPts val="1100"/>
              <a:buChar char="-"/>
            </a:pPr>
            <a:r>
              <a:rPr lang="en-US" dirty="0"/>
              <a:t>How did you feel? </a:t>
            </a:r>
            <a:endParaRPr dirty="0"/>
          </a:p>
          <a:p>
            <a:pPr marL="914400" lvl="1" indent="-298450" algn="l" rtl="0">
              <a:spcBef>
                <a:spcPts val="0"/>
              </a:spcBef>
              <a:spcAft>
                <a:spcPts val="0"/>
              </a:spcAft>
              <a:buClr>
                <a:schemeClr val="dk1"/>
              </a:buClr>
              <a:buSzPts val="1100"/>
              <a:buChar char="-"/>
            </a:pPr>
            <a:r>
              <a:rPr lang="en-US" dirty="0"/>
              <a:t>Was this engaging? </a:t>
            </a:r>
            <a:endParaRPr dirty="0"/>
          </a:p>
          <a:p>
            <a:pPr marL="914400" lvl="1" indent="-298450" algn="l" rtl="0">
              <a:spcBef>
                <a:spcPts val="0"/>
              </a:spcBef>
              <a:spcAft>
                <a:spcPts val="0"/>
              </a:spcAft>
              <a:buClr>
                <a:schemeClr val="dk1"/>
              </a:buClr>
              <a:buSzPts val="1100"/>
              <a:buChar char="-"/>
            </a:pPr>
            <a:r>
              <a:rPr lang="en-US" dirty="0"/>
              <a:t>How would you use this? This strategy is flexible. It can be used to discuss content. </a:t>
            </a:r>
            <a:endParaRPr dirty="0"/>
          </a:p>
          <a:p>
            <a:pPr marL="914400" lvl="1" indent="-298450" algn="l" rtl="0">
              <a:spcBef>
                <a:spcPts val="0"/>
              </a:spcBef>
              <a:spcAft>
                <a:spcPts val="0"/>
              </a:spcAft>
              <a:buClr>
                <a:schemeClr val="dk1"/>
              </a:buClr>
              <a:buSzPts val="1100"/>
              <a:buChar char="-"/>
            </a:pPr>
            <a:r>
              <a:rPr lang="en-US" dirty="0"/>
              <a:t>When would you use this? </a:t>
            </a:r>
            <a:endParaRPr dirty="0"/>
          </a:p>
          <a:p>
            <a:pPr marL="457200" lvl="0" indent="-298450" algn="l" rtl="0">
              <a:spcBef>
                <a:spcPts val="0"/>
              </a:spcBef>
              <a:spcAft>
                <a:spcPts val="0"/>
              </a:spcAft>
              <a:buClr>
                <a:schemeClr val="dk1"/>
              </a:buClr>
              <a:buSzPts val="1100"/>
              <a:buChar char="-"/>
            </a:pPr>
            <a:r>
              <a:rPr lang="en-US" dirty="0"/>
              <a:t>What barriers to success do you anticipate? </a:t>
            </a:r>
            <a:endParaRPr dirty="0"/>
          </a:p>
          <a:p>
            <a:pPr marL="457200" lvl="0" indent="-298450" algn="l" rtl="0">
              <a:spcBef>
                <a:spcPts val="0"/>
              </a:spcBef>
              <a:spcAft>
                <a:spcPts val="0"/>
              </a:spcAft>
              <a:buClr>
                <a:schemeClr val="dk1"/>
              </a:buClr>
              <a:buSzPts val="1100"/>
              <a:buChar char="-"/>
            </a:pPr>
            <a:r>
              <a:rPr lang="en-US" dirty="0"/>
              <a:t>How would you have to adapt this?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Chat Stations.</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https://learn.k20center.ou.edu/strategy/944</a:t>
            </a:r>
            <a:endParaRPr sz="1200" dirty="0">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cbaae25b21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cbaae25b21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US" dirty="0"/>
              <a:t>K20 Center. (2022, May 10). 30-second expert. Instructional Strategy.  YouTube. from https://www.youtube.com/watch?v=DyZ4JYdGAuY&amp;t=1s </a:t>
            </a:r>
            <a:endParaRPr dirty="0"/>
          </a:p>
          <a:p>
            <a:pPr marL="0" lvl="0" indent="0" algn="l" rtl="0">
              <a:spcBef>
                <a:spcPts val="1200"/>
              </a:spcBef>
              <a:spcAft>
                <a:spcPts val="0"/>
              </a:spcAft>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1cbaae25b21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1cbaae25b21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a:t>
            </a:r>
            <a:r>
              <a:rPr lang="en-US" sz="1200">
                <a:solidFill>
                  <a:srgbClr val="A61C00"/>
                </a:solidFill>
                <a:latin typeface="Calibri"/>
                <a:ea typeface="Calibri"/>
                <a:cs typeface="Calibri"/>
                <a:sym typeface="Calibri"/>
              </a:rPr>
              <a:t>30 Second Expert</a:t>
            </a:r>
            <a:r>
              <a:rPr lang="en-US" sz="1200">
                <a:latin typeface="Calibri"/>
                <a:ea typeface="Calibri"/>
                <a:cs typeface="Calibri"/>
                <a:sym typeface="Calibri"/>
              </a:rPr>
              <a: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https://learn.k20center.ou.edu/strategy/1048</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g1cbaae25b21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 name="Google Shape;183;g1cbaae25b21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Write down on a post-it note</a:t>
            </a:r>
            <a:endParaRPr/>
          </a:p>
          <a:p>
            <a:pPr marL="0" lvl="0" indent="0" algn="l" rtl="0">
              <a:spcBef>
                <a:spcPts val="0"/>
              </a:spcBef>
              <a:spcAft>
                <a:spcPts val="0"/>
              </a:spcAft>
              <a:buNone/>
            </a:pPr>
            <a:r>
              <a:rPr lang="en-US" sz="1200">
                <a:latin typeface="Calibri"/>
                <a:ea typeface="Calibri"/>
                <a:cs typeface="Calibri"/>
                <a:sym typeface="Calibri"/>
              </a:rPr>
              <a:t>K20 Center. (n.d.). </a:t>
            </a:r>
            <a:r>
              <a:rPr lang="en-US" sz="1200">
                <a:solidFill>
                  <a:srgbClr val="A61C00"/>
                </a:solidFill>
                <a:latin typeface="Calibri"/>
                <a:ea typeface="Calibri"/>
                <a:cs typeface="Calibri"/>
                <a:sym typeface="Calibri"/>
              </a:rPr>
              <a:t>30 Second Expert</a:t>
            </a:r>
            <a:r>
              <a:rPr lang="en-US" sz="1200">
                <a:latin typeface="Calibri"/>
                <a:ea typeface="Calibri"/>
                <a:cs typeface="Calibri"/>
                <a:sym typeface="Calibri"/>
              </a:rPr>
              <a: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https://learn.k20center.ou.edu/strategy/1048</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g1cbaae25b21_0_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0" name="Google Shape;190;g1cbaae25b21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Write down on a post-it note.</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Muddiest Point</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https://learn.k20center.ou.edu/strategy/109</a:t>
            </a:r>
            <a:endParaRPr sz="1200" dirty="0">
              <a:solidFill>
                <a:srgbClr val="1155CC"/>
              </a:solidFill>
              <a:latin typeface="Calibri"/>
              <a:ea typeface="Calibri"/>
              <a:cs typeface="Calibri"/>
              <a:sym typeface="Calibri"/>
            </a:endParaRPr>
          </a:p>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cbaae25b21_0_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1cbaae25b21_0_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Display this slide while participants are reading the text and then go over, the Note Catcher. Ask probing questions like: How did you feel? Was this engaging? How would you use this? When would you use this? What barriers to success do you anticipate? How would you have to adapt this? </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a:t>
            </a:r>
            <a:r>
              <a:rPr lang="en-US" sz="1200">
                <a:solidFill>
                  <a:srgbClr val="A61C00"/>
                </a:solidFill>
                <a:latin typeface="Calibri"/>
                <a:ea typeface="Calibri"/>
                <a:cs typeface="Calibri"/>
                <a:sym typeface="Calibri"/>
              </a:rPr>
              <a:t>Muddiest Point</a:t>
            </a:r>
            <a:r>
              <a:rPr lang="en-US" sz="1200">
                <a:latin typeface="Calibri"/>
                <a:ea typeface="Calibri"/>
                <a:cs typeface="Calibri"/>
                <a:sym typeface="Calibri"/>
              </a:rPr>
              <a: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https://learn.k20center.ou.edu/strategy/109</a:t>
            </a:r>
            <a:endParaRPr sz="1200">
              <a:solidFill>
                <a:srgbClr val="1155CC"/>
              </a:solidFill>
              <a:latin typeface="Calibri"/>
              <a:ea typeface="Calibri"/>
              <a:cs typeface="Calibri"/>
              <a:sym typeface="Calibri"/>
            </a:endParaRPr>
          </a:p>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g1cbaae25b21_0_9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 name="Google Shape;204;g1cbaae25b21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77a1368b4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2" name="Google Shape;92;g177a1368b46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97" name="Google Shape;97;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03" name="Google Shape;103;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1cbaae25b2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1cbaae25b2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200">
                <a:latin typeface="Calibri"/>
                <a:ea typeface="Calibri"/>
                <a:cs typeface="Calibri"/>
                <a:sym typeface="Calibri"/>
              </a:rPr>
              <a:t>K20 Center. (n.d.). </a:t>
            </a:r>
            <a:r>
              <a:rPr lang="en-US" sz="1200">
                <a:solidFill>
                  <a:srgbClr val="A61C00"/>
                </a:solidFill>
                <a:latin typeface="Calibri"/>
                <a:ea typeface="Calibri"/>
                <a:cs typeface="Calibri"/>
                <a:sym typeface="Calibri"/>
              </a:rPr>
              <a:t>Historical Mingle</a:t>
            </a:r>
            <a:r>
              <a:rPr lang="en-US" sz="1200">
                <a:latin typeface="Calibri"/>
                <a:ea typeface="Calibri"/>
                <a:cs typeface="Calibri"/>
                <a:sym typeface="Calibri"/>
              </a:rPr>
              <a:t>. Strategies. </a:t>
            </a:r>
            <a:r>
              <a:rPr lang="en-US" sz="1200" u="sng">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https://learn.k20center.ou.edu/strategy/184</a:t>
            </a:r>
            <a:endParaRPr sz="120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g1cbaae25b2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 name="Google Shape;116;g1cbaae25b2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Historical Mingle</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https://learn.k20center.ou.edu/strategy/184</a:t>
            </a:r>
            <a:endParaRPr sz="1200" dirty="0">
              <a:latin typeface="Calibri"/>
              <a:ea typeface="Calibri"/>
              <a:cs typeface="Calibri"/>
              <a:sym typeface="Calibri"/>
            </a:endParaRPr>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123" name="Google Shape;123;p3: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1cbaae25b21_0_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dirty="0"/>
              <a:t>After they walk around for a few minutes, ask if anyone has a guess. Afterwards distribute full reading and give participants a few minutes to go over. </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r>
              <a:rPr lang="en-US" sz="1200" dirty="0">
                <a:latin typeface="Calibri"/>
                <a:ea typeface="Calibri"/>
                <a:cs typeface="Calibri"/>
                <a:sym typeface="Calibri"/>
              </a:rPr>
              <a:t>K20 Center. (n.d.). </a:t>
            </a:r>
            <a:r>
              <a:rPr lang="en-US" sz="1200" dirty="0">
                <a:solidFill>
                  <a:srgbClr val="A61C00"/>
                </a:solidFill>
                <a:latin typeface="Calibri"/>
                <a:ea typeface="Calibri"/>
                <a:cs typeface="Calibri"/>
                <a:sym typeface="Calibri"/>
              </a:rPr>
              <a:t>Tea Party</a:t>
            </a:r>
            <a:r>
              <a:rPr lang="en-US" sz="1200" dirty="0">
                <a:latin typeface="Calibri"/>
                <a:ea typeface="Calibri"/>
                <a:cs typeface="Calibri"/>
                <a:sym typeface="Calibri"/>
              </a:rPr>
              <a:t>. Strategies. </a:t>
            </a:r>
            <a:r>
              <a:rPr lang="en-US" sz="1200" u="sng" dirty="0">
                <a:solidFill>
                  <a:srgbClr val="1155CC"/>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https://learn.k20center.ou.edu/strategy/105</a:t>
            </a:r>
            <a:endParaRPr sz="1200" dirty="0">
              <a:latin typeface="Calibri"/>
              <a:ea typeface="Calibri"/>
              <a:cs typeface="Calibri"/>
              <a:sym typeface="Calibri"/>
            </a:endParaRPr>
          </a:p>
          <a:p>
            <a:pPr marL="0" lvl="0" indent="0" algn="l" rtl="0">
              <a:lnSpc>
                <a:spcPct val="100000"/>
              </a:lnSpc>
              <a:spcBef>
                <a:spcPts val="0"/>
              </a:spcBef>
              <a:spcAft>
                <a:spcPts val="0"/>
              </a:spcAft>
              <a:buSzPts val="1400"/>
              <a:buNone/>
            </a:pPr>
            <a:endParaRPr dirty="0"/>
          </a:p>
        </p:txBody>
      </p:sp>
      <p:sp>
        <p:nvSpPr>
          <p:cNvPr id="129" name="Google Shape;129;g1cbaae25b21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1cbaae25b21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1cbaae25b21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a:t>Display this slide while participants are reading the text and then go over, the Note Catcher. Ask probing questions like: How did you feel? Was this engaging? How would you use this? When would you use this? What barriers to success do you anticipate? How would you have to adapt this? </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LEARN Logo"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48"/>
        <p:cNvGrpSpPr/>
        <p:nvPr/>
      </p:nvGrpSpPr>
      <p:grpSpPr>
        <a:xfrm>
          <a:off x="0" y="0"/>
          <a:ext cx="0" cy="0"/>
          <a:chOff x="0" y="0"/>
          <a:chExt cx="0" cy="0"/>
        </a:xfrm>
      </p:grpSpPr>
      <p:sp>
        <p:nvSpPr>
          <p:cNvPr id="49" name="Google Shape;49;p11"/>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11"/>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1" name="Google Shape;51;p11"/>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rmAutofit/>
          </a:bodyPr>
          <a:lstStyle>
            <a:lvl1pPr marL="457200" lvl="0" indent="-228600" algn="l">
              <a:lnSpc>
                <a:spcPct val="100000"/>
              </a:lnSpc>
              <a:spcBef>
                <a:spcPts val="480"/>
              </a:spcBef>
              <a:spcAft>
                <a:spcPts val="0"/>
              </a:spcAft>
              <a:buSzPts val="2400"/>
              <a:buNone/>
              <a:defRPr sz="2400" b="1" cap="none">
                <a:solidFill>
                  <a:schemeClr val="dk2"/>
                </a:solidFill>
              </a:defRPr>
            </a:lvl1pPr>
            <a:lvl2pPr marL="914400" lvl="1" indent="-228600" algn="l">
              <a:lnSpc>
                <a:spcPct val="100000"/>
              </a:lnSpc>
              <a:spcBef>
                <a:spcPts val="300"/>
              </a:spcBef>
              <a:spcAft>
                <a:spcPts val="0"/>
              </a:spcAft>
              <a:buSzPts val="1275"/>
              <a:buNone/>
              <a:defRPr sz="1500" b="1"/>
            </a:lvl2pPr>
            <a:lvl3pPr marL="1371600" lvl="2" indent="-228600" algn="l">
              <a:lnSpc>
                <a:spcPct val="100000"/>
              </a:lnSpc>
              <a:spcBef>
                <a:spcPts val="270"/>
              </a:spcBef>
              <a:spcAft>
                <a:spcPts val="0"/>
              </a:spcAft>
              <a:buSzPts val="945"/>
              <a:buNone/>
              <a:defRPr sz="1350" b="1"/>
            </a:lvl3pPr>
            <a:lvl4pPr marL="1828800" lvl="3" indent="-228600" algn="l">
              <a:lnSpc>
                <a:spcPct val="100000"/>
              </a:lnSpc>
              <a:spcBef>
                <a:spcPts val="240"/>
              </a:spcBef>
              <a:spcAft>
                <a:spcPts val="0"/>
              </a:spcAft>
              <a:buSzPts val="780"/>
              <a:buNone/>
              <a:defRPr sz="1200" b="1"/>
            </a:lvl4pPr>
            <a:lvl5pPr marL="2286000" lvl="4" indent="-228600" algn="l">
              <a:lnSpc>
                <a:spcPct val="100000"/>
              </a:lnSpc>
              <a:spcBef>
                <a:spcPts val="240"/>
              </a:spcBef>
              <a:spcAft>
                <a:spcPts val="0"/>
              </a:spcAft>
              <a:buSzPts val="780"/>
              <a:buNone/>
              <a:defRPr sz="1200" b="1"/>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2" name="Google Shape;52;p11"/>
          <p:cNvSpPr txBox="1">
            <a:spLocks noGrp="1"/>
          </p:cNvSpPr>
          <p:nvPr>
            <p:ph type="body" idx="3"/>
          </p:nvPr>
        </p:nvSpPr>
        <p:spPr>
          <a:xfrm>
            <a:off x="457200" y="1974760"/>
            <a:ext cx="4040188" cy="279548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3" name="Google Shape;53;p11"/>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4" name="Google Shape;54;p11"/>
          <p:cNvSpPr txBox="1">
            <a:spLocks noGrp="1"/>
          </p:cNvSpPr>
          <p:nvPr>
            <p:ph type="body" idx="4"/>
          </p:nvPr>
        </p:nvSpPr>
        <p:spPr>
          <a:xfrm>
            <a:off x="4649788" y="1974760"/>
            <a:ext cx="4040188" cy="2795481"/>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23850" algn="l">
              <a:lnSpc>
                <a:spcPct val="100000"/>
              </a:lnSpc>
              <a:spcBef>
                <a:spcPts val="300"/>
              </a:spcBef>
              <a:spcAft>
                <a:spcPts val="0"/>
              </a:spcAft>
              <a:buSzPts val="1500"/>
              <a:buFont typeface="Arial"/>
              <a:buChar char="•"/>
              <a:defRPr sz="1500"/>
            </a:lvl2pPr>
            <a:lvl3pPr marL="1371600" lvl="2" indent="-314325" algn="l">
              <a:lnSpc>
                <a:spcPct val="100000"/>
              </a:lnSpc>
              <a:spcBef>
                <a:spcPts val="270"/>
              </a:spcBef>
              <a:spcAft>
                <a:spcPts val="0"/>
              </a:spcAft>
              <a:buSzPts val="1350"/>
              <a:buFont typeface="Arial"/>
              <a:buChar char="•"/>
              <a:defRPr sz="1350"/>
            </a:lvl3pPr>
            <a:lvl4pPr marL="1828800" lvl="3" indent="-304800" algn="l">
              <a:lnSpc>
                <a:spcPct val="100000"/>
              </a:lnSpc>
              <a:spcBef>
                <a:spcPts val="240"/>
              </a:spcBef>
              <a:spcAft>
                <a:spcPts val="0"/>
              </a:spcAft>
              <a:buSzPts val="1200"/>
              <a:buFont typeface="Arial"/>
              <a:buChar char="•"/>
              <a:defRPr sz="12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tent with Graphic">
  <p:cSld name="Content with Graphic">
    <p:spTree>
      <p:nvGrpSpPr>
        <p:cNvPr id="1" name="Shape 55"/>
        <p:cNvGrpSpPr/>
        <p:nvPr/>
      </p:nvGrpSpPr>
      <p:grpSpPr>
        <a:xfrm>
          <a:off x="0" y="0"/>
          <a:ext cx="0" cy="0"/>
          <a:chOff x="0" y="0"/>
          <a:chExt cx="0" cy="0"/>
        </a:xfrm>
      </p:grpSpPr>
      <p:sp>
        <p:nvSpPr>
          <p:cNvPr id="56" name="Google Shape;56;p12"/>
          <p:cNvSpPr txBox="1">
            <a:spLocks noGrp="1"/>
          </p:cNvSpPr>
          <p:nvPr>
            <p:ph type="body" idx="1"/>
          </p:nvPr>
        </p:nvSpPr>
        <p:spPr>
          <a:xfrm>
            <a:off x="3581400" y="1330012"/>
            <a:ext cx="5111750" cy="3257550"/>
          </a:xfrm>
          <a:prstGeom prst="rect">
            <a:avLst/>
          </a:prstGeom>
          <a:noFill/>
          <a:ln>
            <a:noFill/>
          </a:ln>
        </p:spPr>
        <p:txBody>
          <a:bodyPr spcFirstLastPara="1" wrap="square" lIns="91425" tIns="0" rIns="91425" bIns="45700" anchor="t" anchorCtr="0">
            <a:normAutofit/>
          </a:bodyPr>
          <a:lstStyle>
            <a:lvl1pPr marL="457200" lvl="0" indent="-228600" algn="l">
              <a:lnSpc>
                <a:spcPct val="100000"/>
              </a:lnSpc>
              <a:spcBef>
                <a:spcPts val="420"/>
              </a:spcBef>
              <a:spcAft>
                <a:spcPts val="0"/>
              </a:spcAft>
              <a:buSzPts val="2100"/>
              <a:buNone/>
              <a:defRPr sz="2100"/>
            </a:lvl1pPr>
            <a:lvl2pPr marL="914400" lvl="1" indent="-333883" algn="l">
              <a:lnSpc>
                <a:spcPct val="100000"/>
              </a:lnSpc>
              <a:spcBef>
                <a:spcPts val="390"/>
              </a:spcBef>
              <a:spcAft>
                <a:spcPts val="0"/>
              </a:spcAft>
              <a:buSzPts val="1658"/>
              <a:buChar char="⚫"/>
              <a:defRPr sz="1950"/>
            </a:lvl2pPr>
            <a:lvl3pPr marL="1371600" lvl="2" indent="-308610" algn="l">
              <a:lnSpc>
                <a:spcPct val="100000"/>
              </a:lnSpc>
              <a:spcBef>
                <a:spcPts val="360"/>
              </a:spcBef>
              <a:spcAft>
                <a:spcPts val="0"/>
              </a:spcAft>
              <a:buSzPts val="1260"/>
              <a:buChar char="⚫"/>
              <a:defRPr sz="1800"/>
            </a:lvl3pPr>
            <a:lvl4pPr marL="1828800" lvl="3" indent="-290512" algn="l">
              <a:lnSpc>
                <a:spcPct val="100000"/>
              </a:lnSpc>
              <a:spcBef>
                <a:spcPts val="300"/>
              </a:spcBef>
              <a:spcAft>
                <a:spcPts val="0"/>
              </a:spcAft>
              <a:buSzPts val="975"/>
              <a:buChar char="⚫"/>
              <a:defRPr sz="1500"/>
            </a:lvl4pPr>
            <a:lvl5pPr marL="2286000" lvl="4" indent="-284289" algn="l">
              <a:lnSpc>
                <a:spcPct val="100000"/>
              </a:lnSpc>
              <a:spcBef>
                <a:spcPts val="270"/>
              </a:spcBef>
              <a:spcAft>
                <a:spcPts val="0"/>
              </a:spcAft>
              <a:buSzPts val="877"/>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
        <p:nvSpPr>
          <p:cNvPr id="57" name="Google Shape;57;p12"/>
          <p:cNvSpPr txBox="1">
            <a:spLocks noGrp="1"/>
          </p:cNvSpPr>
          <p:nvPr>
            <p:ph type="body" idx="2"/>
          </p:nvPr>
        </p:nvSpPr>
        <p:spPr>
          <a:xfrm>
            <a:off x="450850" y="1330012"/>
            <a:ext cx="3124200" cy="3257550"/>
          </a:xfrm>
          <a:prstGeom prst="rect">
            <a:avLst/>
          </a:prstGeom>
          <a:noFill/>
          <a:ln>
            <a:noFill/>
          </a:ln>
        </p:spPr>
        <p:txBody>
          <a:bodyPr spcFirstLastPara="1" wrap="square" lIns="91425" tIns="0" rIns="91425" bIns="45700" anchor="t" anchorCtr="0">
            <a:normAutofit/>
          </a:bodyPr>
          <a:lstStyle>
            <a:lvl1pPr marL="457200" lvl="0" indent="-342900" algn="l">
              <a:lnSpc>
                <a:spcPct val="100000"/>
              </a:lnSpc>
              <a:spcBef>
                <a:spcPts val="360"/>
              </a:spcBef>
              <a:spcAft>
                <a:spcPts val="0"/>
              </a:spcAft>
              <a:buSzPts val="1800"/>
              <a:buChar char="•"/>
              <a:defRPr sz="1800"/>
            </a:lvl1pPr>
            <a:lvl2pPr marL="914400" lvl="1" indent="-330200" algn="l">
              <a:lnSpc>
                <a:spcPct val="100000"/>
              </a:lnSpc>
              <a:spcBef>
                <a:spcPts val="320"/>
              </a:spcBef>
              <a:spcAft>
                <a:spcPts val="0"/>
              </a:spcAft>
              <a:buSzPts val="1600"/>
              <a:buFont typeface="Arial"/>
              <a:buChar char="•"/>
              <a:defRPr sz="1600"/>
            </a:lvl2pPr>
            <a:lvl3pPr marL="1371600" lvl="2" indent="-317500" algn="l">
              <a:lnSpc>
                <a:spcPct val="100000"/>
              </a:lnSpc>
              <a:spcBef>
                <a:spcPts val="280"/>
              </a:spcBef>
              <a:spcAft>
                <a:spcPts val="0"/>
              </a:spcAft>
              <a:buSzPts val="1400"/>
              <a:buFont typeface="Arial"/>
              <a:buChar char="•"/>
              <a:defRPr sz="1400"/>
            </a:lvl3pPr>
            <a:lvl4pPr marL="1828800" lvl="3" indent="-311150" algn="l">
              <a:lnSpc>
                <a:spcPct val="100000"/>
              </a:lnSpc>
              <a:spcBef>
                <a:spcPts val="260"/>
              </a:spcBef>
              <a:spcAft>
                <a:spcPts val="0"/>
              </a:spcAft>
              <a:buSzPts val="1300"/>
              <a:buFont typeface="Arial"/>
              <a:buChar char="•"/>
              <a:defRPr sz="1300"/>
            </a:lvl4pPr>
            <a:lvl5pPr marL="2286000" lvl="4" indent="-304800" algn="l">
              <a:lnSpc>
                <a:spcPct val="100000"/>
              </a:lnSpc>
              <a:spcBef>
                <a:spcPts val="240"/>
              </a:spcBef>
              <a:spcAft>
                <a:spcPts val="0"/>
              </a:spcAft>
              <a:buSzPts val="1200"/>
              <a:buFont typeface="Arial"/>
              <a:buChar char="•"/>
              <a:defRPr sz="120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58" name="Google Shape;58;p12"/>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59" name="Google Shape;59;p12"/>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ideo">
  <p:cSld name="Video">
    <p:spTree>
      <p:nvGrpSpPr>
        <p:cNvPr id="1" name="Shape 60"/>
        <p:cNvGrpSpPr/>
        <p:nvPr/>
      </p:nvGrpSpPr>
      <p:grpSpPr>
        <a:xfrm>
          <a:off x="0" y="0"/>
          <a:ext cx="0" cy="0"/>
          <a:chOff x="0" y="0"/>
          <a:chExt cx="0" cy="0"/>
        </a:xfrm>
      </p:grpSpPr>
      <p:pic>
        <p:nvPicPr>
          <p:cNvPr id="61" name="Google Shape;61;p1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2" name="Google Shape;62;p13"/>
          <p:cNvSpPr>
            <a:spLocks noGrp="1"/>
          </p:cNvSpPr>
          <p:nvPr>
            <p:ph type="media" idx="2"/>
          </p:nvPr>
        </p:nvSpPr>
        <p:spPr>
          <a:xfrm>
            <a:off x="457200" y="1343696"/>
            <a:ext cx="6125827" cy="340834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R="0" lvl="1"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R="0" lvl="2"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R="0" lvl="3"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R="0" lvl="4"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R="0" lvl="5"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R="0" lvl="6"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R="0" lvl="7"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R="0" lvl="8"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
        <p:nvSpPr>
          <p:cNvPr id="63" name="Google Shape;63;p1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able">
  <p:cSld name="Table">
    <p:spTree>
      <p:nvGrpSpPr>
        <p:cNvPr id="1" name="Shape 64"/>
        <p:cNvGrpSpPr/>
        <p:nvPr/>
      </p:nvGrpSpPr>
      <p:grpSpPr>
        <a:xfrm>
          <a:off x="0" y="0"/>
          <a:ext cx="0" cy="0"/>
          <a:chOff x="0" y="0"/>
          <a:chExt cx="0" cy="0"/>
        </a:xfrm>
      </p:grpSpPr>
      <p:pic>
        <p:nvPicPr>
          <p:cNvPr id="65" name="Google Shape;65;p1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6" name="Google Shape;66;p1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67"/>
        <p:cNvGrpSpPr/>
        <p:nvPr/>
      </p:nvGrpSpPr>
      <p:grpSpPr>
        <a:xfrm>
          <a:off x="0" y="0"/>
          <a:ext cx="0" cy="0"/>
          <a:chOff x="0" y="0"/>
          <a:chExt cx="0" cy="0"/>
        </a:xfrm>
      </p:grpSpPr>
      <p:pic>
        <p:nvPicPr>
          <p:cNvPr id="68" name="Google Shape;68;p1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69" name="Google Shape;69;p1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lank 1">
  <p:cSld name="Blank 1">
    <p:spTree>
      <p:nvGrpSpPr>
        <p:cNvPr id="1" name="Shape 70"/>
        <p:cNvGrpSpPr/>
        <p:nvPr/>
      </p:nvGrpSpPr>
      <p:grpSpPr>
        <a:xfrm>
          <a:off x="0" y="0"/>
          <a:ext cx="0" cy="0"/>
          <a:chOff x="0" y="0"/>
          <a:chExt cx="0" cy="0"/>
        </a:xfrm>
      </p:grpSpPr>
      <p:pic>
        <p:nvPicPr>
          <p:cNvPr id="71" name="Google Shape;71;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White BG">
  <p:cSld name="Blank White BG">
    <p:bg>
      <p:bgPr>
        <a:solidFill>
          <a:schemeClr val="lt1"/>
        </a:solidFill>
        <a:effectLst/>
      </p:bgPr>
    </p:bg>
    <p:spTree>
      <p:nvGrpSpPr>
        <p:cNvPr id="1" name="Shape 72"/>
        <p:cNvGrpSpPr/>
        <p:nvPr/>
      </p:nvGrpSpPr>
      <p:grpSpPr>
        <a:xfrm>
          <a:off x="0" y="0"/>
          <a:ext cx="0" cy="0"/>
          <a:chOff x="0" y="0"/>
          <a:chExt cx="0" cy="0"/>
        </a:xfrm>
      </p:grpSpPr>
      <p:pic>
        <p:nvPicPr>
          <p:cNvPr id="73" name="Google Shape;73;p1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No Logo">
  <p:cSld name="Blank No Logo">
    <p:spTree>
      <p:nvGrpSpPr>
        <p:cNvPr id="1" name="Shape 74"/>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20"/>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81" name="Google Shape;81;p2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82"/>
        <p:cNvGrpSpPr/>
        <p:nvPr/>
      </p:nvGrpSpPr>
      <p:grpSpPr>
        <a:xfrm>
          <a:off x="0" y="0"/>
          <a:ext cx="0" cy="0"/>
          <a:chOff x="0" y="0"/>
          <a:chExt cx="0" cy="0"/>
        </a:xfrm>
      </p:grpSpPr>
      <p:sp>
        <p:nvSpPr>
          <p:cNvPr id="83" name="Google Shape;83;p21"/>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4" name="Google Shape;84;p21"/>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85" name="Google Shape;85;p2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0"/>
        <p:cNvGrpSpPr/>
        <p:nvPr/>
      </p:nvGrpSpPr>
      <p:grpSpPr>
        <a:xfrm>
          <a:off x="0" y="0"/>
          <a:ext cx="0" cy="0"/>
          <a:chOff x="0" y="0"/>
          <a:chExt cx="0" cy="0"/>
        </a:xfrm>
      </p:grpSpPr>
      <p:sp>
        <p:nvSpPr>
          <p:cNvPr id="11" name="Google Shape;11;p3"/>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Arial"/>
              <a:buChar char="•"/>
              <a:defRPr sz="2600"/>
            </a:lvl1pPr>
            <a:lvl2pPr marL="914400" lvl="1" indent="-355600" algn="l">
              <a:lnSpc>
                <a:spcPct val="100000"/>
              </a:lnSpc>
              <a:spcBef>
                <a:spcPts val="400"/>
              </a:spcBef>
              <a:spcAft>
                <a:spcPts val="0"/>
              </a:spcAft>
              <a:buSzPts val="2000"/>
              <a:buFont typeface="Arial"/>
              <a:buChar char="•"/>
              <a:defRPr sz="2000"/>
            </a:lvl2pPr>
            <a:lvl3pPr marL="1371600" lvl="2" indent="-336550" algn="l">
              <a:lnSpc>
                <a:spcPct val="100000"/>
              </a:lnSpc>
              <a:spcBef>
                <a:spcPts val="340"/>
              </a:spcBef>
              <a:spcAft>
                <a:spcPts val="0"/>
              </a:spcAft>
              <a:buSzPts val="1700"/>
              <a:buFont typeface="Arial"/>
              <a:buChar char="•"/>
              <a:defRPr sz="1700"/>
            </a:lvl3pPr>
            <a:lvl4pPr marL="1828800" lvl="3" indent="-323850" algn="l">
              <a:lnSpc>
                <a:spcPct val="100000"/>
              </a:lnSpc>
              <a:spcBef>
                <a:spcPts val="300"/>
              </a:spcBef>
              <a:spcAft>
                <a:spcPts val="0"/>
              </a:spcAft>
              <a:buSzPts val="1500"/>
              <a:buFont typeface="Arial"/>
              <a:buChar char="•"/>
              <a:defRPr/>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12" name="Google Shape;12;p3"/>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3" name="Google Shape;13;p3"/>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trategy v1">
  <p:cSld name="Strategy v1">
    <p:spTree>
      <p:nvGrpSpPr>
        <p:cNvPr id="1" name="Shape 14"/>
        <p:cNvGrpSpPr/>
        <p:nvPr/>
      </p:nvGrpSpPr>
      <p:grpSpPr>
        <a:xfrm>
          <a:off x="0" y="0"/>
          <a:ext cx="0" cy="0"/>
          <a:chOff x="0" y="0"/>
          <a:chExt cx="0" cy="0"/>
        </a:xfrm>
      </p:grpSpPr>
      <p:pic>
        <p:nvPicPr>
          <p:cNvPr id="15" name="Google Shape;15;p4"/>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16" name="Google Shape;16;p4"/>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
          <p:cNvSpPr txBox="1">
            <a:spLocks noGrp="1"/>
          </p:cNvSpPr>
          <p:nvPr>
            <p:ph type="body" idx="1"/>
          </p:nvPr>
        </p:nvSpPr>
        <p:spPr>
          <a:xfrm>
            <a:off x="457200" y="1305059"/>
            <a:ext cx="5020614"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18" name="Google Shape;18;p4"/>
          <p:cNvSpPr>
            <a:spLocks noGrp="1"/>
          </p:cNvSpPr>
          <p:nvPr>
            <p:ph type="pic" idx="2"/>
          </p:nvPr>
        </p:nvSpPr>
        <p:spPr>
          <a:xfrm>
            <a:off x="5911850" y="1663336"/>
            <a:ext cx="1828800" cy="1828009"/>
          </a:xfrm>
          <a:prstGeom prst="rect">
            <a:avLst/>
          </a:prstGeom>
          <a:noFill/>
          <a:ln>
            <a:noFill/>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trategy v2">
  <p:cSld name="Strategy v2">
    <p:spTree>
      <p:nvGrpSpPr>
        <p:cNvPr id="1" name="Shape 19"/>
        <p:cNvGrpSpPr/>
        <p:nvPr/>
      </p:nvGrpSpPr>
      <p:grpSpPr>
        <a:xfrm>
          <a:off x="0" y="0"/>
          <a:ext cx="0" cy="0"/>
          <a:chOff x="0" y="0"/>
          <a:chExt cx="0" cy="0"/>
        </a:xfrm>
      </p:grpSpPr>
      <p:pic>
        <p:nvPicPr>
          <p:cNvPr id="20" name="Google Shape;20;p5"/>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1" name="Google Shape;21;p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5"/>
          <p:cNvSpPr txBox="1">
            <a:spLocks noGrp="1"/>
          </p:cNvSpPr>
          <p:nvPr>
            <p:ph type="body" idx="1"/>
          </p:nvPr>
        </p:nvSpPr>
        <p:spPr>
          <a:xfrm>
            <a:off x="457200" y="1305059"/>
            <a:ext cx="3994500" cy="3620866"/>
          </a:xfrm>
          <a:prstGeom prst="rect">
            <a:avLst/>
          </a:prstGeom>
          <a:noFill/>
          <a:ln>
            <a:noFill/>
          </a:ln>
        </p:spPr>
        <p:txBody>
          <a:bodyPr spcFirstLastPara="1" wrap="square" lIns="91400" tIns="91400" rIns="91400" bIns="91400" anchor="t" anchorCtr="0">
            <a:normAutofit/>
          </a:bodyPr>
          <a:lstStyle>
            <a:lvl1pPr marL="457200" lvl="0" indent="-393700" algn="l">
              <a:lnSpc>
                <a:spcPct val="100000"/>
              </a:lnSpc>
              <a:spcBef>
                <a:spcPts val="520"/>
              </a:spcBef>
              <a:spcAft>
                <a:spcPts val="0"/>
              </a:spcAft>
              <a:buSzPts val="2600"/>
              <a:buChar char="•"/>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3" name="Google Shape;23;p5"/>
          <p:cNvSpPr>
            <a:spLocks noGrp="1"/>
          </p:cNvSpPr>
          <p:nvPr>
            <p:ph type="pic" idx="2"/>
          </p:nvPr>
        </p:nvSpPr>
        <p:spPr>
          <a:xfrm>
            <a:off x="4692302" y="1305059"/>
            <a:ext cx="3994150" cy="1420813"/>
          </a:xfrm>
          <a:prstGeom prst="rect">
            <a:avLst/>
          </a:prstGeom>
          <a:noFill/>
          <a:ln w="9525" cap="flat" cmpd="sng">
            <a:solidFill>
              <a:srgbClr val="BCD4E9"/>
            </a:solidFill>
            <a:prstDash val="solid"/>
            <a:round/>
            <a:headEnd type="none" w="sm" len="sm"/>
            <a:tailEnd type="none" w="sm" len="sm"/>
          </a:ln>
        </p:spPr>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ull Quote">
  <p:cSld name="Pull Quote">
    <p:spTree>
      <p:nvGrpSpPr>
        <p:cNvPr id="1" name="Shape 24"/>
        <p:cNvGrpSpPr/>
        <p:nvPr/>
      </p:nvGrpSpPr>
      <p:grpSpPr>
        <a:xfrm>
          <a:off x="0" y="0"/>
          <a:ext cx="0" cy="0"/>
          <a:chOff x="0" y="0"/>
          <a:chExt cx="0" cy="0"/>
        </a:xfrm>
      </p:grpSpPr>
      <p:sp>
        <p:nvSpPr>
          <p:cNvPr id="25" name="Google Shape;25;p6"/>
          <p:cNvSpPr/>
          <p:nvPr/>
        </p:nvSpPr>
        <p:spPr>
          <a:xfrm>
            <a:off x="1721476" y="1313644"/>
            <a:ext cx="5701048" cy="3206840"/>
          </a:xfrm>
          <a:prstGeom prst="snip2DiagRect">
            <a:avLst>
              <a:gd name="adj1" fmla="val 0"/>
              <a:gd name="adj2" fmla="val 16667"/>
            </a:avLst>
          </a:prstGeom>
          <a:solidFill>
            <a:srgbClr val="1C3C58"/>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27" name="Google Shape;27;p6"/>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6"/>
          <p:cNvSpPr txBox="1">
            <a:spLocks noGrp="1"/>
          </p:cNvSpPr>
          <p:nvPr>
            <p:ph type="body" idx="1"/>
          </p:nvPr>
        </p:nvSpPr>
        <p:spPr>
          <a:xfrm>
            <a:off x="2574750" y="1534732"/>
            <a:ext cx="3994500" cy="2376154"/>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520"/>
              </a:spcBef>
              <a:spcAft>
                <a:spcPts val="0"/>
              </a:spcAft>
              <a:buSzPts val="2600"/>
              <a:buNone/>
              <a:defRPr b="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sp>
        <p:nvSpPr>
          <p:cNvPr id="29" name="Google Shape;29;p6"/>
          <p:cNvSpPr txBox="1">
            <a:spLocks noGrp="1"/>
          </p:cNvSpPr>
          <p:nvPr>
            <p:ph type="body" idx="2"/>
          </p:nvPr>
        </p:nvSpPr>
        <p:spPr>
          <a:xfrm>
            <a:off x="3017949" y="3943350"/>
            <a:ext cx="3108101" cy="521326"/>
          </a:xfrm>
          <a:prstGeom prst="rect">
            <a:avLst/>
          </a:prstGeom>
          <a:noFill/>
          <a:ln>
            <a:noFill/>
          </a:ln>
        </p:spPr>
        <p:txBody>
          <a:bodyPr spcFirstLastPara="1" wrap="square" lIns="91400" tIns="91400" rIns="91400" bIns="91400" anchor="t" anchorCtr="0">
            <a:normAutofit/>
          </a:bodyPr>
          <a:lstStyle>
            <a:lvl1pPr marL="457200" lvl="0" indent="-228600" algn="l">
              <a:lnSpc>
                <a:spcPct val="100000"/>
              </a:lnSpc>
              <a:spcBef>
                <a:spcPts val="320"/>
              </a:spcBef>
              <a:spcAft>
                <a:spcPts val="0"/>
              </a:spcAft>
              <a:buSzPts val="1600"/>
              <a:buNone/>
              <a:defRPr sz="1600" b="1" i="1">
                <a:solidFill>
                  <a:schemeClr val="lt1"/>
                </a:solidFill>
              </a:defRPr>
            </a:lvl1pPr>
            <a:lvl2pPr marL="914400" lvl="1" indent="-325755" algn="l">
              <a:lnSpc>
                <a:spcPct val="100000"/>
              </a:lnSpc>
              <a:spcBef>
                <a:spcPts val="360"/>
              </a:spcBef>
              <a:spcAft>
                <a:spcPts val="0"/>
              </a:spcAft>
              <a:buSzPts val="1530"/>
              <a:buChar char="⚫"/>
              <a:defRPr/>
            </a:lvl2pPr>
            <a:lvl3pPr marL="1371600" lvl="2" indent="-298640" algn="l">
              <a:lnSpc>
                <a:spcPct val="100000"/>
              </a:lnSpc>
              <a:spcBef>
                <a:spcPts val="315"/>
              </a:spcBef>
              <a:spcAft>
                <a:spcPts val="0"/>
              </a:spcAft>
              <a:buSzPts val="1103"/>
              <a:buChar char="⚫"/>
              <a:defRPr/>
            </a:lvl3pPr>
            <a:lvl4pPr marL="1828800" lvl="3" indent="-290512" algn="l">
              <a:lnSpc>
                <a:spcPct val="100000"/>
              </a:lnSpc>
              <a:spcBef>
                <a:spcPts val="300"/>
              </a:spcBef>
              <a:spcAft>
                <a:spcPts val="0"/>
              </a:spcAft>
              <a:buSzPts val="975"/>
              <a:buChar char="⚫"/>
              <a:defRPr/>
            </a:lvl4pPr>
            <a:lvl5pPr marL="2286000" lvl="4" indent="-284289" algn="l">
              <a:lnSpc>
                <a:spcPct val="100000"/>
              </a:lnSpc>
              <a:spcBef>
                <a:spcPts val="270"/>
              </a:spcBef>
              <a:spcAft>
                <a:spcPts val="0"/>
              </a:spcAft>
              <a:buSzPts val="877"/>
              <a:buChar char="⚫"/>
              <a:defRPr sz="1350"/>
            </a:lvl5pPr>
            <a:lvl6pPr marL="2743200" lvl="5" indent="-297179" algn="l">
              <a:lnSpc>
                <a:spcPct val="100000"/>
              </a:lnSpc>
              <a:spcBef>
                <a:spcPts val="270"/>
              </a:spcBef>
              <a:spcAft>
                <a:spcPts val="0"/>
              </a:spcAft>
              <a:buSzPts val="1080"/>
              <a:buChar char="⚫"/>
              <a:defRPr sz="1350"/>
            </a:lvl6pPr>
            <a:lvl7pPr marL="3200400" lvl="6" indent="-297179" algn="l">
              <a:lnSpc>
                <a:spcPct val="100000"/>
              </a:lnSpc>
              <a:spcBef>
                <a:spcPts val="270"/>
              </a:spcBef>
              <a:spcAft>
                <a:spcPts val="0"/>
              </a:spcAft>
              <a:buSzPts val="1080"/>
              <a:buChar char="⚫"/>
              <a:defRPr sz="1350"/>
            </a:lvl7pPr>
            <a:lvl8pPr marL="3657600" lvl="7" indent="-314325" algn="l">
              <a:lnSpc>
                <a:spcPct val="100000"/>
              </a:lnSpc>
              <a:spcBef>
                <a:spcPts val="270"/>
              </a:spcBef>
              <a:spcAft>
                <a:spcPts val="0"/>
              </a:spcAft>
              <a:buSzPts val="1350"/>
              <a:buFont typeface="Calibri"/>
              <a:buChar char="•"/>
              <a:defRPr sz="1350"/>
            </a:lvl8pPr>
            <a:lvl9pPr marL="4114800" lvl="8" indent="-314325" algn="l">
              <a:lnSpc>
                <a:spcPct val="100000"/>
              </a:lnSpc>
              <a:spcBef>
                <a:spcPts val="270"/>
              </a:spcBef>
              <a:spcAft>
                <a:spcPts val="0"/>
              </a:spcAft>
              <a:buSzPts val="1350"/>
              <a:buFont typeface="Calibri"/>
              <a:buChar char="•"/>
              <a:defRPr sz="1350"/>
            </a:lvl9pPr>
          </a:lstStyle>
          <a:p>
            <a:endParaRPr/>
          </a:p>
        </p:txBody>
      </p:sp>
      <p:pic>
        <p:nvPicPr>
          <p:cNvPr id="30" name="Google Shape;30;p6" descr="A picture containing icon&#10;&#10;Description automatically generated"/>
          <p:cNvPicPr preferRelativeResize="0"/>
          <p:nvPr/>
        </p:nvPicPr>
        <p:blipFill rotWithShape="1">
          <a:blip r:embed="rId3">
            <a:alphaModFix/>
          </a:blip>
          <a:srcRect l="34179" t="21571" r="32616" b="56088"/>
          <a:stretch/>
        </p:blipFill>
        <p:spPr>
          <a:xfrm>
            <a:off x="1828288" y="1352281"/>
            <a:ext cx="639651" cy="536620"/>
          </a:xfrm>
          <a:prstGeom prst="rect">
            <a:avLst/>
          </a:prstGeom>
          <a:solidFill>
            <a:srgbClr val="1C3C58"/>
          </a:solid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31"/>
        <p:cNvGrpSpPr/>
        <p:nvPr/>
      </p:nvGrpSpPr>
      <p:grpSpPr>
        <a:xfrm>
          <a:off x="0" y="0"/>
          <a:ext cx="0" cy="0"/>
          <a:chOff x="0" y="0"/>
          <a:chExt cx="0" cy="0"/>
        </a:xfrm>
      </p:grpSpPr>
      <p:sp>
        <p:nvSpPr>
          <p:cNvPr id="32" name="Google Shape;32;p7"/>
          <p:cNvSpPr txBox="1">
            <a:spLocks noGrp="1"/>
          </p:cNvSpPr>
          <p:nvPr>
            <p:ph type="ctrTitle"/>
          </p:nvPr>
        </p:nvSpPr>
        <p:spPr>
          <a:xfrm>
            <a:off x="644652" y="1007598"/>
            <a:ext cx="7851648" cy="1371600"/>
          </a:xfrm>
          <a:prstGeom prst="rect">
            <a:avLst/>
          </a:prstGeom>
          <a:noFill/>
          <a:ln>
            <a:noFill/>
          </a:ln>
        </p:spPr>
        <p:txBody>
          <a:bodyPr spcFirstLastPara="1" wrap="square" lIns="0" tIns="0" rIns="18275" bIns="0" anchor="b" anchorCtr="0">
            <a:noAutofit/>
          </a:bodyPr>
          <a:lstStyle>
            <a:lvl1pPr lvl="0" algn="l">
              <a:lnSpc>
                <a:spcPct val="100000"/>
              </a:lnSpc>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7"/>
          <p:cNvSpPr txBox="1">
            <a:spLocks noGrp="1"/>
          </p:cNvSpPr>
          <p:nvPr>
            <p:ph type="subTitle" idx="1"/>
          </p:nvPr>
        </p:nvSpPr>
        <p:spPr>
          <a:xfrm>
            <a:off x="644652" y="2400300"/>
            <a:ext cx="7854696" cy="1314450"/>
          </a:xfrm>
          <a:prstGeom prst="rect">
            <a:avLst/>
          </a:prstGeom>
          <a:noFill/>
          <a:ln>
            <a:noFill/>
          </a:ln>
        </p:spPr>
        <p:txBody>
          <a:bodyPr spcFirstLastPara="1" wrap="square" lIns="0" tIns="45700" rIns="18275" bIns="45700" anchor="t" anchorCtr="0">
            <a:normAutofit/>
          </a:bodyPr>
          <a:lstStyle>
            <a:lvl1pPr marR="34289" lvl="0" algn="l">
              <a:lnSpc>
                <a:spcPct val="100000"/>
              </a:lnSpc>
              <a:spcBef>
                <a:spcPts val="520"/>
              </a:spcBef>
              <a:spcAft>
                <a:spcPts val="0"/>
              </a:spcAft>
              <a:buSzPts val="2600"/>
              <a:buNone/>
              <a:defRPr sz="2600">
                <a:solidFill>
                  <a:schemeClr val="lt1"/>
                </a:solidFill>
                <a:latin typeface="Calibri"/>
                <a:ea typeface="Calibri"/>
                <a:cs typeface="Calibri"/>
                <a:sym typeface="Calibri"/>
              </a:defRPr>
            </a:lvl1pPr>
            <a:lvl2pPr lvl="1" algn="ctr">
              <a:lnSpc>
                <a:spcPct val="100000"/>
              </a:lnSpc>
              <a:spcBef>
                <a:spcPts val="360"/>
              </a:spcBef>
              <a:spcAft>
                <a:spcPts val="0"/>
              </a:spcAft>
              <a:buSzPts val="1530"/>
              <a:buNone/>
              <a:defRPr/>
            </a:lvl2pPr>
            <a:lvl3pPr lvl="2" algn="ctr">
              <a:lnSpc>
                <a:spcPct val="100000"/>
              </a:lnSpc>
              <a:spcBef>
                <a:spcPts val="360"/>
              </a:spcBef>
              <a:spcAft>
                <a:spcPts val="0"/>
              </a:spcAft>
              <a:buSzPts val="1260"/>
              <a:buNone/>
              <a:defRPr/>
            </a:lvl3pPr>
            <a:lvl4pPr lvl="3" algn="ctr">
              <a:lnSpc>
                <a:spcPct val="100000"/>
              </a:lnSpc>
              <a:spcBef>
                <a:spcPts val="360"/>
              </a:spcBef>
              <a:spcAft>
                <a:spcPts val="0"/>
              </a:spcAft>
              <a:buSzPts val="1170"/>
              <a:buNone/>
              <a:defRPr/>
            </a:lvl4pPr>
            <a:lvl5pPr lvl="4" algn="ctr">
              <a:lnSpc>
                <a:spcPct val="100000"/>
              </a:lnSpc>
              <a:spcBef>
                <a:spcPts val="360"/>
              </a:spcBef>
              <a:spcAft>
                <a:spcPts val="0"/>
              </a:spcAft>
              <a:buSzPts val="1170"/>
              <a:buNone/>
              <a:defRPr/>
            </a:lvl5pPr>
            <a:lvl6pPr lvl="5" algn="ctr">
              <a:lnSpc>
                <a:spcPct val="100000"/>
              </a:lnSpc>
              <a:spcBef>
                <a:spcPts val="360"/>
              </a:spcBef>
              <a:spcAft>
                <a:spcPts val="0"/>
              </a:spcAft>
              <a:buSzPts val="1440"/>
              <a:buNone/>
              <a:defRPr/>
            </a:lvl6pPr>
            <a:lvl7pPr lvl="6" algn="ctr">
              <a:lnSpc>
                <a:spcPct val="100000"/>
              </a:lnSpc>
              <a:spcBef>
                <a:spcPts val="360"/>
              </a:spcBef>
              <a:spcAft>
                <a:spcPts val="0"/>
              </a:spcAft>
              <a:buSzPts val="1440"/>
              <a:buNone/>
              <a:defRPr/>
            </a:lvl7pPr>
            <a:lvl8pPr lvl="7" algn="ctr">
              <a:lnSpc>
                <a:spcPct val="100000"/>
              </a:lnSpc>
              <a:spcBef>
                <a:spcPts val="360"/>
              </a:spcBef>
              <a:spcAft>
                <a:spcPts val="0"/>
              </a:spcAft>
              <a:buSzPts val="1800"/>
              <a:buNone/>
              <a:defRPr/>
            </a:lvl8pPr>
            <a:lvl9pPr lvl="8" algn="ctr">
              <a:lnSpc>
                <a:spcPct val="100000"/>
              </a:lnSpc>
              <a:spcBef>
                <a:spcPts val="360"/>
              </a:spcBef>
              <a:spcAft>
                <a:spcPts val="0"/>
              </a:spcAft>
              <a:buSzPts val="1800"/>
              <a:buNone/>
              <a:defRPr/>
            </a:lvl9pPr>
          </a:lstStyle>
          <a:p>
            <a:endParaRPr/>
          </a:p>
        </p:txBody>
      </p:sp>
      <p:pic>
        <p:nvPicPr>
          <p:cNvPr id="34" name="Google Shape;34;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rdered List">
  <p:cSld name="Ordered List">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457200" y="1309352"/>
            <a:ext cx="8229600" cy="3434098"/>
          </a:xfrm>
          <a:prstGeom prst="rect">
            <a:avLst/>
          </a:prstGeom>
          <a:noFill/>
          <a:ln>
            <a:noFill/>
          </a:ln>
        </p:spPr>
        <p:txBody>
          <a:bodyPr spcFirstLastPara="1" wrap="square" lIns="91425" tIns="45700" rIns="91425" bIns="45700" anchor="t" anchorCtr="0">
            <a:normAutofit/>
          </a:bodyPr>
          <a:lstStyle>
            <a:lvl1pPr marL="457200" lvl="0" indent="-393700" algn="l">
              <a:lnSpc>
                <a:spcPct val="100000"/>
              </a:lnSpc>
              <a:spcBef>
                <a:spcPts val="520"/>
              </a:spcBef>
              <a:spcAft>
                <a:spcPts val="0"/>
              </a:spcAft>
              <a:buClr>
                <a:schemeClr val="accent4"/>
              </a:buClr>
              <a:buSzPts val="2600"/>
              <a:buFont typeface="Calibri"/>
              <a:buAutoNum type="arabicPeriod"/>
              <a:defRPr sz="2600"/>
            </a:lvl1pPr>
            <a:lvl2pPr marL="914400" lvl="1" indent="-355600" algn="l">
              <a:lnSpc>
                <a:spcPct val="100000"/>
              </a:lnSpc>
              <a:spcBef>
                <a:spcPts val="400"/>
              </a:spcBef>
              <a:spcAft>
                <a:spcPts val="0"/>
              </a:spcAft>
              <a:buClr>
                <a:schemeClr val="accent4"/>
              </a:buClr>
              <a:buSzPts val="2000"/>
              <a:buFont typeface="Calibri"/>
              <a:buAutoNum type="alphaLcParenR"/>
              <a:defRPr sz="2000"/>
            </a:lvl2pPr>
            <a:lvl3pPr marL="1371600" lvl="2" indent="-336550" algn="l">
              <a:lnSpc>
                <a:spcPct val="100000"/>
              </a:lnSpc>
              <a:spcBef>
                <a:spcPts val="340"/>
              </a:spcBef>
              <a:spcAft>
                <a:spcPts val="0"/>
              </a:spcAft>
              <a:buClr>
                <a:schemeClr val="accent4"/>
              </a:buClr>
              <a:buSzPts val="1700"/>
              <a:buFont typeface="Calibri"/>
              <a:buAutoNum type="romanLcPeriod"/>
              <a:defRPr sz="1700"/>
            </a:lvl3pPr>
            <a:lvl4pPr marL="1828800" lvl="3" indent="-323850" algn="l">
              <a:lnSpc>
                <a:spcPct val="100000"/>
              </a:lnSpc>
              <a:spcBef>
                <a:spcPts val="300"/>
              </a:spcBef>
              <a:spcAft>
                <a:spcPts val="0"/>
              </a:spcAft>
              <a:buSzPts val="1500"/>
              <a:buFont typeface="Calibri"/>
              <a:buAutoNum type="arabicPeriod"/>
              <a:defRPr/>
            </a:lvl4pPr>
            <a:lvl5pPr marL="2286000" lvl="4" indent="-314325" algn="l">
              <a:lnSpc>
                <a:spcPct val="100000"/>
              </a:lnSpc>
              <a:spcBef>
                <a:spcPts val="270"/>
              </a:spcBef>
              <a:spcAft>
                <a:spcPts val="0"/>
              </a:spcAft>
              <a:buSzPts val="1350"/>
              <a:buFont typeface="Calibri"/>
              <a:buAutoNum type="arabicPeriod"/>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37" name="Google Shape;37;p8"/>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38" name="Google Shape;38;p8"/>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39"/>
        <p:cNvGrpSpPr/>
        <p:nvPr/>
      </p:nvGrpSpPr>
      <p:grpSpPr>
        <a:xfrm>
          <a:off x="0" y="0"/>
          <a:ext cx="0" cy="0"/>
          <a:chOff x="0" y="0"/>
          <a:chExt cx="0" cy="0"/>
        </a:xfrm>
      </p:grpSpPr>
      <p:sp>
        <p:nvSpPr>
          <p:cNvPr id="40" name="Google Shape;40;p9"/>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9"/>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lvl1pPr marL="457200" lvl="0" indent="-393700" algn="l">
              <a:lnSpc>
                <a:spcPct val="100000"/>
              </a:lnSpc>
              <a:spcBef>
                <a:spcPts val="520"/>
              </a:spcBef>
              <a:spcAft>
                <a:spcPts val="0"/>
              </a:spcAft>
              <a:buClr>
                <a:schemeClr val="lt1"/>
              </a:buClr>
              <a:buSzPts val="2600"/>
              <a:buFont typeface="Arial"/>
              <a:buChar char="•"/>
              <a:defRPr sz="2600">
                <a:solidFill>
                  <a:schemeClr val="lt1"/>
                </a:solidFill>
              </a:defRPr>
            </a:lvl1pPr>
            <a:lvl2pPr marL="914400" lvl="1" indent="-228600" algn="l">
              <a:lnSpc>
                <a:spcPct val="100000"/>
              </a:lnSpc>
              <a:spcBef>
                <a:spcPts val="270"/>
              </a:spcBef>
              <a:spcAft>
                <a:spcPts val="0"/>
              </a:spcAft>
              <a:buSzPts val="1148"/>
              <a:buNone/>
              <a:defRPr sz="1350">
                <a:solidFill>
                  <a:schemeClr val="lt1"/>
                </a:solidFill>
              </a:defRPr>
            </a:lvl2pPr>
            <a:lvl3pPr marL="1371600" lvl="2" indent="-228600" algn="l">
              <a:lnSpc>
                <a:spcPct val="100000"/>
              </a:lnSpc>
              <a:spcBef>
                <a:spcPts val="240"/>
              </a:spcBef>
              <a:spcAft>
                <a:spcPts val="0"/>
              </a:spcAft>
              <a:buSzPts val="840"/>
              <a:buNone/>
              <a:defRPr sz="1200">
                <a:solidFill>
                  <a:schemeClr val="lt1"/>
                </a:solidFill>
              </a:defRPr>
            </a:lvl3pPr>
            <a:lvl4pPr marL="1828800" lvl="3" indent="-228600" algn="l">
              <a:lnSpc>
                <a:spcPct val="100000"/>
              </a:lnSpc>
              <a:spcBef>
                <a:spcPts val="210"/>
              </a:spcBef>
              <a:spcAft>
                <a:spcPts val="0"/>
              </a:spcAft>
              <a:buSzPts val="683"/>
              <a:buNone/>
              <a:defRPr sz="1050">
                <a:solidFill>
                  <a:schemeClr val="lt1"/>
                </a:solidFill>
              </a:defRPr>
            </a:lvl4pPr>
            <a:lvl5pPr marL="2286000" lvl="4" indent="-228600" algn="l">
              <a:lnSpc>
                <a:spcPct val="100000"/>
              </a:lnSpc>
              <a:spcBef>
                <a:spcPts val="210"/>
              </a:spcBef>
              <a:spcAft>
                <a:spcPts val="0"/>
              </a:spcAft>
              <a:buSzPts val="683"/>
              <a:buNone/>
              <a:defRPr sz="1050">
                <a:solidFill>
                  <a:schemeClr val="lt1"/>
                </a:solidFill>
              </a:defRPr>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2" name="Google Shape;42;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43"/>
        <p:cNvGrpSpPr/>
        <p:nvPr/>
      </p:nvGrpSpPr>
      <p:grpSpPr>
        <a:xfrm>
          <a:off x="0" y="0"/>
          <a:ext cx="0" cy="0"/>
          <a:chOff x="0" y="0"/>
          <a:chExt cx="0" cy="0"/>
        </a:xfrm>
      </p:grpSpPr>
      <p:sp>
        <p:nvSpPr>
          <p:cNvPr id="44" name="Google Shape;44;p10"/>
          <p:cNvSpPr txBox="1">
            <a:spLocks noGrp="1"/>
          </p:cNvSpPr>
          <p:nvPr>
            <p:ph type="title"/>
          </p:nvPr>
        </p:nvSpPr>
        <p:spPr>
          <a:xfrm>
            <a:off x="457200" y="302954"/>
            <a:ext cx="8229600" cy="857250"/>
          </a:xfrm>
          <a:prstGeom prst="rect">
            <a:avLst/>
          </a:prstGeom>
          <a:noFill/>
          <a:ln>
            <a:noFill/>
          </a:ln>
        </p:spPr>
        <p:txBody>
          <a:bodyPr spcFirstLastPara="1" wrap="square" lIns="0" tIns="45700" rIns="0" bIns="0" anchor="b" anchorCtr="0">
            <a:normAutofit/>
          </a:bodyPr>
          <a:lstStyle>
            <a:lvl1pPr lvl="0" algn="l">
              <a:lnSpc>
                <a:spcPct val="100000"/>
              </a:lnSpc>
              <a:spcBef>
                <a:spcPts val="0"/>
              </a:spcBef>
              <a:spcAft>
                <a:spcPts val="0"/>
              </a:spcAft>
              <a:buClr>
                <a:schemeClr val="accent4"/>
              </a:buClr>
              <a:buSzPts val="36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457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pic>
        <p:nvPicPr>
          <p:cNvPr id="46" name="Google Shape;46;p10"/>
          <p:cNvPicPr preferRelativeResize="0"/>
          <p:nvPr/>
        </p:nvPicPr>
        <p:blipFill rotWithShape="1">
          <a:blip r:embed="rId2">
            <a:alphaModFix/>
          </a:blip>
          <a:srcRect/>
          <a:stretch/>
        </p:blipFill>
        <p:spPr>
          <a:xfrm>
            <a:off x="7927848" y="3943350"/>
            <a:ext cx="914400" cy="914400"/>
          </a:xfrm>
          <a:prstGeom prst="rect">
            <a:avLst/>
          </a:prstGeom>
          <a:noFill/>
          <a:ln>
            <a:noFill/>
          </a:ln>
        </p:spPr>
      </p:pic>
      <p:sp>
        <p:nvSpPr>
          <p:cNvPr id="47" name="Google Shape;47;p10"/>
          <p:cNvSpPr txBox="1">
            <a:spLocks noGrp="1"/>
          </p:cNvSpPr>
          <p:nvPr>
            <p:ph type="body" idx="2"/>
          </p:nvPr>
        </p:nvSpPr>
        <p:spPr>
          <a:xfrm>
            <a:off x="4648200" y="1317938"/>
            <a:ext cx="4038600" cy="3448256"/>
          </a:xfrm>
          <a:prstGeom prst="rect">
            <a:avLst/>
          </a:prstGeom>
          <a:noFill/>
          <a:ln>
            <a:noFill/>
          </a:ln>
        </p:spPr>
        <p:txBody>
          <a:bodyPr spcFirstLastPara="1" wrap="square" lIns="91425" tIns="45700" rIns="91425" bIns="45700" anchor="t" anchorCtr="0">
            <a:normAutofit/>
          </a:bodyPr>
          <a:lstStyle>
            <a:lvl1pPr marL="457200" lvl="0" indent="-381000" algn="l">
              <a:lnSpc>
                <a:spcPct val="100000"/>
              </a:lnSpc>
              <a:spcBef>
                <a:spcPts val="480"/>
              </a:spcBef>
              <a:spcAft>
                <a:spcPts val="0"/>
              </a:spcAft>
              <a:buSzPts val="2400"/>
              <a:buChar char="•"/>
              <a:defRPr sz="2400"/>
            </a:lvl1pPr>
            <a:lvl2pPr marL="914400" lvl="1" indent="-355600" algn="l">
              <a:lnSpc>
                <a:spcPct val="100000"/>
              </a:lnSpc>
              <a:spcBef>
                <a:spcPts val="400"/>
              </a:spcBef>
              <a:spcAft>
                <a:spcPts val="0"/>
              </a:spcAft>
              <a:buSzPts val="2000"/>
              <a:buFont typeface="Arial"/>
              <a:buChar char="•"/>
              <a:defRPr sz="2000"/>
            </a:lvl2pPr>
            <a:lvl3pPr marL="1371600" lvl="2" indent="-342900" algn="l">
              <a:lnSpc>
                <a:spcPct val="100000"/>
              </a:lnSpc>
              <a:spcBef>
                <a:spcPts val="360"/>
              </a:spcBef>
              <a:spcAft>
                <a:spcPts val="0"/>
              </a:spcAft>
              <a:buSzPts val="1800"/>
              <a:buFont typeface="Arial"/>
              <a:buChar char="•"/>
              <a:defRPr sz="1800"/>
            </a:lvl3pPr>
            <a:lvl4pPr marL="1828800" lvl="3" indent="-323850" algn="l">
              <a:lnSpc>
                <a:spcPct val="100000"/>
              </a:lnSpc>
              <a:spcBef>
                <a:spcPts val="300"/>
              </a:spcBef>
              <a:spcAft>
                <a:spcPts val="0"/>
              </a:spcAft>
              <a:buSzPts val="1500"/>
              <a:buFont typeface="Arial"/>
              <a:buChar char="•"/>
              <a:defRPr sz="1500"/>
            </a:lvl4pPr>
            <a:lvl5pPr marL="2286000" lvl="4" indent="-314325" algn="l">
              <a:lnSpc>
                <a:spcPct val="100000"/>
              </a:lnSpc>
              <a:spcBef>
                <a:spcPts val="270"/>
              </a:spcBef>
              <a:spcAft>
                <a:spcPts val="0"/>
              </a:spcAft>
              <a:buSzPts val="1350"/>
              <a:buFont typeface="Arial"/>
              <a:buChar char="•"/>
              <a:defRPr sz="1350"/>
            </a:lvl5pPr>
            <a:lvl6pPr marL="2743200" lvl="5" indent="-320039" algn="l">
              <a:lnSpc>
                <a:spcPct val="100000"/>
              </a:lnSpc>
              <a:spcBef>
                <a:spcPts val="360"/>
              </a:spcBef>
              <a:spcAft>
                <a:spcPts val="0"/>
              </a:spcAft>
              <a:buSzPts val="1440"/>
              <a:buChar char="⚫"/>
              <a:defRPr/>
            </a:lvl6pPr>
            <a:lvl7pPr marL="3200400" lvl="6" indent="-320039" algn="l">
              <a:lnSpc>
                <a:spcPct val="100000"/>
              </a:lnSpc>
              <a:spcBef>
                <a:spcPts val="360"/>
              </a:spcBef>
              <a:spcAft>
                <a:spcPts val="0"/>
              </a:spcAft>
              <a:buSzPts val="1440"/>
              <a:buChar char="⚫"/>
              <a:defRPr/>
            </a:lvl7pPr>
            <a:lvl8pPr marL="3657600" lvl="7" indent="-342900" algn="l">
              <a:lnSpc>
                <a:spcPct val="100000"/>
              </a:lnSpc>
              <a:spcBef>
                <a:spcPts val="360"/>
              </a:spcBef>
              <a:spcAft>
                <a:spcPts val="0"/>
              </a:spcAft>
              <a:buSzPts val="1800"/>
              <a:buChar char="•"/>
              <a:defRPr/>
            </a:lvl8pPr>
            <a:lvl9pPr marL="4114800" lvl="8" indent="-342900" algn="l">
              <a:lnSpc>
                <a:spcPct val="100000"/>
              </a:lnSpc>
              <a:spcBef>
                <a:spcPts val="360"/>
              </a:spcBef>
              <a:spcAft>
                <a:spcPts val="0"/>
              </a:spcAft>
              <a:buSzPts val="1800"/>
              <a:buChar char="•"/>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dk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dk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dk2"/>
              </a:buClr>
              <a:buSzPts val="1200"/>
              <a:buFont typeface="Calibri"/>
              <a:buChar char="•"/>
              <a:defRPr sz="1200" b="0" i="0" u="none" strike="noStrike" cap="none">
                <a:solidFill>
                  <a:schemeClr val="dk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dk2"/>
              </a:buClr>
              <a:buSzPts val="1050"/>
              <a:buFont typeface="Calibri"/>
              <a:buChar char="•"/>
              <a:defRPr sz="105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75"/>
        <p:cNvGrpSpPr/>
        <p:nvPr/>
      </p:nvGrpSpPr>
      <p:grpSpPr>
        <a:xfrm>
          <a:off x="0" y="0"/>
          <a:ext cx="0" cy="0"/>
          <a:chOff x="0" y="0"/>
          <a:chExt cx="0" cy="0"/>
        </a:xfrm>
      </p:grpSpPr>
      <p:sp>
        <p:nvSpPr>
          <p:cNvPr id="76" name="Google Shape;76;p19"/>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rmAutofit/>
          </a:bodyPr>
          <a:lstStyle>
            <a:lvl1pPr marR="0" lvl="0" algn="l" rtl="0">
              <a:lnSpc>
                <a:spcPct val="100000"/>
              </a:lnSpc>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9"/>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rmAutofit/>
          </a:bodyPr>
          <a:lstStyle>
            <a:lvl1pPr marL="457200" marR="0" lvl="0" indent="-393700" algn="l" rtl="0">
              <a:lnSpc>
                <a:spcPct val="100000"/>
              </a:lnSpc>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lnSpc>
                <a:spcPct val="100000"/>
              </a:lnSpc>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40" algn="l" rtl="0">
              <a:lnSpc>
                <a:spcPct val="100000"/>
              </a:lnSpc>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lnSpc>
                <a:spcPct val="100000"/>
              </a:lnSpc>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lnSpc>
                <a:spcPct val="100000"/>
              </a:lnSpc>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lnSpc>
                <a:spcPct val="100000"/>
              </a:lnSpc>
              <a:spcBef>
                <a:spcPts val="270"/>
              </a:spcBef>
              <a:spcAft>
                <a:spcPts val="0"/>
              </a:spcAft>
              <a:buClr>
                <a:schemeClr val="accent5"/>
              </a:buClr>
              <a:buSzPts val="1080"/>
              <a:buFont typeface="Noto Sans Symbols"/>
              <a:buChar char="⚫"/>
              <a:defRPr sz="1350" b="0" i="0" u="none" strike="noStrike" cap="none">
                <a:solidFill>
                  <a:schemeClr val="lt1"/>
                </a:solidFill>
                <a:latin typeface="Calibri"/>
                <a:ea typeface="Calibri"/>
                <a:cs typeface="Calibri"/>
                <a:sym typeface="Calibri"/>
              </a:defRPr>
            </a:lvl6pPr>
            <a:lvl7pPr marL="3200400" marR="0" lvl="6" indent="-289560" algn="l" rtl="0">
              <a:lnSpc>
                <a:spcPct val="100000"/>
              </a:lnSpc>
              <a:spcBef>
                <a:spcPts val="240"/>
              </a:spcBef>
              <a:spcAft>
                <a:spcPts val="0"/>
              </a:spcAft>
              <a:buClr>
                <a:schemeClr val="accent6"/>
              </a:buClr>
              <a:buSzPts val="960"/>
              <a:buFont typeface="Noto Sans Symbols"/>
              <a:buChar char="⚫"/>
              <a:defRPr sz="1200" b="0" i="0" u="none" strike="noStrike" cap="none">
                <a:solidFill>
                  <a:schemeClr val="lt1"/>
                </a:solidFill>
                <a:latin typeface="Calibri"/>
                <a:ea typeface="Calibri"/>
                <a:cs typeface="Calibri"/>
                <a:sym typeface="Calibri"/>
              </a:defRPr>
            </a:lvl7pPr>
            <a:lvl8pPr marL="3657600" marR="0" lvl="7" indent="-304800" algn="l" rtl="0">
              <a:lnSpc>
                <a:spcPct val="100000"/>
              </a:lnSpc>
              <a:spcBef>
                <a:spcPts val="240"/>
              </a:spcBef>
              <a:spcAft>
                <a:spcPts val="0"/>
              </a:spcAft>
              <a:buClr>
                <a:schemeClr val="lt2"/>
              </a:buClr>
              <a:buSzPts val="1200"/>
              <a:buFont typeface="Calibri"/>
              <a:buChar char="•"/>
              <a:defRPr sz="1200" b="0" i="0" u="none" strike="noStrike" cap="none">
                <a:solidFill>
                  <a:schemeClr val="lt1"/>
                </a:solidFill>
                <a:latin typeface="Calibri"/>
                <a:ea typeface="Calibri"/>
                <a:cs typeface="Calibri"/>
                <a:sym typeface="Calibri"/>
              </a:defRPr>
            </a:lvl8pPr>
            <a:lvl9pPr marL="4114800" marR="0" lvl="8" indent="-295275" algn="l" rtl="0">
              <a:lnSpc>
                <a:spcPct val="100000"/>
              </a:lnSpc>
              <a:spcBef>
                <a:spcPts val="210"/>
              </a:spcBef>
              <a:spcAft>
                <a:spcPts val="0"/>
              </a:spcAft>
              <a:buClr>
                <a:schemeClr val="lt2"/>
              </a:buClr>
              <a:buSzPts val="1050"/>
              <a:buFont typeface="Calibri"/>
              <a:buChar char="•"/>
              <a:defRPr sz="1050" b="0" i="0" u="none" strike="noStrike" cap="none">
                <a:solidFill>
                  <a:schemeClr val="lt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66" r:id="rId2"/>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DyZ4JYdGAuY" TargetMode="External"/><Relationship Id="rId2" Type="http://schemas.openxmlformats.org/officeDocument/2006/relationships/notesSlide" Target="../notesSlides/notesSlide14.xml"/><Relationship Id="rId1" Type="http://schemas.openxmlformats.org/officeDocument/2006/relationships/slideLayout" Target="../slideLayouts/slideLayout15.xml"/><Relationship Id="rId4" Type="http://schemas.openxmlformats.org/officeDocument/2006/relationships/image" Target="../media/image9.jp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31"/>
          <p:cNvSpPr txBox="1">
            <a:spLocks noGrp="1"/>
          </p:cNvSpPr>
          <p:nvPr>
            <p:ph type="body" idx="1"/>
          </p:nvPr>
        </p:nvSpPr>
        <p:spPr>
          <a:xfrm>
            <a:off x="457200" y="1173768"/>
            <a:ext cx="6921062" cy="3434100"/>
          </a:xfrm>
          <a:prstGeom prst="rect">
            <a:avLst/>
          </a:prstGeom>
        </p:spPr>
        <p:txBody>
          <a:bodyPr spcFirstLastPara="1" wrap="square" lIns="91425" tIns="45700" rIns="91425" bIns="45700" anchor="t" anchorCtr="0">
            <a:normAutofit/>
          </a:bodyPr>
          <a:lstStyle/>
          <a:p>
            <a:pPr marL="457200" lvl="0" indent="-381000" algn="l" rtl="0">
              <a:spcBef>
                <a:spcPts val="0"/>
              </a:spcBef>
              <a:spcAft>
                <a:spcPts val="0"/>
              </a:spcAft>
              <a:buClr>
                <a:schemeClr val="accent6"/>
              </a:buClr>
              <a:buSzPts val="2400"/>
              <a:buFont typeface="Arial" panose="020B0604020202020204" pitchFamily="34" charset="0"/>
              <a:buChar char="•"/>
            </a:pPr>
            <a:r>
              <a:rPr lang="en-US" sz="2200" dirty="0">
                <a:latin typeface="Arial"/>
                <a:ea typeface="Arial"/>
                <a:cs typeface="Arial"/>
                <a:sym typeface="Arial"/>
              </a:rPr>
              <a:t>Women’s rights were the primary reason for Prohibition. </a:t>
            </a:r>
            <a:endParaRPr sz="2200" dirty="0">
              <a:latin typeface="Arial"/>
              <a:ea typeface="Arial"/>
              <a:cs typeface="Arial"/>
              <a:sym typeface="Arial"/>
            </a:endParaRPr>
          </a:p>
          <a:p>
            <a:pPr marL="0" lvl="0" indent="0" algn="l" rtl="0">
              <a:spcBef>
                <a:spcPts val="0"/>
              </a:spcBef>
              <a:spcAft>
                <a:spcPts val="0"/>
              </a:spcAft>
              <a:buClr>
                <a:schemeClr val="accent6"/>
              </a:buClr>
              <a:buSzPts val="1100"/>
              <a:buNone/>
            </a:pPr>
            <a:endParaRPr sz="2200" dirty="0">
              <a:latin typeface="Arial"/>
              <a:ea typeface="Arial"/>
              <a:cs typeface="Arial"/>
              <a:sym typeface="Arial"/>
            </a:endParaRPr>
          </a:p>
          <a:p>
            <a:pPr marL="457200" lvl="0" indent="-381000" algn="l" rtl="0">
              <a:spcBef>
                <a:spcPts val="0"/>
              </a:spcBef>
              <a:spcAft>
                <a:spcPts val="0"/>
              </a:spcAft>
              <a:buClr>
                <a:schemeClr val="accent6"/>
              </a:buClr>
              <a:buSzPts val="2400"/>
              <a:buFont typeface="Arial" panose="020B0604020202020204" pitchFamily="34" charset="0"/>
              <a:buChar char="•"/>
            </a:pPr>
            <a:r>
              <a:rPr lang="en-US" sz="2200" dirty="0">
                <a:latin typeface="Arial"/>
                <a:ea typeface="Arial"/>
                <a:cs typeface="Arial"/>
                <a:sym typeface="Arial"/>
              </a:rPr>
              <a:t>People who sold alcohol made more money during Prohibition. </a:t>
            </a:r>
            <a:endParaRPr sz="2200" dirty="0">
              <a:latin typeface="Arial"/>
              <a:ea typeface="Arial"/>
              <a:cs typeface="Arial"/>
              <a:sym typeface="Arial"/>
            </a:endParaRPr>
          </a:p>
          <a:p>
            <a:pPr marL="800100" lvl="0" indent="-342900" algn="l" rtl="0">
              <a:spcBef>
                <a:spcPts val="0"/>
              </a:spcBef>
              <a:spcAft>
                <a:spcPts val="0"/>
              </a:spcAft>
              <a:buClr>
                <a:schemeClr val="accent6"/>
              </a:buClr>
              <a:buSzPts val="1100"/>
              <a:buFont typeface="Arial" panose="020B0604020202020204" pitchFamily="34" charset="0"/>
              <a:buChar char="•"/>
            </a:pPr>
            <a:endParaRPr sz="2200" dirty="0">
              <a:latin typeface="Arial"/>
              <a:ea typeface="Arial"/>
              <a:cs typeface="Arial"/>
              <a:sym typeface="Arial"/>
            </a:endParaRPr>
          </a:p>
          <a:p>
            <a:pPr marL="457200" lvl="0" indent="-381000" algn="l" rtl="0">
              <a:spcBef>
                <a:spcPts val="0"/>
              </a:spcBef>
              <a:spcAft>
                <a:spcPts val="0"/>
              </a:spcAft>
              <a:buClr>
                <a:schemeClr val="accent6"/>
              </a:buClr>
              <a:buSzPts val="2400"/>
              <a:buFont typeface="Arial" panose="020B0604020202020204" pitchFamily="34" charset="0"/>
              <a:buChar char="•"/>
            </a:pPr>
            <a:r>
              <a:rPr lang="en-US" sz="2200" dirty="0">
                <a:latin typeface="Arial"/>
                <a:ea typeface="Arial"/>
                <a:cs typeface="Arial"/>
                <a:sym typeface="Arial"/>
              </a:rPr>
              <a:t>Prohibition was a successful government plan to decrease crime, therefore controlling the prison population. </a:t>
            </a:r>
            <a:endParaRPr sz="2200" dirty="0"/>
          </a:p>
        </p:txBody>
      </p:sp>
      <p:sp>
        <p:nvSpPr>
          <p:cNvPr id="146" name="Google Shape;146;p31"/>
          <p:cNvSpPr txBox="1">
            <a:spLocks noGrp="1"/>
          </p:cNvSpPr>
          <p:nvPr>
            <p:ph type="title"/>
          </p:nvPr>
        </p:nvSpPr>
        <p:spPr>
          <a:xfrm>
            <a:off x="457200" y="181123"/>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Agree or Disagree</a:t>
            </a:r>
            <a:endParaRPr dirty="0"/>
          </a:p>
        </p:txBody>
      </p:sp>
      <p:pic>
        <p:nvPicPr>
          <p:cNvPr id="147" name="Google Shape;147;p31"/>
          <p:cNvPicPr preferRelativeResize="0"/>
          <p:nvPr/>
        </p:nvPicPr>
        <p:blipFill>
          <a:blip r:embed="rId3">
            <a:alphaModFix/>
          </a:blip>
          <a:stretch>
            <a:fillRect/>
          </a:stretch>
        </p:blipFill>
        <p:spPr>
          <a:xfrm>
            <a:off x="7344098" y="432898"/>
            <a:ext cx="1112524" cy="1112524"/>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32"/>
          <p:cNvSpPr txBox="1">
            <a:spLocks noGrp="1"/>
          </p:cNvSpPr>
          <p:nvPr>
            <p:ph type="body" idx="1"/>
          </p:nvPr>
        </p:nvSpPr>
        <p:spPr>
          <a:xfrm>
            <a:off x="457200" y="1309352"/>
            <a:ext cx="7056646" cy="3376160"/>
          </a:xfrm>
          <a:prstGeom prst="rect">
            <a:avLst/>
          </a:prstGeom>
        </p:spPr>
        <p:txBody>
          <a:bodyPr spcFirstLastPara="1" wrap="square" lIns="91425" tIns="45700" rIns="91425" bIns="45700" anchor="t" anchorCtr="0">
            <a:normAutofit/>
          </a:bodyPr>
          <a:lstStyle/>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Create statements for students to agree or disagree with. Have students form a large circle.</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Read a statement and give students time to think about whether they agree or disagree.</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If students agree, they move to the middle of the circle. If students disagree, they stay on the outside of the circle.</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Divide students into groups with an equal number of agree and disagree students in each group.</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Give each group a few minutes to defend their opinions.</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When time is up, ask students to return to the circle showing if they still agree or disagree or have changed their minds.</a:t>
            </a:r>
            <a:endParaRPr sz="1700" dirty="0"/>
          </a:p>
          <a:p>
            <a:pPr marL="457200" lvl="0" indent="-336550" algn="l" rtl="0">
              <a:spcBef>
                <a:spcPts val="0"/>
              </a:spcBef>
              <a:spcAft>
                <a:spcPts val="0"/>
              </a:spcAft>
              <a:buClr>
                <a:schemeClr val="accent6"/>
              </a:buClr>
              <a:buSzPts val="1700"/>
              <a:buFont typeface="Arial" panose="020B0604020202020204" pitchFamily="34" charset="0"/>
              <a:buChar char="•"/>
            </a:pPr>
            <a:r>
              <a:rPr lang="en-US" sz="1700" dirty="0"/>
              <a:t>Repeat with new statement. </a:t>
            </a:r>
            <a:endParaRPr sz="2700" dirty="0"/>
          </a:p>
        </p:txBody>
      </p:sp>
      <p:sp>
        <p:nvSpPr>
          <p:cNvPr id="153" name="Google Shape;153;p32"/>
          <p:cNvSpPr txBox="1">
            <a:spLocks noGrp="1"/>
          </p:cNvSpPr>
          <p:nvPr>
            <p:ph type="title"/>
          </p:nvPr>
        </p:nvSpPr>
        <p:spPr>
          <a:xfrm>
            <a:off x="457200" y="146439"/>
            <a:ext cx="462245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Agreement Circles</a:t>
            </a:r>
            <a:endParaRPr dirty="0"/>
          </a:p>
        </p:txBody>
      </p:sp>
      <p:pic>
        <p:nvPicPr>
          <p:cNvPr id="154" name="Google Shape;154;p32"/>
          <p:cNvPicPr preferRelativeResize="0"/>
          <p:nvPr/>
        </p:nvPicPr>
        <p:blipFill>
          <a:blip r:embed="rId3">
            <a:alphaModFix/>
          </a:blip>
          <a:stretch>
            <a:fillRect/>
          </a:stretch>
        </p:blipFill>
        <p:spPr>
          <a:xfrm>
            <a:off x="7431750" y="108425"/>
            <a:ext cx="1255050" cy="12550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33"/>
          <p:cNvSpPr txBox="1">
            <a:spLocks noGrp="1"/>
          </p:cNvSpPr>
          <p:nvPr>
            <p:ph type="body" idx="1"/>
          </p:nvPr>
        </p:nvSpPr>
        <p:spPr>
          <a:xfrm>
            <a:off x="460353" y="1104400"/>
            <a:ext cx="7230066" cy="3177514"/>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Font typeface="Arial"/>
              <a:buNone/>
            </a:pPr>
            <a:r>
              <a:rPr lang="en-US" sz="2000" dirty="0"/>
              <a:t>In small groups of 2-4, students visit each chat station and discuss the question. Ask them to jot down key points of the discussion on your half-sheet.</a:t>
            </a:r>
            <a:endParaRPr sz="2000" dirty="0"/>
          </a:p>
          <a:p>
            <a:pPr marL="0" lvl="0" indent="0" algn="l" rtl="0">
              <a:spcBef>
                <a:spcPts val="0"/>
              </a:spcBef>
              <a:spcAft>
                <a:spcPts val="0"/>
              </a:spcAft>
              <a:buClr>
                <a:schemeClr val="dk1"/>
              </a:buClr>
              <a:buSzPts val="1100"/>
              <a:buFont typeface="Arial"/>
              <a:buNone/>
            </a:pPr>
            <a:endParaRPr sz="2000" dirty="0"/>
          </a:p>
          <a:p>
            <a:pPr marL="0" lvl="0" indent="0" algn="l" rtl="0">
              <a:spcBef>
                <a:spcPts val="0"/>
              </a:spcBef>
              <a:spcAft>
                <a:spcPts val="0"/>
              </a:spcAft>
              <a:buClr>
                <a:schemeClr val="dk1"/>
              </a:buClr>
              <a:buSzPts val="1100"/>
              <a:buFont typeface="Arial"/>
              <a:buNone/>
            </a:pPr>
            <a:r>
              <a:rPr lang="en-US" sz="2000" b="1" u="sng" dirty="0"/>
              <a:t>Chat Station Norms:</a:t>
            </a:r>
            <a:endParaRPr sz="2000" b="1" u="sng" dirty="0"/>
          </a:p>
          <a:p>
            <a:pPr marL="0" lvl="0" indent="0" algn="l" rtl="0">
              <a:spcBef>
                <a:spcPts val="0"/>
              </a:spcBef>
              <a:spcAft>
                <a:spcPts val="0"/>
              </a:spcAft>
              <a:buClr>
                <a:schemeClr val="dk1"/>
              </a:buClr>
              <a:buSzPts val="1100"/>
              <a:buFont typeface="Arial"/>
              <a:buNone/>
            </a:pPr>
            <a:endParaRPr sz="1000" dirty="0"/>
          </a:p>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Each person will share their thoughts.</a:t>
            </a:r>
            <a:endParaRPr sz="2000" dirty="0"/>
          </a:p>
          <a:p>
            <a:pPr marL="444500" lvl="0" indent="-342900" algn="l" rtl="0">
              <a:spcBef>
                <a:spcPts val="0"/>
              </a:spcBef>
              <a:spcAft>
                <a:spcPts val="0"/>
              </a:spcAft>
              <a:buClr>
                <a:schemeClr val="accent6"/>
              </a:buClr>
              <a:buSzPts val="2000"/>
              <a:buFont typeface="Arial" panose="020B0604020202020204" pitchFamily="34" charset="0"/>
              <a:buChar char="•"/>
            </a:pPr>
            <a:r>
              <a:rPr lang="en-US" sz="2000" dirty="0"/>
              <a:t>Take turns listening and ask questions.</a:t>
            </a:r>
            <a:endParaRPr sz="2000" dirty="0"/>
          </a:p>
          <a:p>
            <a:pPr marL="444500" lvl="0" indent="-342900" algn="l" rtl="0">
              <a:spcBef>
                <a:spcPts val="0"/>
              </a:spcBef>
              <a:spcAft>
                <a:spcPts val="0"/>
              </a:spcAft>
              <a:buClr>
                <a:schemeClr val="accent6"/>
              </a:buClr>
              <a:buSzPts val="2000"/>
              <a:buFont typeface="Arial" panose="020B0604020202020204" pitchFamily="34" charset="0"/>
              <a:buChar char="•"/>
            </a:pPr>
            <a:r>
              <a:rPr lang="en-US" sz="2000" dirty="0"/>
              <a:t>Participants must stay on topic.</a:t>
            </a:r>
            <a:endParaRPr dirty="0"/>
          </a:p>
        </p:txBody>
      </p:sp>
      <p:sp>
        <p:nvSpPr>
          <p:cNvPr id="160" name="Google Shape;160;p33"/>
          <p:cNvSpPr txBox="1">
            <a:spLocks noGrp="1"/>
          </p:cNvSpPr>
          <p:nvPr>
            <p:ph type="title"/>
          </p:nvPr>
        </p:nvSpPr>
        <p:spPr>
          <a:xfrm>
            <a:off x="457200" y="84852"/>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Chat Stations </a:t>
            </a:r>
            <a:endParaRPr dirty="0"/>
          </a:p>
        </p:txBody>
      </p:sp>
      <p:pic>
        <p:nvPicPr>
          <p:cNvPr id="161" name="Google Shape;161;p33"/>
          <p:cNvPicPr preferRelativeResize="0"/>
          <p:nvPr/>
        </p:nvPicPr>
        <p:blipFill>
          <a:blip r:embed="rId3">
            <a:alphaModFix/>
          </a:blip>
          <a:stretch>
            <a:fillRect/>
          </a:stretch>
        </p:blipFill>
        <p:spPr>
          <a:xfrm flipH="1">
            <a:off x="5832128" y="2043552"/>
            <a:ext cx="2681299" cy="19657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34"/>
          <p:cNvSpPr txBox="1">
            <a:spLocks noGrp="1"/>
          </p:cNvSpPr>
          <p:nvPr>
            <p:ph type="body" idx="1"/>
          </p:nvPr>
        </p:nvSpPr>
        <p:spPr>
          <a:xfrm>
            <a:off x="435128" y="1025571"/>
            <a:ext cx="7069258" cy="3562195"/>
          </a:xfrm>
          <a:prstGeom prst="rect">
            <a:avLst/>
          </a:prstGeom>
        </p:spPr>
        <p:txBody>
          <a:bodyPr spcFirstLastPara="1" wrap="square" lIns="91425" tIns="45700" rIns="91425" bIns="45700" anchor="t" anchorCtr="0">
            <a:noAutofit/>
          </a:bodyPr>
          <a:lstStyle/>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Create Chat Stations by writing one prompt on each poster. Number them and hang them numerically around the room.</a:t>
            </a:r>
            <a:endParaRPr sz="1900" dirty="0"/>
          </a:p>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Number students (2-4 per group) and have them take paper, a handout, or a notebook to the station.</a:t>
            </a:r>
            <a:endParaRPr sz="1900" dirty="0"/>
          </a:p>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Give students 3-5 minutes to chat about their prompt and write down the key discussion points.</a:t>
            </a:r>
            <a:endParaRPr sz="1900" dirty="0"/>
          </a:p>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Have students move to the next station as a group until they have visited all stations.</a:t>
            </a:r>
            <a:endParaRPr sz="1900" dirty="0"/>
          </a:p>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As students chat, listen for key points, disagreements, or misconceptions.</a:t>
            </a:r>
            <a:endParaRPr sz="1900" dirty="0"/>
          </a:p>
          <a:p>
            <a:pPr marL="457200" lvl="0" indent="-349250" algn="l" rtl="0">
              <a:spcBef>
                <a:spcPts val="0"/>
              </a:spcBef>
              <a:spcAft>
                <a:spcPts val="0"/>
              </a:spcAft>
              <a:buClr>
                <a:schemeClr val="accent6"/>
              </a:buClr>
              <a:buSzPts val="1900"/>
              <a:buFont typeface="Arial" panose="020B0604020202020204" pitchFamily="34" charset="0"/>
              <a:buChar char="•"/>
            </a:pPr>
            <a:r>
              <a:rPr lang="en-US" sz="1900" dirty="0"/>
              <a:t>Bring the class back together to review the topics and their discussions.</a:t>
            </a:r>
            <a:endParaRPr sz="1900" dirty="0"/>
          </a:p>
          <a:p>
            <a:pPr marL="0" lvl="0" indent="0" algn="l" rtl="0">
              <a:spcBef>
                <a:spcPts val="520"/>
              </a:spcBef>
              <a:spcAft>
                <a:spcPts val="0"/>
              </a:spcAft>
              <a:buNone/>
            </a:pPr>
            <a:endParaRPr sz="2800" dirty="0"/>
          </a:p>
        </p:txBody>
      </p:sp>
      <p:sp>
        <p:nvSpPr>
          <p:cNvPr id="167" name="Google Shape;167;p34"/>
          <p:cNvSpPr txBox="1">
            <a:spLocks noGrp="1"/>
          </p:cNvSpPr>
          <p:nvPr>
            <p:ph type="title"/>
          </p:nvPr>
        </p:nvSpPr>
        <p:spPr>
          <a:xfrm>
            <a:off x="457200" y="89683"/>
            <a:ext cx="6426025"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Chat Station</a:t>
            </a:r>
            <a:endParaRPr dirty="0"/>
          </a:p>
        </p:txBody>
      </p:sp>
      <p:pic>
        <p:nvPicPr>
          <p:cNvPr id="168" name="Google Shape;168;p34"/>
          <p:cNvPicPr preferRelativeResize="0"/>
          <p:nvPr/>
        </p:nvPicPr>
        <p:blipFill rotWithShape="1">
          <a:blip r:embed="rId3">
            <a:alphaModFix/>
          </a:blip>
          <a:srcRect b="-5977"/>
          <a:stretch/>
        </p:blipFill>
        <p:spPr>
          <a:xfrm flipH="1">
            <a:off x="6777241" y="357594"/>
            <a:ext cx="1368924" cy="1003584"/>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pic>
        <p:nvPicPr>
          <p:cNvPr id="173" name="Google Shape;173;p35" descr="Learn about an engaging and collaborative strategy from the K20 Center. For more strategies, visit learn.k20center.ou/edu/strategies" title="30-Second Expert – LEARN Instructional Strategy">
            <a:hlinkClick r:id="rId3"/>
          </p:cNvPr>
          <p:cNvPicPr preferRelativeResize="0"/>
          <p:nvPr/>
        </p:nvPicPr>
        <p:blipFill>
          <a:blip r:embed="rId4">
            <a:alphaModFix/>
          </a:blip>
          <a:stretch>
            <a:fillRect/>
          </a:stretch>
        </p:blipFill>
        <p:spPr>
          <a:xfrm>
            <a:off x="1580279" y="359072"/>
            <a:ext cx="5647400" cy="42355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6"/>
          <p:cNvSpPr txBox="1">
            <a:spLocks noGrp="1"/>
          </p:cNvSpPr>
          <p:nvPr>
            <p:ph type="body" idx="1"/>
          </p:nvPr>
        </p:nvSpPr>
        <p:spPr>
          <a:xfrm>
            <a:off x="457200" y="1044491"/>
            <a:ext cx="6533230" cy="3434100"/>
          </a:xfrm>
          <a:prstGeom prst="rect">
            <a:avLst/>
          </a:prstGeom>
        </p:spPr>
        <p:txBody>
          <a:bodyPr spcFirstLastPara="1" wrap="square" lIns="91425" tIns="45700" rIns="91425" bIns="45700" anchor="t" anchorCtr="0">
            <a:noAutofit/>
          </a:bodyPr>
          <a:lstStyle/>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Write down everything you learned about the Roaring 20’s on the left side of your T-chart. </a:t>
            </a:r>
            <a:endParaRPr sz="2000" dirty="0"/>
          </a:p>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Find a partner. Choose one person to be the speaker and one person to be the listener. </a:t>
            </a:r>
            <a:endParaRPr sz="2000" dirty="0"/>
          </a:p>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The speaker should share: “I am an expert on the Roaring 20’s because I know…” </a:t>
            </a:r>
            <a:endParaRPr sz="2000" dirty="0"/>
          </a:p>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The listener responds: “According to (partner’s name)...” and summarize what the speaker has said. Have speaker clarify any misconceptions and have the listener record on the right side of their T-chart.</a:t>
            </a:r>
            <a:endParaRPr sz="2000" dirty="0"/>
          </a:p>
          <a:p>
            <a:pPr marL="457200" lvl="0" indent="-355600" algn="l" rtl="0">
              <a:spcBef>
                <a:spcPts val="0"/>
              </a:spcBef>
              <a:spcAft>
                <a:spcPts val="0"/>
              </a:spcAft>
              <a:buClr>
                <a:schemeClr val="accent6"/>
              </a:buClr>
              <a:buSzPts val="2000"/>
              <a:buFont typeface="Arial" panose="020B0604020202020204" pitchFamily="34" charset="0"/>
              <a:buChar char="•"/>
            </a:pPr>
            <a:r>
              <a:rPr lang="en-US" sz="2000" dirty="0"/>
              <a:t>Switch roles and repeat Steps 3 &amp; 4.</a:t>
            </a:r>
            <a:endParaRPr sz="2000" dirty="0"/>
          </a:p>
          <a:p>
            <a:pPr marL="0" lvl="0" indent="0" algn="l" rtl="0">
              <a:spcBef>
                <a:spcPts val="520"/>
              </a:spcBef>
              <a:spcAft>
                <a:spcPts val="0"/>
              </a:spcAft>
              <a:buNone/>
            </a:pPr>
            <a:endParaRPr sz="3200" dirty="0"/>
          </a:p>
        </p:txBody>
      </p:sp>
      <p:sp>
        <p:nvSpPr>
          <p:cNvPr id="179" name="Google Shape;179;p36"/>
          <p:cNvSpPr txBox="1">
            <a:spLocks noGrp="1"/>
          </p:cNvSpPr>
          <p:nvPr>
            <p:ph type="title"/>
          </p:nvPr>
        </p:nvSpPr>
        <p:spPr>
          <a:xfrm>
            <a:off x="457200" y="8337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30 Second Expert</a:t>
            </a:r>
            <a:endParaRPr dirty="0"/>
          </a:p>
        </p:txBody>
      </p:sp>
      <p:pic>
        <p:nvPicPr>
          <p:cNvPr id="180" name="Google Shape;180;p36"/>
          <p:cNvPicPr preferRelativeResize="0"/>
          <p:nvPr/>
        </p:nvPicPr>
        <p:blipFill>
          <a:blip r:embed="rId3">
            <a:alphaModFix/>
          </a:blip>
          <a:stretch>
            <a:fillRect/>
          </a:stretch>
        </p:blipFill>
        <p:spPr>
          <a:xfrm>
            <a:off x="7074628" y="347930"/>
            <a:ext cx="1798249" cy="1309225"/>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37"/>
          <p:cNvSpPr txBox="1">
            <a:spLocks noGrp="1"/>
          </p:cNvSpPr>
          <p:nvPr>
            <p:ph type="body" idx="1"/>
          </p:nvPr>
        </p:nvSpPr>
        <p:spPr>
          <a:xfrm>
            <a:off x="454047" y="804855"/>
            <a:ext cx="6558455" cy="3808135"/>
          </a:xfrm>
          <a:prstGeom prst="rect">
            <a:avLst/>
          </a:prstGeom>
        </p:spPr>
        <p:txBody>
          <a:bodyPr spcFirstLastPara="1" wrap="square" lIns="91425" tIns="45700" rIns="91425" bIns="45700" anchor="t" anchorCtr="0">
            <a:noAutofit/>
          </a:bodyPr>
          <a:lstStyle/>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Ask student to draw a T-chart on a blank sheet of paper. Have them label the left side “What I know about this topic” and the right side “What I learned from by partner.”</a:t>
            </a:r>
            <a:endParaRPr sz="1500" dirty="0"/>
          </a:p>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Have students write what they know about the topic on the left side of the T-chart. If students use the strategy to summarize a text, have students complete this step </a:t>
            </a:r>
            <a:r>
              <a:rPr lang="en-US" sz="1500" i="1" dirty="0"/>
              <a:t>after</a:t>
            </a:r>
            <a:r>
              <a:rPr lang="en-US" sz="1500" dirty="0"/>
              <a:t> they have finished reading.</a:t>
            </a:r>
            <a:endParaRPr sz="1500" dirty="0"/>
          </a:p>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Place the students in pairs.</a:t>
            </a:r>
            <a:endParaRPr sz="1500" dirty="0"/>
          </a:p>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Invite students to stand and turn towards their partners. Designate one student in each pair as the speaker and the other as the listener. Then, have the speaker share a significant piece of information or interesting insight from the text. The speaker should say, “I am expert on this topic because I know….” Give students only 30 seconds to share.</a:t>
            </a:r>
            <a:endParaRPr sz="1500" dirty="0"/>
          </a:p>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Have the listener say, “According to (partner’s name),” and summarize what the speaker has said. Have speaker clarify any misconceptions and the listener record on the right side of their T-chart.</a:t>
            </a:r>
            <a:endParaRPr sz="1500" dirty="0"/>
          </a:p>
          <a:p>
            <a:pPr marL="457200" lvl="0" indent="-330200" algn="l" rtl="0">
              <a:spcBef>
                <a:spcPts val="0"/>
              </a:spcBef>
              <a:spcAft>
                <a:spcPts val="0"/>
              </a:spcAft>
              <a:buClr>
                <a:schemeClr val="accent6"/>
              </a:buClr>
              <a:buSzPct val="100000"/>
              <a:buFont typeface="Arial" panose="020B0604020202020204" pitchFamily="34" charset="0"/>
              <a:buChar char="•"/>
            </a:pPr>
            <a:r>
              <a:rPr lang="en-US" sz="1500" dirty="0"/>
              <a:t>Have student pairs switch roles and repeat Steps 4 and 5. </a:t>
            </a:r>
            <a:endParaRPr sz="1500" dirty="0"/>
          </a:p>
          <a:p>
            <a:pPr marL="0" lvl="0" indent="0" algn="l" rtl="0">
              <a:spcBef>
                <a:spcPts val="520"/>
              </a:spcBef>
              <a:spcAft>
                <a:spcPts val="0"/>
              </a:spcAft>
              <a:buNone/>
            </a:pPr>
            <a:endParaRPr sz="2200" dirty="0"/>
          </a:p>
        </p:txBody>
      </p:sp>
      <p:sp>
        <p:nvSpPr>
          <p:cNvPr id="186" name="Google Shape;186;p37"/>
          <p:cNvSpPr txBox="1">
            <a:spLocks noGrp="1"/>
          </p:cNvSpPr>
          <p:nvPr>
            <p:ph type="title"/>
          </p:nvPr>
        </p:nvSpPr>
        <p:spPr>
          <a:xfrm>
            <a:off x="457200" y="-112424"/>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sz="3200" dirty="0"/>
              <a:t>30 Second Expert</a:t>
            </a:r>
            <a:endParaRPr sz="3200" dirty="0"/>
          </a:p>
        </p:txBody>
      </p:sp>
      <p:pic>
        <p:nvPicPr>
          <p:cNvPr id="187" name="Google Shape;187;p37"/>
          <p:cNvPicPr preferRelativeResize="0"/>
          <p:nvPr/>
        </p:nvPicPr>
        <p:blipFill>
          <a:blip r:embed="rId3">
            <a:alphaModFix/>
          </a:blip>
          <a:stretch>
            <a:fillRect/>
          </a:stretch>
        </p:blipFill>
        <p:spPr>
          <a:xfrm>
            <a:off x="6689949" y="114600"/>
            <a:ext cx="1798249" cy="13092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38"/>
          <p:cNvSpPr txBox="1">
            <a:spLocks noGrp="1"/>
          </p:cNvSpPr>
          <p:nvPr>
            <p:ph type="body" idx="1"/>
          </p:nvPr>
        </p:nvSpPr>
        <p:spPr>
          <a:xfrm>
            <a:off x="457200" y="1309350"/>
            <a:ext cx="6015900" cy="3434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Font typeface="Arial"/>
              <a:buNone/>
            </a:pPr>
            <a:r>
              <a:rPr lang="en-US" sz="2400"/>
              <a:t>Write down the muddiest point (most confusing or least clear) from today’s strategy exploration.</a:t>
            </a:r>
            <a:endParaRPr sz="2400"/>
          </a:p>
          <a:p>
            <a:pPr marL="0" lvl="0" indent="0" algn="l" rtl="0">
              <a:spcBef>
                <a:spcPts val="520"/>
              </a:spcBef>
              <a:spcAft>
                <a:spcPts val="0"/>
              </a:spcAft>
              <a:buNone/>
            </a:pPr>
            <a:endParaRPr/>
          </a:p>
        </p:txBody>
      </p:sp>
      <p:sp>
        <p:nvSpPr>
          <p:cNvPr id="193" name="Google Shape;193;p38"/>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Muddiest Point</a:t>
            </a:r>
            <a:endParaRPr/>
          </a:p>
        </p:txBody>
      </p:sp>
      <p:pic>
        <p:nvPicPr>
          <p:cNvPr id="194" name="Google Shape;194;p38"/>
          <p:cNvPicPr preferRelativeResize="0"/>
          <p:nvPr/>
        </p:nvPicPr>
        <p:blipFill>
          <a:blip r:embed="rId3">
            <a:alphaModFix/>
          </a:blip>
          <a:stretch>
            <a:fillRect/>
          </a:stretch>
        </p:blipFill>
        <p:spPr>
          <a:xfrm>
            <a:off x="6145875" y="0"/>
            <a:ext cx="2540926" cy="2540926"/>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9"/>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81000" algn="l" rtl="0">
              <a:spcBef>
                <a:spcPts val="0"/>
              </a:spcBef>
              <a:spcAft>
                <a:spcPts val="0"/>
              </a:spcAft>
              <a:buClr>
                <a:schemeClr val="accent6"/>
              </a:buClr>
              <a:buSzPts val="2400"/>
              <a:buFont typeface="Arial" panose="020B0604020202020204" pitchFamily="34" charset="0"/>
              <a:buChar char="•"/>
            </a:pPr>
            <a:r>
              <a:rPr lang="en-US" sz="2400" dirty="0"/>
              <a:t>Have students write down the muddiest point (most confusing or least clear) from today’s lesson.</a:t>
            </a:r>
            <a:endParaRPr sz="2400" dirty="0"/>
          </a:p>
          <a:p>
            <a:pPr marL="457200" lvl="0" indent="-381000" algn="l" rtl="0">
              <a:spcBef>
                <a:spcPts val="0"/>
              </a:spcBef>
              <a:spcAft>
                <a:spcPts val="0"/>
              </a:spcAft>
              <a:buClr>
                <a:schemeClr val="accent6"/>
              </a:buClr>
              <a:buSzPts val="2400"/>
              <a:buFont typeface="Arial" panose="020B0604020202020204" pitchFamily="34" charset="0"/>
              <a:buChar char="•"/>
            </a:pPr>
            <a:r>
              <a:rPr lang="en-US" sz="2400" dirty="0"/>
              <a:t>Collect all of your students’ responses.</a:t>
            </a:r>
            <a:endParaRPr sz="2400" dirty="0"/>
          </a:p>
          <a:p>
            <a:pPr marL="457200" lvl="0" indent="-381000" algn="l" rtl="0">
              <a:spcBef>
                <a:spcPts val="0"/>
              </a:spcBef>
              <a:spcAft>
                <a:spcPts val="0"/>
              </a:spcAft>
              <a:buClr>
                <a:schemeClr val="accent6"/>
              </a:buClr>
              <a:buSzPts val="2400"/>
              <a:buFont typeface="Arial" panose="020B0604020202020204" pitchFamily="34" charset="0"/>
              <a:buChar char="•"/>
            </a:pPr>
            <a:r>
              <a:rPr lang="en-US" sz="2400" dirty="0"/>
              <a:t>Let students know you will be using the information to inform your next lesson.</a:t>
            </a:r>
            <a:endParaRPr sz="2400" dirty="0"/>
          </a:p>
          <a:p>
            <a:pPr marL="457200" lvl="0" indent="-381000" algn="l" rtl="0">
              <a:spcBef>
                <a:spcPts val="0"/>
              </a:spcBef>
              <a:spcAft>
                <a:spcPts val="0"/>
              </a:spcAft>
              <a:buClr>
                <a:schemeClr val="accent6"/>
              </a:buClr>
              <a:buSzPts val="2400"/>
              <a:buFont typeface="Arial" panose="020B0604020202020204" pitchFamily="34" charset="0"/>
              <a:buChar char="•"/>
            </a:pPr>
            <a:r>
              <a:rPr lang="en-US" sz="2400" dirty="0"/>
              <a:t>Analyze student responses and use them to improve instruction on the next lesson.</a:t>
            </a:r>
            <a:endParaRPr dirty="0"/>
          </a:p>
        </p:txBody>
      </p:sp>
      <p:sp>
        <p:nvSpPr>
          <p:cNvPr id="200" name="Google Shape;200;p39"/>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Muddiest Point</a:t>
            </a:r>
            <a:endParaRPr/>
          </a:p>
        </p:txBody>
      </p:sp>
      <p:pic>
        <p:nvPicPr>
          <p:cNvPr id="201" name="Google Shape;201;p39"/>
          <p:cNvPicPr preferRelativeResize="0"/>
          <p:nvPr/>
        </p:nvPicPr>
        <p:blipFill>
          <a:blip r:embed="rId3">
            <a:alphaModFix/>
          </a:blip>
          <a:stretch>
            <a:fillRect/>
          </a:stretch>
        </p:blipFill>
        <p:spPr>
          <a:xfrm>
            <a:off x="7184700" y="316350"/>
            <a:ext cx="1471500" cy="14715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40"/>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1100"/>
              <a:buFont typeface="Arial"/>
              <a:buNone/>
            </a:pPr>
            <a:r>
              <a:rPr lang="en-US" sz="2400"/>
              <a:t>Think about the instructional strategies you used today.</a:t>
            </a:r>
            <a:endParaRPr sz="2400"/>
          </a:p>
          <a:p>
            <a:pPr marL="0" lvl="0" indent="0" algn="l" rtl="0">
              <a:spcBef>
                <a:spcPts val="0"/>
              </a:spcBef>
              <a:spcAft>
                <a:spcPts val="0"/>
              </a:spcAft>
              <a:buClr>
                <a:schemeClr val="dk1"/>
              </a:buClr>
              <a:buSzPts val="1100"/>
              <a:buFont typeface="Arial"/>
              <a:buNone/>
            </a:pPr>
            <a:endParaRPr sz="2400"/>
          </a:p>
          <a:p>
            <a:pPr marL="0" lvl="0" indent="0" algn="l" rtl="0">
              <a:spcBef>
                <a:spcPts val="0"/>
              </a:spcBef>
              <a:spcAft>
                <a:spcPts val="0"/>
              </a:spcAft>
              <a:buClr>
                <a:schemeClr val="dk1"/>
              </a:buClr>
              <a:buSzPts val="1100"/>
              <a:buFont typeface="Arial"/>
              <a:buNone/>
            </a:pPr>
            <a:r>
              <a:rPr lang="en-US" sz="2400" b="1"/>
              <a:t>What is one strategy that you could use in your classroom in the next few weeks?</a:t>
            </a:r>
            <a:endParaRPr sz="2400" b="1"/>
          </a:p>
          <a:p>
            <a:pPr marL="0" lvl="0" indent="0" algn="l" rtl="0">
              <a:spcBef>
                <a:spcPts val="520"/>
              </a:spcBef>
              <a:spcAft>
                <a:spcPts val="0"/>
              </a:spcAft>
              <a:buNone/>
            </a:pPr>
            <a:endParaRPr/>
          </a:p>
        </p:txBody>
      </p:sp>
      <p:sp>
        <p:nvSpPr>
          <p:cNvPr id="207" name="Google Shape;207;p40"/>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a:t>In Your Classroom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3"/>
          <p:cNvSpPr txBox="1">
            <a:spLocks noGrp="1"/>
          </p:cNvSpPr>
          <p:nvPr>
            <p:ph type="ctrTitle"/>
          </p:nvPr>
        </p:nvSpPr>
        <p:spPr>
          <a:xfrm>
            <a:off x="644650" y="1007602"/>
            <a:ext cx="7851600" cy="1854868"/>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dirty="0"/>
              <a:t>Discussion Strategies for ELA</a:t>
            </a:r>
            <a:endParaRPr dirty="0"/>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4"/>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Lesson Objectives</a:t>
            </a:r>
            <a:endParaRPr/>
          </a:p>
        </p:txBody>
      </p:sp>
      <p:sp>
        <p:nvSpPr>
          <p:cNvPr id="100" name="Google Shape;100;p24"/>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fontScale="92500"/>
          </a:bodyPr>
          <a:lstStyle/>
          <a:p>
            <a:pPr marL="398463" lvl="0" indent="-111125" algn="l" rtl="0">
              <a:lnSpc>
                <a:spcPct val="100000"/>
              </a:lnSpc>
              <a:spcBef>
                <a:spcPts val="0"/>
              </a:spcBef>
              <a:spcAft>
                <a:spcPts val="0"/>
              </a:spcAft>
              <a:buClr>
                <a:schemeClr val="lt1"/>
              </a:buClr>
              <a:buSzPts val="2600"/>
              <a:buFont typeface="Arial"/>
              <a:buNone/>
            </a:pPr>
            <a:r>
              <a:rPr lang="en-US" dirty="0"/>
              <a:t>Learn to implement a variety of discussion strategies to improve/enhance substantive student conversations.</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5"/>
          <p:cNvSpPr txBox="1">
            <a:spLocks noGrp="1"/>
          </p:cNvSpPr>
          <p:nvPr>
            <p:ph type="body" idx="1"/>
          </p:nvPr>
        </p:nvSpPr>
        <p:spPr>
          <a:xfrm>
            <a:off x="457200" y="1309352"/>
            <a:ext cx="8229600" cy="2417616"/>
          </a:xfrm>
          <a:prstGeom prst="rect">
            <a:avLst/>
          </a:prstGeom>
          <a:noFill/>
          <a:ln>
            <a:noFill/>
          </a:ln>
        </p:spPr>
        <p:txBody>
          <a:bodyPr spcFirstLastPara="1" wrap="square" lIns="91425" tIns="45700" rIns="91425" bIns="45700" anchor="t" anchorCtr="0">
            <a:normAutofit/>
          </a:bodyPr>
          <a:lstStyle/>
          <a:p>
            <a:pPr marL="227012" lvl="0" indent="-227012" algn="l" rtl="0">
              <a:lnSpc>
                <a:spcPct val="100000"/>
              </a:lnSpc>
              <a:spcBef>
                <a:spcPts val="0"/>
              </a:spcBef>
              <a:spcAft>
                <a:spcPts val="0"/>
              </a:spcAft>
              <a:buClr>
                <a:schemeClr val="accent4"/>
              </a:buClr>
              <a:buSzPts val="2600"/>
              <a:buFont typeface="Arial"/>
              <a:buChar char="•"/>
            </a:pPr>
            <a:r>
              <a:rPr lang="en-US" dirty="0"/>
              <a:t>Each person will share their thoughts.</a:t>
            </a:r>
            <a:endParaRPr dirty="0"/>
          </a:p>
          <a:p>
            <a:pPr marL="227012" lvl="0" indent="-227012" algn="l" rtl="0">
              <a:lnSpc>
                <a:spcPct val="100000"/>
              </a:lnSpc>
              <a:spcBef>
                <a:spcPts val="0"/>
              </a:spcBef>
              <a:spcAft>
                <a:spcPts val="0"/>
              </a:spcAft>
              <a:buSzPts val="2600"/>
              <a:buChar char="•"/>
            </a:pPr>
            <a:r>
              <a:rPr lang="en-US" dirty="0"/>
              <a:t>Everyone is invited to speak. </a:t>
            </a:r>
            <a:endParaRPr dirty="0"/>
          </a:p>
          <a:p>
            <a:pPr marL="227012" lvl="0" indent="-227012" algn="l" rtl="0">
              <a:lnSpc>
                <a:spcPct val="100000"/>
              </a:lnSpc>
              <a:spcBef>
                <a:spcPts val="0"/>
              </a:spcBef>
              <a:spcAft>
                <a:spcPts val="0"/>
              </a:spcAft>
              <a:buSzPts val="2600"/>
              <a:buChar char="•"/>
            </a:pPr>
            <a:r>
              <a:rPr lang="en-US" dirty="0"/>
              <a:t>Take turns to listen and ask questions.</a:t>
            </a:r>
            <a:endParaRPr dirty="0"/>
          </a:p>
          <a:p>
            <a:pPr marL="227012" lvl="0" indent="-227012" algn="l" rtl="0">
              <a:lnSpc>
                <a:spcPct val="100000"/>
              </a:lnSpc>
              <a:spcBef>
                <a:spcPts val="0"/>
              </a:spcBef>
              <a:spcAft>
                <a:spcPts val="0"/>
              </a:spcAft>
              <a:buSzPts val="2600"/>
              <a:buChar char="•"/>
            </a:pPr>
            <a:r>
              <a:rPr lang="en-US" dirty="0"/>
              <a:t>Stay on topic.</a:t>
            </a:r>
            <a:endParaRPr dirty="0"/>
          </a:p>
          <a:p>
            <a:pPr marL="227012" lvl="0" indent="-227012" algn="l" rtl="0">
              <a:lnSpc>
                <a:spcPct val="100000"/>
              </a:lnSpc>
              <a:spcBef>
                <a:spcPts val="0"/>
              </a:spcBef>
              <a:spcAft>
                <a:spcPts val="0"/>
              </a:spcAft>
              <a:buSzPts val="2600"/>
              <a:buChar char="•"/>
            </a:pPr>
            <a:r>
              <a:rPr lang="en-US" dirty="0"/>
              <a:t>Devices will not be used during today’s discussions.</a:t>
            </a:r>
            <a:endParaRPr dirty="0"/>
          </a:p>
          <a:p>
            <a:pPr marL="1645836" lvl="7" indent="-60951" algn="l" rtl="0">
              <a:lnSpc>
                <a:spcPct val="100000"/>
              </a:lnSpc>
              <a:spcBef>
                <a:spcPts val="240"/>
              </a:spcBef>
              <a:spcAft>
                <a:spcPts val="0"/>
              </a:spcAft>
              <a:buSzPts val="1200"/>
              <a:buFont typeface="Calibri"/>
              <a:buNone/>
            </a:pPr>
            <a:endParaRPr dirty="0"/>
          </a:p>
        </p:txBody>
      </p:sp>
      <p:sp>
        <p:nvSpPr>
          <p:cNvPr id="106" name="Google Shape;106;p25"/>
          <p:cNvSpPr txBox="1">
            <a:spLocks noGrp="1"/>
          </p:cNvSpPr>
          <p:nvPr>
            <p:ph type="title"/>
          </p:nvPr>
        </p:nvSpPr>
        <p:spPr>
          <a:xfrm>
            <a:off x="457200" y="307247"/>
            <a:ext cx="8229600" cy="85725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Norms for Discussion Groups</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6"/>
          <p:cNvSpPr txBox="1">
            <a:spLocks noGrp="1"/>
          </p:cNvSpPr>
          <p:nvPr>
            <p:ph type="body" idx="1"/>
          </p:nvPr>
        </p:nvSpPr>
        <p:spPr>
          <a:xfrm>
            <a:off x="457200" y="1309352"/>
            <a:ext cx="8229600" cy="3434100"/>
          </a:xfrm>
          <a:prstGeom prst="rect">
            <a:avLst/>
          </a:prstGeom>
        </p:spPr>
        <p:txBody>
          <a:bodyPr spcFirstLastPara="1" wrap="square" lIns="91425" tIns="45700" rIns="91425" bIns="45700" anchor="t" anchorCtr="0">
            <a:normAutofit/>
          </a:bodyPr>
          <a:lstStyle/>
          <a:p>
            <a:pPr marL="457200" lvl="0" indent="-393700" algn="l" rtl="0">
              <a:spcBef>
                <a:spcPts val="520"/>
              </a:spcBef>
              <a:spcAft>
                <a:spcPts val="0"/>
              </a:spcAft>
              <a:buSzPts val="2600"/>
              <a:buChar char="•"/>
            </a:pPr>
            <a:r>
              <a:rPr lang="en-US" dirty="0"/>
              <a:t>Pick up a slip of paper from a presenter.</a:t>
            </a:r>
            <a:endParaRPr dirty="0"/>
          </a:p>
          <a:p>
            <a:pPr marL="457200" lvl="0" indent="-393700" algn="l" rtl="0">
              <a:spcBef>
                <a:spcPts val="0"/>
              </a:spcBef>
              <a:spcAft>
                <a:spcPts val="0"/>
              </a:spcAft>
              <a:buSzPts val="2600"/>
              <a:buChar char="•"/>
            </a:pPr>
            <a:r>
              <a:rPr lang="en-US" dirty="0"/>
              <a:t>Read your character’s name and brief description.</a:t>
            </a:r>
            <a:endParaRPr dirty="0"/>
          </a:p>
          <a:p>
            <a:pPr marL="457200" lvl="0" indent="-393700" algn="l" rtl="0">
              <a:spcBef>
                <a:spcPts val="0"/>
              </a:spcBef>
              <a:spcAft>
                <a:spcPts val="0"/>
              </a:spcAft>
              <a:buSzPts val="2600"/>
              <a:buChar char="•"/>
            </a:pPr>
            <a:r>
              <a:rPr lang="en-US" dirty="0"/>
              <a:t>Mingle with the other participants in the room and have short conversations with them taking on the point-of-view of your character to answer the question below:</a:t>
            </a:r>
            <a:endParaRPr dirty="0"/>
          </a:p>
          <a:p>
            <a:pPr lvl="1" algn="l" rtl="0">
              <a:spcBef>
                <a:spcPts val="0"/>
              </a:spcBef>
              <a:spcAft>
                <a:spcPts val="0"/>
              </a:spcAft>
              <a:buSzPts val="2000"/>
              <a:buFont typeface="Wingdings" panose="05000000000000000000" pitchFamily="2" charset="2"/>
              <a:buChar char="§"/>
            </a:pPr>
            <a:r>
              <a:rPr lang="en-US" dirty="0"/>
              <a:t>Why are conversations important in the classroom?</a:t>
            </a:r>
            <a:endParaRPr dirty="0"/>
          </a:p>
          <a:p>
            <a:pPr marL="457200" lvl="0" indent="-393700" algn="l" rtl="0">
              <a:spcBef>
                <a:spcPts val="0"/>
              </a:spcBef>
              <a:spcAft>
                <a:spcPts val="0"/>
              </a:spcAft>
              <a:buSzPts val="2600"/>
              <a:buChar char="•"/>
            </a:pPr>
            <a:r>
              <a:rPr lang="en-US" dirty="0"/>
              <a:t>Be prepared to discuss with the group.</a:t>
            </a:r>
            <a:endParaRPr dirty="0"/>
          </a:p>
        </p:txBody>
      </p:sp>
      <p:sp>
        <p:nvSpPr>
          <p:cNvPr id="112" name="Google Shape;112;p26"/>
          <p:cNvSpPr txBox="1">
            <a:spLocks noGrp="1"/>
          </p:cNvSpPr>
          <p:nvPr>
            <p:ph type="title"/>
          </p:nvPr>
        </p:nvSpPr>
        <p:spPr>
          <a:xfrm>
            <a:off x="457200" y="307247"/>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Historical “English” Mingle</a:t>
            </a:r>
            <a:endParaRPr dirty="0"/>
          </a:p>
        </p:txBody>
      </p:sp>
      <p:pic>
        <p:nvPicPr>
          <p:cNvPr id="113" name="Google Shape;113;p26"/>
          <p:cNvPicPr preferRelativeResize="0"/>
          <p:nvPr/>
        </p:nvPicPr>
        <p:blipFill>
          <a:blip r:embed="rId3">
            <a:alphaModFix/>
          </a:blip>
          <a:stretch>
            <a:fillRect/>
          </a:stretch>
        </p:blipFill>
        <p:spPr>
          <a:xfrm>
            <a:off x="7107475" y="-101675"/>
            <a:ext cx="1710575" cy="21853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27"/>
          <p:cNvSpPr txBox="1">
            <a:spLocks noGrp="1"/>
          </p:cNvSpPr>
          <p:nvPr>
            <p:ph type="body" idx="1"/>
          </p:nvPr>
        </p:nvSpPr>
        <p:spPr>
          <a:xfrm>
            <a:off x="338562" y="991012"/>
            <a:ext cx="7339245" cy="3434100"/>
          </a:xfrm>
          <a:prstGeom prst="rect">
            <a:avLst/>
          </a:prstGeom>
        </p:spPr>
        <p:txBody>
          <a:bodyPr spcFirstLastPara="1" wrap="square" lIns="91425" tIns="45700" rIns="91425" bIns="45700" anchor="t" anchorCtr="0">
            <a:normAutofit lnSpcReduction="10000"/>
          </a:bodyPr>
          <a:lstStyle/>
          <a:p>
            <a:pPr marL="457200" lvl="0" indent="-374967" algn="l" rtl="0">
              <a:lnSpc>
                <a:spcPct val="90000"/>
              </a:lnSpc>
              <a:spcBef>
                <a:spcPts val="520"/>
              </a:spcBef>
              <a:spcAft>
                <a:spcPts val="0"/>
              </a:spcAft>
              <a:buSzPts val="2305"/>
              <a:buChar char="•"/>
            </a:pPr>
            <a:r>
              <a:rPr lang="en-US" sz="2200" dirty="0"/>
              <a:t>Give each student a slip of paper with a name and a description. Give students time to read their character.</a:t>
            </a:r>
            <a:endParaRPr sz="2200" dirty="0"/>
          </a:p>
          <a:p>
            <a:pPr marL="457200" lvl="0" indent="-374967" algn="l" rtl="0">
              <a:lnSpc>
                <a:spcPct val="90000"/>
              </a:lnSpc>
              <a:spcBef>
                <a:spcPts val="0"/>
              </a:spcBef>
              <a:spcAft>
                <a:spcPts val="0"/>
              </a:spcAft>
              <a:buSzPts val="2305"/>
              <a:buChar char="•"/>
            </a:pPr>
            <a:r>
              <a:rPr lang="en-US" sz="2200" dirty="0"/>
              <a:t>Have students stand and mingle, taking on the point-of-view of their character. (You can give them a talking point or a historical event.)</a:t>
            </a:r>
            <a:endParaRPr sz="2200" dirty="0"/>
          </a:p>
          <a:p>
            <a:pPr marL="457200" lvl="0" indent="-374967" algn="l" rtl="0">
              <a:lnSpc>
                <a:spcPct val="90000"/>
              </a:lnSpc>
              <a:spcBef>
                <a:spcPts val="0"/>
              </a:spcBef>
              <a:spcAft>
                <a:spcPts val="0"/>
              </a:spcAft>
              <a:buSzPts val="2305"/>
              <a:buChar char="•"/>
            </a:pPr>
            <a:r>
              <a:rPr lang="en-US" sz="2200" dirty="0"/>
              <a:t>After 2-3 minutes, they can move on to another person. They should repeat the process as many times as necessary.  (They do not have to meet everyone in the room.)</a:t>
            </a:r>
            <a:endParaRPr sz="2200" dirty="0"/>
          </a:p>
          <a:p>
            <a:pPr marL="457200" lvl="0" indent="-374967" algn="l" rtl="0">
              <a:lnSpc>
                <a:spcPct val="90000"/>
              </a:lnSpc>
              <a:spcBef>
                <a:spcPts val="0"/>
              </a:spcBef>
              <a:spcAft>
                <a:spcPts val="0"/>
              </a:spcAft>
              <a:buSzPts val="2305"/>
              <a:buChar char="•"/>
            </a:pPr>
            <a:r>
              <a:rPr lang="en-US" sz="2200" dirty="0"/>
              <a:t>Have students return to their seats. Have a discussion about their points-of-view and the discussions they had.</a:t>
            </a:r>
            <a:endParaRPr sz="2200" dirty="0"/>
          </a:p>
        </p:txBody>
      </p:sp>
      <p:sp>
        <p:nvSpPr>
          <p:cNvPr id="119" name="Google Shape;119;p27"/>
          <p:cNvSpPr txBox="1">
            <a:spLocks noGrp="1"/>
          </p:cNvSpPr>
          <p:nvPr>
            <p:ph type="title"/>
          </p:nvPr>
        </p:nvSpPr>
        <p:spPr>
          <a:xfrm>
            <a:off x="457200" y="73918"/>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Historical “English” Mingle</a:t>
            </a:r>
            <a:endParaRPr dirty="0"/>
          </a:p>
        </p:txBody>
      </p:sp>
      <p:pic>
        <p:nvPicPr>
          <p:cNvPr id="120" name="Google Shape;120;p27"/>
          <p:cNvPicPr preferRelativeResize="0"/>
          <p:nvPr/>
        </p:nvPicPr>
        <p:blipFill>
          <a:blip r:embed="rId3">
            <a:alphaModFix/>
          </a:blip>
          <a:stretch>
            <a:fillRect/>
          </a:stretch>
        </p:blipFill>
        <p:spPr>
          <a:xfrm>
            <a:off x="7107475" y="-101675"/>
            <a:ext cx="1710575" cy="218537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8"/>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p>
            <a:pPr marL="0" lvl="0" indent="0" algn="l" rtl="0">
              <a:lnSpc>
                <a:spcPct val="100000"/>
              </a:lnSpc>
              <a:spcBef>
                <a:spcPts val="0"/>
              </a:spcBef>
              <a:spcAft>
                <a:spcPts val="0"/>
              </a:spcAft>
              <a:buClr>
                <a:srgbClr val="FFFFFF"/>
              </a:buClr>
              <a:buSzPts val="5000"/>
              <a:buFont typeface="Calibri"/>
              <a:buNone/>
            </a:pPr>
            <a:r>
              <a:rPr lang="en-US"/>
              <a:t>Essential Questions</a:t>
            </a:r>
            <a:endParaRPr/>
          </a:p>
        </p:txBody>
      </p:sp>
      <p:sp>
        <p:nvSpPr>
          <p:cNvPr id="126" name="Google Shape;126;p28"/>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rmAutofit/>
          </a:bodyPr>
          <a:lstStyle/>
          <a:p>
            <a:pPr marL="55562" lvl="0" indent="0" algn="l" rtl="0">
              <a:lnSpc>
                <a:spcPct val="100000"/>
              </a:lnSpc>
              <a:spcBef>
                <a:spcPts val="0"/>
              </a:spcBef>
              <a:spcAft>
                <a:spcPts val="0"/>
              </a:spcAft>
              <a:buSzPts val="2600"/>
              <a:buNone/>
            </a:pPr>
            <a:r>
              <a:rPr lang="en-US"/>
              <a:t>What does discussion look like in the classroom?</a:t>
            </a:r>
            <a:endParaRPr/>
          </a:p>
          <a:p>
            <a:pPr marL="55563" lvl="0" indent="0" algn="l" rtl="0">
              <a:lnSpc>
                <a:spcPct val="100000"/>
              </a:lnSpc>
              <a:spcBef>
                <a:spcPts val="0"/>
              </a:spcBef>
              <a:spcAft>
                <a:spcPts val="0"/>
              </a:spcAft>
              <a:buSzPts val="2600"/>
              <a:buNone/>
            </a:pPr>
            <a:r>
              <a:rPr lang="en-US"/>
              <a:t>What does active engagement look like?</a:t>
            </a:r>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9"/>
          <p:cNvSpPr txBox="1">
            <a:spLocks noGrp="1"/>
          </p:cNvSpPr>
          <p:nvPr>
            <p:ph type="body" idx="1"/>
          </p:nvPr>
        </p:nvSpPr>
        <p:spPr>
          <a:xfrm>
            <a:off x="3832625" y="1195484"/>
            <a:ext cx="5020500" cy="3621000"/>
          </a:xfrm>
          <a:prstGeom prst="rect">
            <a:avLst/>
          </a:prstGeom>
          <a:noFill/>
          <a:ln>
            <a:noFill/>
          </a:ln>
        </p:spPr>
        <p:txBody>
          <a:bodyPr spcFirstLastPara="1" wrap="square" lIns="91425" tIns="45700" rIns="91425" bIns="45700" anchor="t" anchorCtr="0">
            <a:normAutofit/>
          </a:bodyPr>
          <a:lstStyle/>
          <a:p>
            <a:pPr indent="-457200">
              <a:spcBef>
                <a:spcPts val="0"/>
              </a:spcBef>
            </a:pPr>
            <a:r>
              <a:rPr lang="en-US" dirty="0"/>
              <a:t>Read the sentence you were handed.</a:t>
            </a:r>
            <a:endParaRPr dirty="0"/>
          </a:p>
          <a:p>
            <a:pPr indent="-457200">
              <a:spcBef>
                <a:spcPts val="0"/>
              </a:spcBef>
            </a:pPr>
            <a:r>
              <a:rPr lang="en-US" dirty="0"/>
              <a:t>Think: “What could this larger reading be about?”</a:t>
            </a:r>
            <a:endParaRPr dirty="0"/>
          </a:p>
          <a:p>
            <a:pPr indent="-457200">
              <a:spcBef>
                <a:spcPts val="0"/>
              </a:spcBef>
            </a:pPr>
            <a:r>
              <a:rPr lang="en-US" dirty="0"/>
              <a:t>Walk around the room taking turns sharing your sentences and trying to figure out the connection or theme.</a:t>
            </a:r>
            <a:endParaRPr dirty="0"/>
          </a:p>
          <a:p>
            <a:pPr marL="1645836" lvl="7" indent="-60952" algn="l" rtl="0">
              <a:lnSpc>
                <a:spcPct val="100000"/>
              </a:lnSpc>
              <a:spcBef>
                <a:spcPts val="240"/>
              </a:spcBef>
              <a:spcAft>
                <a:spcPts val="0"/>
              </a:spcAft>
              <a:buSzPts val="1200"/>
              <a:buFont typeface="Calibri"/>
              <a:buNone/>
            </a:pPr>
            <a:endParaRPr dirty="0"/>
          </a:p>
        </p:txBody>
      </p:sp>
      <p:sp>
        <p:nvSpPr>
          <p:cNvPr id="132" name="Google Shape;132;p29"/>
          <p:cNvSpPr txBox="1">
            <a:spLocks noGrp="1"/>
          </p:cNvSpPr>
          <p:nvPr>
            <p:ph type="title"/>
          </p:nvPr>
        </p:nvSpPr>
        <p:spPr>
          <a:xfrm>
            <a:off x="3916075" y="307250"/>
            <a:ext cx="4770900" cy="857400"/>
          </a:xfrm>
          <a:prstGeom prst="rect">
            <a:avLst/>
          </a:prstGeom>
          <a:noFill/>
          <a:ln>
            <a:noFill/>
          </a:ln>
        </p:spPr>
        <p:txBody>
          <a:bodyPr spcFirstLastPara="1" wrap="square" lIns="0" tIns="45700" rIns="0" bIns="0" anchor="b" anchorCtr="0">
            <a:normAutofit/>
          </a:bodyPr>
          <a:lstStyle/>
          <a:p>
            <a:pPr marL="0" lvl="0" indent="0" algn="l" rtl="0">
              <a:lnSpc>
                <a:spcPct val="100000"/>
              </a:lnSpc>
              <a:spcBef>
                <a:spcPts val="0"/>
              </a:spcBef>
              <a:spcAft>
                <a:spcPts val="0"/>
              </a:spcAft>
              <a:buClr>
                <a:schemeClr val="accent4"/>
              </a:buClr>
              <a:buSzPts val="3600"/>
              <a:buFont typeface="Calibri"/>
              <a:buNone/>
            </a:pPr>
            <a:r>
              <a:rPr lang="en-US"/>
              <a:t>Tea Party</a:t>
            </a:r>
            <a:endParaRPr/>
          </a:p>
        </p:txBody>
      </p:sp>
      <p:pic>
        <p:nvPicPr>
          <p:cNvPr id="133" name="Google Shape;133;p29"/>
          <p:cNvPicPr preferRelativeResize="0"/>
          <p:nvPr/>
        </p:nvPicPr>
        <p:blipFill>
          <a:blip r:embed="rId3">
            <a:alphaModFix/>
          </a:blip>
          <a:stretch>
            <a:fillRect/>
          </a:stretch>
        </p:blipFill>
        <p:spPr>
          <a:xfrm>
            <a:off x="290875" y="152400"/>
            <a:ext cx="3489696" cy="4022309"/>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30"/>
          <p:cNvSpPr txBox="1">
            <a:spLocks noGrp="1"/>
          </p:cNvSpPr>
          <p:nvPr>
            <p:ph type="title"/>
          </p:nvPr>
        </p:nvSpPr>
        <p:spPr>
          <a:xfrm>
            <a:off x="457200" y="48692"/>
            <a:ext cx="8229600" cy="857400"/>
          </a:xfrm>
          <a:prstGeom prst="rect">
            <a:avLst/>
          </a:prstGeom>
        </p:spPr>
        <p:txBody>
          <a:bodyPr spcFirstLastPara="1" wrap="square" lIns="0" tIns="45700" rIns="0" bIns="0" anchor="b" anchorCtr="0">
            <a:normAutofit/>
          </a:bodyPr>
          <a:lstStyle/>
          <a:p>
            <a:pPr marL="0" lvl="0" indent="0" algn="l" rtl="0">
              <a:spcBef>
                <a:spcPts val="0"/>
              </a:spcBef>
              <a:spcAft>
                <a:spcPts val="0"/>
              </a:spcAft>
              <a:buNone/>
            </a:pPr>
            <a:r>
              <a:rPr lang="en-US" dirty="0"/>
              <a:t>Tea Party</a:t>
            </a:r>
            <a:endParaRPr dirty="0"/>
          </a:p>
        </p:txBody>
      </p:sp>
      <p:sp>
        <p:nvSpPr>
          <p:cNvPr id="139" name="Google Shape;139;p30"/>
          <p:cNvSpPr txBox="1">
            <a:spLocks noGrp="1"/>
          </p:cNvSpPr>
          <p:nvPr>
            <p:ph type="body" idx="1"/>
          </p:nvPr>
        </p:nvSpPr>
        <p:spPr>
          <a:xfrm>
            <a:off x="406751" y="965664"/>
            <a:ext cx="6779172" cy="3801829"/>
          </a:xfrm>
          <a:prstGeom prst="rect">
            <a:avLst/>
          </a:prstGeom>
        </p:spPr>
        <p:txBody>
          <a:bodyPr spcFirstLastPara="1" wrap="square" lIns="91425" tIns="45700" rIns="91425" bIns="45700" anchor="t" anchorCtr="0">
            <a:normAutofit fontScale="25000" lnSpcReduction="20000"/>
          </a:bodyPr>
          <a:lstStyle/>
          <a:p>
            <a:pPr marL="545465" lvl="0" indent="-457200" algn="l" rtl="0">
              <a:lnSpc>
                <a:spcPct val="120000"/>
              </a:lnSpc>
              <a:spcBef>
                <a:spcPts val="520"/>
              </a:spcBef>
              <a:spcAft>
                <a:spcPts val="0"/>
              </a:spcAft>
              <a:buSzPct val="100000"/>
              <a:buFont typeface="Arial" panose="020B0604020202020204" pitchFamily="34" charset="0"/>
              <a:buChar char="•"/>
            </a:pPr>
            <a:r>
              <a:rPr lang="en-US" sz="7200" dirty="0"/>
              <a:t>Choose a fiction or a non-fiction text for your students to read.</a:t>
            </a:r>
            <a:endParaRPr sz="7200" dirty="0"/>
          </a:p>
          <a:p>
            <a:pPr marL="545465" lvl="0" indent="-457200" algn="l" rtl="0">
              <a:lnSpc>
                <a:spcPct val="120000"/>
              </a:lnSpc>
              <a:spcBef>
                <a:spcPts val="0"/>
              </a:spcBef>
              <a:spcAft>
                <a:spcPts val="0"/>
              </a:spcAft>
              <a:buSzPct val="100000"/>
              <a:buFont typeface="Arial" panose="020B0604020202020204" pitchFamily="34" charset="0"/>
              <a:buChar char="•"/>
            </a:pPr>
            <a:r>
              <a:rPr lang="en-US" sz="7200" dirty="0"/>
              <a:t>Before students read, take actual phrases from the text and write them down on index cards.</a:t>
            </a:r>
            <a:endParaRPr sz="7200" dirty="0"/>
          </a:p>
          <a:p>
            <a:pPr marL="545465" lvl="0" indent="-457200" algn="l" rtl="0">
              <a:lnSpc>
                <a:spcPct val="120000"/>
              </a:lnSpc>
              <a:spcBef>
                <a:spcPts val="0"/>
              </a:spcBef>
              <a:spcAft>
                <a:spcPts val="0"/>
              </a:spcAft>
              <a:buSzPct val="100000"/>
              <a:buFont typeface="Arial" panose="020B0604020202020204" pitchFamily="34" charset="0"/>
              <a:buChar char="•"/>
            </a:pPr>
            <a:r>
              <a:rPr lang="en-US" sz="7200" dirty="0"/>
              <a:t>Give each student an index card. More than one student can have the same phrase.</a:t>
            </a:r>
            <a:endParaRPr sz="7200" dirty="0"/>
          </a:p>
          <a:p>
            <a:pPr marL="545465" lvl="0" indent="-457200" algn="l" rtl="0">
              <a:lnSpc>
                <a:spcPct val="120000"/>
              </a:lnSpc>
              <a:spcBef>
                <a:spcPts val="0"/>
              </a:spcBef>
              <a:spcAft>
                <a:spcPts val="0"/>
              </a:spcAft>
              <a:buSzPct val="101960"/>
              <a:buFont typeface="Arial" panose="020B0604020202020204" pitchFamily="34" charset="0"/>
              <a:buChar char="•"/>
            </a:pPr>
            <a:r>
              <a:rPr lang="en-US" sz="7200" dirty="0"/>
              <a:t>Once students have their index cards, instruct them to walk around the room and share their phrase with other students, listen to other phrases, and discuss how the two phrases might be connected. </a:t>
            </a:r>
          </a:p>
          <a:p>
            <a:pPr marL="545465" lvl="0" indent="-457200" algn="l" rtl="0">
              <a:lnSpc>
                <a:spcPct val="120000"/>
              </a:lnSpc>
              <a:spcBef>
                <a:spcPts val="0"/>
              </a:spcBef>
              <a:spcAft>
                <a:spcPts val="0"/>
              </a:spcAft>
              <a:buSzPct val="101960"/>
              <a:buFont typeface="Arial" panose="020B0604020202020204" pitchFamily="34" charset="0"/>
              <a:buChar char="•"/>
            </a:pPr>
            <a:r>
              <a:rPr lang="en-US" sz="7200" dirty="0"/>
              <a:t>Have students draw inferences as to what the text might be about.</a:t>
            </a:r>
            <a:endParaRPr sz="7200" dirty="0"/>
          </a:p>
          <a:p>
            <a:pPr marL="545465" lvl="0" indent="-457200" algn="l" rtl="0">
              <a:lnSpc>
                <a:spcPct val="120000"/>
              </a:lnSpc>
              <a:spcBef>
                <a:spcPts val="0"/>
              </a:spcBef>
              <a:spcAft>
                <a:spcPts val="0"/>
              </a:spcAft>
              <a:buSzPct val="101960"/>
              <a:buFont typeface="Arial" panose="020B0604020202020204" pitchFamily="34" charset="0"/>
              <a:buChar char="•"/>
            </a:pPr>
            <a:r>
              <a:rPr lang="en-US" sz="7200" dirty="0"/>
              <a:t>Have them meet in small groups to discuss what they have learned and make predictions about the text.</a:t>
            </a:r>
            <a:endParaRPr sz="7200" dirty="0"/>
          </a:p>
          <a:p>
            <a:pPr marL="0" lvl="0" indent="0" algn="l" rtl="0">
              <a:spcBef>
                <a:spcPts val="520"/>
              </a:spcBef>
              <a:spcAft>
                <a:spcPts val="0"/>
              </a:spcAft>
              <a:buNone/>
            </a:pPr>
            <a:endParaRPr dirty="0"/>
          </a:p>
        </p:txBody>
      </p:sp>
      <p:pic>
        <p:nvPicPr>
          <p:cNvPr id="140" name="Google Shape;140;p30"/>
          <p:cNvPicPr preferRelativeResize="0"/>
          <p:nvPr/>
        </p:nvPicPr>
        <p:blipFill>
          <a:blip r:embed="rId3">
            <a:alphaModFix/>
          </a:blip>
          <a:stretch>
            <a:fillRect/>
          </a:stretch>
        </p:blipFill>
        <p:spPr>
          <a:xfrm>
            <a:off x="6841175" y="-140525"/>
            <a:ext cx="2048850" cy="2048850"/>
          </a:xfrm>
          <a:prstGeom prst="rect">
            <a:avLst/>
          </a:prstGeom>
          <a:noFill/>
          <a:ln>
            <a:noFill/>
          </a:ln>
        </p:spPr>
      </p:pic>
    </p:spTree>
  </p:cSld>
  <p:clrMapOvr>
    <a:masterClrMapping/>
  </p:clrMapOvr>
</p:sld>
</file>

<file path=ppt/theme/theme1.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LEARN Colors">
      <a:dk1>
        <a:srgbClr val="000000"/>
      </a:dk1>
      <a:lt1>
        <a:srgbClr val="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TotalTime>
  <Words>2004</Words>
  <Application>Microsoft Office PowerPoint</Application>
  <PresentationFormat>On-screen Show (16:9)</PresentationFormat>
  <Paragraphs>135</Paragraphs>
  <Slides>19</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Arial</vt:lpstr>
      <vt:lpstr>Calibri</vt:lpstr>
      <vt:lpstr>Georgia</vt:lpstr>
      <vt:lpstr>Noto Sans Symbols</vt:lpstr>
      <vt:lpstr>Wingdings</vt:lpstr>
      <vt:lpstr>LEARN theme</vt:lpstr>
      <vt:lpstr>LEARN theme</vt:lpstr>
      <vt:lpstr>PowerPoint Presentation</vt:lpstr>
      <vt:lpstr>Discussion Strategies for ELA</vt:lpstr>
      <vt:lpstr>Lesson Objectives</vt:lpstr>
      <vt:lpstr>Norms for Discussion Groups</vt:lpstr>
      <vt:lpstr>Historical “English” Mingle</vt:lpstr>
      <vt:lpstr>Historical “English” Mingle</vt:lpstr>
      <vt:lpstr>Essential Questions</vt:lpstr>
      <vt:lpstr>Tea Party</vt:lpstr>
      <vt:lpstr>Tea Party</vt:lpstr>
      <vt:lpstr>Agree or Disagree</vt:lpstr>
      <vt:lpstr>Agreement Circles</vt:lpstr>
      <vt:lpstr>Chat Stations </vt:lpstr>
      <vt:lpstr>Chat Station</vt:lpstr>
      <vt:lpstr>PowerPoint Presentation</vt:lpstr>
      <vt:lpstr>30 Second Expert</vt:lpstr>
      <vt:lpstr>30 Second Expert</vt:lpstr>
      <vt:lpstr>Muddiest Point</vt:lpstr>
      <vt:lpstr>Muddiest Point</vt:lpstr>
      <vt:lpstr>In Your Classroom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Strategies for ELA</dc:title>
  <dc:creator>K20 Center</dc:creator>
  <cp:lastModifiedBy>McLeod Porter, Delma</cp:lastModifiedBy>
  <cp:revision>3</cp:revision>
  <dcterms:modified xsi:type="dcterms:W3CDTF">2023-02-27T16:54:01Z</dcterms:modified>
</cp:coreProperties>
</file>