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68" r:id="rId2"/>
    <p:sldId id="275" r:id="rId3"/>
    <p:sldId id="274" r:id="rId4"/>
    <p:sldId id="258" r:id="rId5"/>
    <p:sldId id="276" r:id="rId6"/>
    <p:sldId id="277" r:id="rId7"/>
    <p:sldId id="287" r:id="rId8"/>
    <p:sldId id="278" r:id="rId9"/>
    <p:sldId id="271" r:id="rId10"/>
    <p:sldId id="279" r:id="rId11"/>
    <p:sldId id="280" r:id="rId12"/>
    <p:sldId id="281" r:id="rId13"/>
    <p:sldId id="269" r:id="rId14"/>
    <p:sldId id="282" r:id="rId15"/>
    <p:sldId id="273" r:id="rId16"/>
    <p:sldId id="284" r:id="rId17"/>
    <p:sldId id="28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9870C6-6C9F-3140-9A43-9ED66FBA028B}">
          <p14:sldIdLst>
            <p14:sldId id="268"/>
            <p14:sldId id="275"/>
            <p14:sldId id="274"/>
            <p14:sldId id="258"/>
            <p14:sldId id="276"/>
            <p14:sldId id="277"/>
            <p14:sldId id="287"/>
            <p14:sldId id="278"/>
            <p14:sldId id="271"/>
            <p14:sldId id="279"/>
            <p14:sldId id="280"/>
            <p14:sldId id="281"/>
            <p14:sldId id="269"/>
            <p14:sldId id="282"/>
            <p14:sldId id="273"/>
            <p14:sldId id="284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E19"/>
    <a:srgbClr val="D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8"/>
    <p:restoredTop sz="78125"/>
  </p:normalViewPr>
  <p:slideViewPr>
    <p:cSldViewPr>
      <p:cViewPr varScale="1">
        <p:scale>
          <a:sx n="75" d="100"/>
          <a:sy n="75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AE777-A349-6846-8F06-78EFA164480D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79DC-2888-A742-B677-5C4B5BF8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learn.k20center.ou.edu/strategy/d9908066f654727934df7bf4f505e7d5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learn.k20center.ou.edu/strategy/d9908066f654727934df7bf4f505e7d5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get into groups of four and each individual will use the handout “Chain Notes” to answer the question “Why is argumentation important to college and career readiness?”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a moment pass all papers to the right. Read the statement written and build or extend on the previous thoughts or ideas agreeing or disagreeing with one another’s comments.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352B-A88B-42FD-9F82-D7B463DA2E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analyze the chart and graph provided to make a claim for the question, "Can you model the height of a projectile flung from a catapult over time with a functions in the form y = mx + b?" They will use evidence from the chart, graph and activity to support their claim. Lastly, they will write an explanation linking the claim and evidence together.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 groups may use a plastic spoon and a small wadded up piece of scratch paper to actually create a catapult and visually see the movement in action.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*see hidden slide for presenter help </a:t>
            </a:r>
            <a:r>
              <a:rPr lang="en-US" baseline="0" dirty="0" smtClean="0">
                <a:sym typeface="Wingdings"/>
              </a:rPr>
              <a:t> LEARN PD also has helpful info in possible responses. 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Question: Can you model the height of a projectile flung from a catapult over time with a function in the form y=</a:t>
            </a:r>
            <a:r>
              <a:rPr lang="en-US" dirty="0" err="1" smtClean="0"/>
              <a:t>mx+b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5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 also has help in Possible Responses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QC2E support higher order thinking?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discussion questions can be found on LEARN PD.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F576-1CD9-3143-ABB6-42DB588B02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participant</a:t>
            </a:r>
            <a:r>
              <a:rPr lang="en-US" baseline="0" dirty="0" smtClean="0"/>
              <a:t>s a </a:t>
            </a:r>
            <a:r>
              <a:rPr lang="en-US" dirty="0" smtClean="0"/>
              <a:t>blank copy of the QC2E Graphic</a:t>
            </a:r>
            <a:r>
              <a:rPr lang="en-US" baseline="0" dirty="0" smtClean="0"/>
              <a:t> Organizer</a:t>
            </a:r>
            <a:r>
              <a:rPr lang="en-US" dirty="0" smtClean="0"/>
              <a:t> Template and let them discuss how to apply to their specific</a:t>
            </a:r>
            <a:r>
              <a:rPr lang="en-US" baseline="0" dirty="0" smtClean="0"/>
              <a:t> content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F576-1CD9-3143-ABB6-42DB588B02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At this point you may begin the 3-2-1 instructional strategy for wrapping up the session.  </a:t>
            </a:r>
          </a:p>
          <a:p>
            <a:r>
              <a:rPr lang="en-US" baseline="0" dirty="0" smtClean="0"/>
              <a:t>Three things they learned from today’s PD session</a:t>
            </a:r>
          </a:p>
          <a:p>
            <a:r>
              <a:rPr lang="en-US" baseline="0" dirty="0" smtClean="0"/>
              <a:t>Two questions they still have about QC2E.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way they can use this strategy in their classroom.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</a:t>
            </a:r>
            <a:r>
              <a:rPr lang="en-US" baseline="0" smtClean="0"/>
              <a:t>, remind participants to fill out the Instructional Strategy Note Sheet handout. 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Slides beyond</a:t>
            </a:r>
            <a:r>
              <a:rPr lang="en-US" baseline="0" dirty="0" smtClean="0"/>
              <a:t> this slide are not to be show to the participants.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Out the statements from the previous activity.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352B-A88B-42FD-9F82-D7B463DA2E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overview the session objectives.  Use LEARN to help guide your explanation.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Explore portion of LEARN – Participants</a:t>
            </a:r>
            <a:r>
              <a:rPr lang="en-US" baseline="0" dirty="0" smtClean="0"/>
              <a:t> will work in small groups (either by table or in pairs depending on whole group size) completing one of the four following activity using slides 6-11.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Groups do not need to be based on content area. Mixed content areas are preferable because later on in PD session they will be grouped by content areas.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0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read FDR's "Four Freedoms" speech using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Why Lighting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reading strategy to identify key parts of the speech. They will use the question, "Which of the four freedoms are moth important to support in other countries?" to make a claim. They will use evidence from the text and prior knowledge to support their claim. Lastly, they will write an explanation linking the claim and evidence together.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 also has help in Possible Responses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options: </a:t>
            </a:r>
          </a:p>
          <a:p>
            <a:r>
              <a:rPr lang="en-US" dirty="0" smtClean="0"/>
              <a:t>What does FDR's "Four Freedoms" speech reveal about the variety of different attitudes, priorities, and political philosophies encompassed by the word "freedom"?</a:t>
            </a:r>
          </a:p>
          <a:p>
            <a:endParaRPr lang="en-US" dirty="0" smtClean="0"/>
          </a:p>
          <a:p>
            <a:r>
              <a:rPr lang="en-US" dirty="0" smtClean="0"/>
              <a:t> Does</a:t>
            </a:r>
            <a:r>
              <a:rPr lang="en-US" baseline="0" dirty="0" smtClean="0"/>
              <a:t> the s</a:t>
            </a:r>
            <a:r>
              <a:rPr lang="en-US" dirty="0" smtClean="0"/>
              <a:t>peech obligate the United States to defend the rights he names in other countries?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Just in case you want a reading</a:t>
            </a:r>
            <a:r>
              <a:rPr lang="en-US" sz="2400" baseline="0" dirty="0" smtClean="0"/>
              <a:t> strategy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9228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read an excerpt from "Four Skinny Trees" by Sandra Cisneros using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Why Lighting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reading strategy to identify key components of the excerpt. They will use the question, "What do the trees represent?" to make a claim. They will use evidence from the test and prior knowledge to support their claim. Lastly, they will write an explanation linking the claim and evidence together.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 also has help in Possible Responses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Question: What do</a:t>
            </a:r>
            <a:r>
              <a:rPr lang="en-US" baseline="0" dirty="0" smtClean="0"/>
              <a:t> the trees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Just in case you want a reading</a:t>
            </a:r>
            <a:r>
              <a:rPr lang="en-US" sz="2400" baseline="0" dirty="0" smtClean="0"/>
              <a:t> strategy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822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analyze the chart displaying four liquids. They will use the question, "Are any of the liquids in the data set the same substance?" to make a claim. They will use evidence from the data set and knowledge about mass, density, melting point and color to support their claim. Lastly, they will write a scientific explanation linking the claim and evidence together.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 also has help in Possible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/>
            </a:gs>
            <a:gs pos="8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25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26009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333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3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401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02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25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65023" rIns="65023" anchor="t"/>
          <a:lstStyle>
            <a:lvl1pPr marL="0" indent="0">
              <a:buNone/>
              <a:defRPr sz="218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20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65023" tIns="0" rIns="65023" bIns="0" anchor="ctr"/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99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85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905000"/>
            <a:ext cx="5111750" cy="4343400"/>
          </a:xfrm>
        </p:spPr>
        <p:txBody>
          <a:bodyPr tIns="0"/>
          <a:lstStyle>
            <a:lvl1pPr marL="0" indent="0">
              <a:buNone/>
              <a:defRPr sz="2812" baseline="0"/>
            </a:lvl1pPr>
            <a:lvl2pPr>
              <a:defRPr sz="2601"/>
            </a:lvl2pPr>
            <a:lvl3pPr>
              <a:defRPr sz="2391"/>
            </a:lvl3pPr>
            <a:lvl4pPr>
              <a:defRPr sz="1969"/>
            </a:lvl4pPr>
            <a:lvl5pPr>
              <a:defRPr sz="1828"/>
            </a:lvl5pPr>
          </a:lstStyle>
          <a:p>
            <a:pPr lvl="0" eaLnBrk="1" latinLnBrk="0" hangingPunct="1"/>
            <a:r>
              <a:rPr kumimoji="0" lang="en-US" dirty="0" smtClean="0"/>
              <a:t>[place photo or chart here]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124200" cy="434340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2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4" y="6324600"/>
            <a:ext cx="523112" cy="5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3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992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391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mcconnell@ou.edu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46000">
              <a:schemeClr val="tx1">
                <a:lumMod val="75000"/>
              </a:schemeClr>
            </a:gs>
            <a:gs pos="100000">
              <a:schemeClr val="bg2">
                <a:lumMod val="75000"/>
                <a:lumOff val="2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93869" cy="1600200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71" indent="0" algn="ctr">
              <a:buNone/>
            </a:pPr>
            <a:r>
              <a:rPr lang="en-US" sz="9600" spc="50" dirty="0" smtClean="0">
                <a:ln w="11430"/>
                <a:solidFill>
                  <a:schemeClr val="accent1"/>
                </a:solidFill>
                <a:effectLst/>
              </a:rPr>
              <a:t>QC2E</a:t>
            </a:r>
            <a:endParaRPr lang="en-US" sz="9600" spc="50" dirty="0">
              <a:ln w="11430"/>
              <a:solidFill>
                <a:schemeClr val="accent1"/>
              </a:solidFill>
              <a:effectLst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3333" y="2438400"/>
            <a:ext cx="8229600" cy="838200"/>
          </a:xfrm>
          <a:noFill/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Question, Claim, Evidence, Explain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826679" y="6300196"/>
            <a:ext cx="5893594" cy="31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spAutoFit/>
          </a:bodyPr>
          <a:lstStyle/>
          <a:p>
            <a:pPr lvl="2" algn="ctr" defTabSz="410730">
              <a:lnSpc>
                <a:spcPct val="90000"/>
              </a:lnSpc>
              <a:buFont typeface="Zapf Dingbats"/>
              <a:defRPr sz="1800"/>
            </a:pPr>
            <a:endParaRPr sz="1700" u="sng" dirty="0">
              <a:solidFill>
                <a:srgbClr val="1A0A53"/>
              </a:solidFill>
              <a:latin typeface="Big Caslon Medium"/>
              <a:ea typeface="Big Caslon Medium"/>
              <a:cs typeface="Big Caslon Medium"/>
              <a:sym typeface="Big Caslon Medium"/>
              <a:hlinkClick r:id="rId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60" y="3733800"/>
            <a:ext cx="6361545" cy="15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7088"/>
            <a:ext cx="6400800" cy="3764280"/>
          </a:xfrm>
        </p:spPr>
        <p:txBody>
          <a:bodyPr/>
          <a:lstStyle/>
          <a:p>
            <a:r>
              <a:rPr lang="en-US" dirty="0"/>
              <a:t>Use the available evidence to answer the following question: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2060"/>
                </a:solidFill>
              </a:rPr>
              <a:t>Are any of the liquids in the data set 	the same substance?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r>
              <a:rPr lang="en-US" dirty="0"/>
              <a:t>Support your answer with a scientific explanation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61136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Malone, L., De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Lucchi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L., &amp; Campbell, B. FOSS Project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Codirectors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Lead Developers(2016) Chemical interactions. Berkeley, California: Delta Education.</a:t>
            </a:r>
          </a:p>
        </p:txBody>
      </p:sp>
    </p:spTree>
    <p:extLst>
      <p:ext uri="{BB962C8B-B14F-4D97-AF65-F5344CB8AC3E}">
        <p14:creationId xmlns:p14="http://schemas.microsoft.com/office/powerpoint/2010/main" val="38009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5016"/>
            <a:ext cx="7772399" cy="2181032"/>
          </a:xfrm>
        </p:spPr>
        <p:txBody>
          <a:bodyPr>
            <a:normAutofit/>
          </a:bodyPr>
          <a:lstStyle/>
          <a:p>
            <a:r>
              <a:rPr lang="en-US" dirty="0" smtClean="0"/>
              <a:t>Math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Can </a:t>
            </a:r>
            <a:r>
              <a:rPr lang="en-US" sz="2400" dirty="0">
                <a:solidFill>
                  <a:schemeClr val="tx1"/>
                </a:solidFill>
              </a:rPr>
              <a:t>you model the height of a projectile flung from a catapult over time with a function in the form </a:t>
            </a:r>
            <a:r>
              <a:rPr lang="en-US" sz="2400" dirty="0" smtClean="0">
                <a:solidFill>
                  <a:schemeClr val="tx1"/>
                </a:solidFill>
              </a:rPr>
              <a:t>y = mx + b 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1" r="40110" b="-1161"/>
          <a:stretch/>
        </p:blipFill>
        <p:spPr bwMode="auto">
          <a:xfrm>
            <a:off x="152400" y="76200"/>
            <a:ext cx="3559624" cy="34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35831"/>
              </p:ext>
            </p:extLst>
          </p:nvPr>
        </p:nvGraphicFramePr>
        <p:xfrm>
          <a:off x="4191000" y="304800"/>
          <a:ext cx="4343400" cy="4114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88102"/>
                <a:gridCol w="205529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54" y="8467"/>
            <a:ext cx="8229600" cy="1143000"/>
          </a:xfrm>
        </p:spPr>
        <p:txBody>
          <a:bodyPr anchor="t"/>
          <a:lstStyle/>
          <a:p>
            <a:r>
              <a:rPr lang="en-US" sz="4000" dirty="0" smtClean="0"/>
              <a:t>QCEE in Math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53209"/>
              </p:ext>
            </p:extLst>
          </p:nvPr>
        </p:nvGraphicFramePr>
        <p:xfrm>
          <a:off x="352387" y="996683"/>
          <a:ext cx="8300546" cy="51755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0273"/>
                <a:gridCol w="4150273"/>
              </a:tblGrid>
              <a:tr h="67108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Question:  Can you model the height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a projectile flung from a catapult </a:t>
                      </a:r>
                      <a:r>
                        <a:rPr lang="en-US" baseline="0" dirty="0" smtClean="0"/>
                        <a:t>over time </a:t>
                      </a:r>
                      <a:r>
                        <a:rPr lang="en-US" dirty="0" smtClean="0"/>
                        <a:t>with a function</a:t>
                      </a:r>
                      <a:r>
                        <a:rPr lang="en-US" baseline="0" dirty="0" smtClean="0"/>
                        <a:t> in the form y = mx + b?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</a:tr>
              <a:tr h="239530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Claim</a:t>
                      </a:r>
                      <a:endParaRPr lang="en-US" b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This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data cannot be modeled using a function of the form y = mx + b.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Evidence</a:t>
                      </a:r>
                    </a:p>
                    <a:p>
                      <a:pPr algn="l"/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9125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Explanation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First,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we imagined what the data might look like and decided the path of a projectile does not look like a line.  Then, we collected our own data using a rubber-band catapult that we made to model this relationship and graphed it.  You can see in the graph that this data should be modeled with a quadratic function of the form y = ax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bx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+ c.  The quadratic equation used to model this data is 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y = (−1/2)x</a:t>
                      </a:r>
                      <a:r>
                        <a:rPr lang="en-US" sz="1800" b="0" i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+ 2x + 5.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0"/>
          <a:stretch/>
        </p:blipFill>
        <p:spPr bwMode="auto">
          <a:xfrm>
            <a:off x="6629400" y="2515584"/>
            <a:ext cx="1820918" cy="16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24956"/>
              </p:ext>
            </p:extLst>
          </p:nvPr>
        </p:nvGraphicFramePr>
        <p:xfrm>
          <a:off x="4708634" y="2503309"/>
          <a:ext cx="171581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3890"/>
                <a:gridCol w="811924"/>
              </a:tblGrid>
              <a:tr h="325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  <a:tr h="325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325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  <a:tr h="325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</a:tr>
              <a:tr h="325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38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think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128233" y="200835"/>
            <a:ext cx="2071021" cy="1574257"/>
          </a:xfrm>
          <a:prstGeom prst="roundRect">
            <a:avLst>
              <a:gd name="adj" fmla="val 4230"/>
            </a:avLst>
          </a:prstGeom>
        </p:spPr>
      </p:pic>
      <p:pic>
        <p:nvPicPr>
          <p:cNvPr id="4" name="Picture Placeholder 8" descr="student collab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2805"/>
          <a:stretch>
            <a:fillRect/>
          </a:stretch>
        </p:blipFill>
        <p:spPr>
          <a:xfrm>
            <a:off x="6641204" y="0"/>
            <a:ext cx="2358434" cy="1792730"/>
          </a:xfrm>
          <a:prstGeom prst="roundRect">
            <a:avLst>
              <a:gd name="adj" fmla="val 4230"/>
            </a:avLst>
          </a:prstGeom>
        </p:spPr>
      </p:pic>
      <p:pic>
        <p:nvPicPr>
          <p:cNvPr id="5" name="Picture Placeholder 4" descr="value beyond schoo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2734"/>
          <a:stretch>
            <a:fillRect/>
          </a:stretch>
        </p:blipFill>
        <p:spPr>
          <a:xfrm>
            <a:off x="6735090" y="3180621"/>
            <a:ext cx="2264548" cy="1721364"/>
          </a:xfrm>
          <a:prstGeom prst="roundRect">
            <a:avLst>
              <a:gd name="adj" fmla="val 0"/>
            </a:avLst>
          </a:prstGeom>
        </p:spPr>
      </p:pic>
      <p:pic>
        <p:nvPicPr>
          <p:cNvPr id="6" name="Picture Placeholder 4" descr="conversati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1" r="-32871"/>
          <a:stretch>
            <a:fillRect/>
          </a:stretch>
        </p:blipFill>
        <p:spPr>
          <a:xfrm>
            <a:off x="-355041" y="3057730"/>
            <a:ext cx="2912399" cy="2213818"/>
          </a:xfrm>
          <a:prstGeom prst="roundRect">
            <a:avLst>
              <a:gd name="adj" fmla="val 4230"/>
            </a:avLst>
          </a:prstGeom>
        </p:spPr>
      </p:pic>
      <p:sp>
        <p:nvSpPr>
          <p:cNvPr id="8" name="Rounded Rectangle 7"/>
          <p:cNvSpPr/>
          <p:nvPr/>
        </p:nvSpPr>
        <p:spPr>
          <a:xfrm>
            <a:off x="1884446" y="860237"/>
            <a:ext cx="1706926" cy="15566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Order Thinking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34278" y="862437"/>
            <a:ext cx="1706926" cy="15566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Disciplined Inquiry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84446" y="4356693"/>
            <a:ext cx="1706926" cy="15566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 Beyond School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28164" y="4356693"/>
            <a:ext cx="1706926" cy="15566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Implicit View of Students</a:t>
            </a: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66303" y="2718956"/>
            <a:ext cx="421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Authenticity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7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162800" cy="11430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How would I…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966875" cy="5315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514600" y="304800"/>
            <a:ext cx="3886200" cy="4800600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63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343400"/>
            <a:ext cx="6512511" cy="1371600"/>
          </a:xfrm>
        </p:spPr>
        <p:txBody>
          <a:bodyPr anchor="ctr"/>
          <a:lstStyle/>
          <a:p>
            <a:pPr algn="r"/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7724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Claim:</a:t>
            </a:r>
            <a:r>
              <a:rPr lang="en-US" sz="2800" dirty="0" smtClean="0"/>
              <a:t> An assertion or conclusion that answers the original question or problem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Evidence: </a:t>
            </a:r>
            <a:r>
              <a:rPr lang="en-US" sz="2800" dirty="0" smtClean="0"/>
              <a:t>Scientific data that supports the students’ claim that must be appropriate and sufficient.  Can come from investigation, observations, text, or existing data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Reasoning: </a:t>
            </a:r>
            <a:r>
              <a:rPr lang="en-US" sz="2800" dirty="0" smtClean="0"/>
              <a:t>Justification that links the claim and evidence.  Shows why the data counts as evidence to support the claim using appropriate scientific principles. </a:t>
            </a:r>
            <a:endParaRPr lang="en-US" sz="28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59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0"/>
            <a:ext cx="8229600" cy="1143000"/>
          </a:xfrm>
        </p:spPr>
        <p:txBody>
          <a:bodyPr anchor="t"/>
          <a:lstStyle/>
          <a:p>
            <a:r>
              <a:rPr lang="en-US" b="1" dirty="0" smtClean="0"/>
              <a:t>What Does Research Say?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838200"/>
            <a:ext cx="793681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900" dirty="0"/>
              <a:t>Article "Fostering Argumentation Skills: Doing What Real Scientists Really Do" by Douglas Llewellyn and </a:t>
            </a:r>
            <a:r>
              <a:rPr lang="en-US" sz="2900" dirty="0" err="1"/>
              <a:t>Hema</a:t>
            </a:r>
            <a:r>
              <a:rPr lang="en-US" sz="2900" dirty="0"/>
              <a:t> Rajesh - http://</a:t>
            </a:r>
            <a:r>
              <a:rPr lang="en-US" sz="2900" dirty="0" err="1"/>
              <a:t>www.gstboces.org</a:t>
            </a:r>
            <a:r>
              <a:rPr lang="en-US" sz="2900" dirty="0"/>
              <a:t>/stem/docs/articles/</a:t>
            </a:r>
            <a:r>
              <a:rPr lang="en-US" sz="2900" dirty="0" err="1"/>
              <a:t>STEMArticle</a:t>
            </a:r>
            <a:r>
              <a:rPr lang="en-US" sz="2900" dirty="0"/>
              <a:t>-Fostering-Argumentation-</a:t>
            </a:r>
            <a:r>
              <a:rPr lang="en-US" sz="2900" dirty="0" err="1"/>
              <a:t>Skills.pdf</a:t>
            </a:r>
            <a:endParaRPr lang="en-US" sz="2900" dirty="0"/>
          </a:p>
          <a:p>
            <a:r>
              <a:rPr lang="en-US" sz="2900" dirty="0"/>
              <a:t>Bell, P. (2000). Scientific arguments as learning artifacts: Designing for learning from the web with KIE. International Journal of Science Education, 22(8), 797-817.</a:t>
            </a:r>
          </a:p>
          <a:p>
            <a:r>
              <a:rPr lang="en-US" sz="2900" dirty="0"/>
              <a:t>Chain Notes instructional strategy: K20 Center. (</a:t>
            </a:r>
            <a:r>
              <a:rPr lang="en-US" sz="2900" dirty="0" err="1"/>
              <a:t>n.d.</a:t>
            </a:r>
            <a:r>
              <a:rPr lang="en-US" sz="2900" dirty="0"/>
              <a:t>). Why Lighting. Instructional Strategies. Retrieved from https://learn.k20center.ou.edu/strategy/d9908066f654727934df7bf4f50621a4</a:t>
            </a:r>
          </a:p>
          <a:p>
            <a:r>
              <a:rPr lang="en-US" sz="2900" dirty="0"/>
              <a:t>Chinn, C. A., &amp; Brewer, W. F. (2001). Models of data: A theory of how people evaluate data. Cognition and Instruction, 19(3), 323-393.</a:t>
            </a:r>
          </a:p>
          <a:p>
            <a:r>
              <a:rPr lang="en-US" sz="2900" dirty="0"/>
              <a:t>Cisneros, S. (1984). “Four Skinny Trees.” The House on Mango Street. New York: Vintage Books, pp. 74-75.</a:t>
            </a:r>
          </a:p>
          <a:p>
            <a:r>
              <a:rPr lang="en-US" sz="2900" dirty="0"/>
              <a:t>Jimenez-Aleixandre, M. P., Rodriguez, A. B., &amp; </a:t>
            </a:r>
            <a:r>
              <a:rPr lang="en-US" sz="2900" dirty="0" err="1"/>
              <a:t>Duschl</a:t>
            </a:r>
            <a:r>
              <a:rPr lang="en-US" sz="2900" dirty="0"/>
              <a:t>, R. A. (2000). " Doing the lesson" or" doing science": Argument in high school genetics. Science Education, 84(6), 757-792.</a:t>
            </a:r>
          </a:p>
          <a:p>
            <a:r>
              <a:rPr lang="en-US" sz="2900" dirty="0"/>
              <a:t>Kuhn, D. (1993). Science as argument: Implications for teaching and learning scientific thinking. Science education, 77(3), 319-337. • Linn, M. C. (2000). Designing the knowledge integration environment. International Journal of Science Education, 22(8), 781-796.</a:t>
            </a:r>
          </a:p>
          <a:p>
            <a:r>
              <a:rPr lang="en-US" sz="2900" dirty="0"/>
              <a:t>Llewellyn, D., &amp; Rajesh, H. (2011). Fostering argumentation skills: doing what real scientists really do. Science Scope, 35(1), 22-28.</a:t>
            </a:r>
          </a:p>
          <a:p>
            <a:r>
              <a:rPr lang="en-US" sz="2900" dirty="0"/>
              <a:t>McNeill, K. L., </a:t>
            </a:r>
            <a:r>
              <a:rPr lang="en-US" sz="2900" dirty="0" err="1"/>
              <a:t>Lizotte</a:t>
            </a:r>
            <a:r>
              <a:rPr lang="en-US" sz="2900" dirty="0"/>
              <a:t>, D. J., </a:t>
            </a:r>
            <a:r>
              <a:rPr lang="en-US" sz="2900" dirty="0" err="1"/>
              <a:t>Krajcik</a:t>
            </a:r>
            <a:r>
              <a:rPr lang="en-US" sz="2900" dirty="0"/>
              <a:t>, J., &amp; Marx, R. W. (2006). Supporting students' construction of scientific explanations by fading scaffolds in instructional materials. The Journal of the Learning Sciences, 15(2), 153-191.</a:t>
            </a:r>
          </a:p>
          <a:p>
            <a:r>
              <a:rPr lang="en-US" sz="2900" dirty="0"/>
              <a:t>Newton, P., Driver, R., &amp; Osborne, J. (1999). The place of argumentation in the pedagogy of school science. International </a:t>
            </a:r>
            <a:r>
              <a:rPr lang="en-US" sz="3000" dirty="0"/>
              <a:t>Journal of Science Education, 21(5), 553-576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Roosevelt, F. (1941). Four freedoms.</a:t>
            </a:r>
          </a:p>
          <a:p>
            <a:r>
              <a:rPr lang="en-US" sz="3000" dirty="0"/>
              <a:t>Sandoval, W. </a:t>
            </a:r>
            <a:r>
              <a:rPr lang="en-US" sz="2900" dirty="0"/>
              <a:t>A., &amp; </a:t>
            </a:r>
            <a:r>
              <a:rPr lang="en-US" sz="2900" dirty="0" err="1"/>
              <a:t>Reiser</a:t>
            </a:r>
            <a:r>
              <a:rPr lang="en-US" sz="2900" dirty="0"/>
              <a:t>, B. J. (1997). Evolving Explanations in High School Biology.</a:t>
            </a:r>
          </a:p>
          <a:p>
            <a:r>
              <a:rPr lang="en-US" sz="2900" dirty="0"/>
              <a:t>Why Lighting instructional strategy: K20 Center. (</a:t>
            </a:r>
            <a:r>
              <a:rPr lang="en-US" sz="2900" dirty="0" err="1"/>
              <a:t>n.d.</a:t>
            </a:r>
            <a:r>
              <a:rPr lang="en-US" sz="2900" dirty="0"/>
              <a:t>). Why Lighting. Instructional Strategies. Retrieved from https://learn.k20center.ou.edu/strategy/d9908066f654727934df7bf4f50621a4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781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BlairMdITC TT-Medium"/>
              </a:rPr>
              <a:t>Chain Notes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BlairMdITC TT-Medium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5556" l="9253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5" y="1564635"/>
            <a:ext cx="5537188" cy="354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105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Why is argumentation important to college and career readiness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321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er5441\AppData\Local\Microsoft\Windows\Temporary Internet Files\Content.IE5\XEAELHGN\MP9004424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46" y="-58627"/>
            <a:ext cx="4849092" cy="631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228215">
            <a:off x="1125989" y="1304680"/>
            <a:ext cx="2517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is argumentation important to college and career readiness???</a:t>
            </a:r>
            <a:endParaRPr lang="en-US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Session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219"/>
            <a:ext cx="8382000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Participants will analyze how the QC2E strategy </a:t>
            </a:r>
            <a:r>
              <a:rPr lang="en-US" sz="2800" dirty="0"/>
              <a:t>can be a useful tool to support argumentation and the use of text based evidence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Participants will evaluate the QC2E strategy and its relevance to Authenticity.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Participants will apply QC2E to their own content areas.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4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372168"/>
            <a:ext cx="3962400" cy="1571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QC2E graphic organizers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60530"/>
              </p:ext>
            </p:extLst>
          </p:nvPr>
        </p:nvGraphicFramePr>
        <p:xfrm>
          <a:off x="914400" y="304800"/>
          <a:ext cx="5807496" cy="3825875"/>
        </p:xfrm>
        <a:graphic>
          <a:graphicData uri="http://schemas.openxmlformats.org/drawingml/2006/table">
            <a:tbl>
              <a:tblPr firstRow="1" firstCol="1" bandRow="1"/>
              <a:tblGrid>
                <a:gridCol w="2903748"/>
                <a:gridCol w="2903748"/>
              </a:tblGrid>
              <a:tr h="35387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Question:     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98" marR="65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5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Claim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98" marR="65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Evidence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98" marR="65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Explanation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498" marR="65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5720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Make a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claim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about a question or problem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Provide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evidence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for the claim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Provide reasoning that links the evidence to the claim </a:t>
            </a:r>
          </a:p>
        </p:txBody>
      </p:sp>
    </p:spTree>
    <p:extLst>
      <p:ext uri="{BB962C8B-B14F-4D97-AF65-F5344CB8AC3E}">
        <p14:creationId xmlns:p14="http://schemas.microsoft.com/office/powerpoint/2010/main" val="12972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FDRs Four Freedoms </a:t>
            </a:r>
            <a:r>
              <a:rPr lang="en-US" sz="2400" dirty="0" smtClean="0"/>
              <a:t>Speech</a:t>
            </a:r>
          </a:p>
          <a:p>
            <a:endParaRPr lang="en-US" sz="2400" dirty="0"/>
          </a:p>
          <a:p>
            <a:pPr marL="4572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Which of four freedoms are the most important to support in other countries?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Support your answer with evidence from the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43660"/>
            <a:ext cx="2451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Roosevelt, F. (1941). Four freedoms.</a:t>
            </a:r>
          </a:p>
        </p:txBody>
      </p:sp>
    </p:spTree>
    <p:extLst>
      <p:ext uri="{BB962C8B-B14F-4D97-AF65-F5344CB8AC3E}">
        <p14:creationId xmlns:p14="http://schemas.microsoft.com/office/powerpoint/2010/main" val="41887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highligher3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1" y="1739222"/>
            <a:ext cx="6400800" cy="404932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 rot="1478">
            <a:off x="3223208" y="1142676"/>
            <a:ext cx="5554266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800"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sz="1800"/>
            </a:pPr>
            <a:endParaRPr sz="3400" dirty="0"/>
          </a:p>
        </p:txBody>
      </p:sp>
      <p:pic>
        <p:nvPicPr>
          <p:cNvPr id="150" name="Picture 149"/>
          <p:cNvPicPr/>
          <p:nvPr/>
        </p:nvPicPr>
        <p:blipFill>
          <a:blip r:embed="rId4">
            <a:alphaModFix amt="60000"/>
            <a:extLst/>
          </a:blip>
          <a:stretch>
            <a:fillRect/>
          </a:stretch>
        </p:blipFill>
        <p:spPr>
          <a:xfrm>
            <a:off x="457200" y="304800"/>
            <a:ext cx="4938121" cy="651866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152400" y="228600"/>
            <a:ext cx="4572001" cy="85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7200" cap="all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/>
            </a:pPr>
            <a:r>
              <a:rPr sz="5100" dirty="0"/>
              <a:t>WhyLighting:</a:t>
            </a:r>
          </a:p>
        </p:txBody>
      </p:sp>
      <p:sp>
        <p:nvSpPr>
          <p:cNvPr id="154" name="Shape 154"/>
          <p:cNvSpPr/>
          <p:nvPr/>
        </p:nvSpPr>
        <p:spPr>
          <a:xfrm>
            <a:off x="544083" y="2425879"/>
            <a:ext cx="285750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800" b="1">
                <a:latin typeface="Perpetua Titling MT Light"/>
                <a:ea typeface="Perpetua Titling MT Light"/>
                <a:cs typeface="Perpetua Titling MT Light"/>
                <a:sym typeface="Perpetua Titling MT Light"/>
              </a:defRPr>
            </a:lvl1pPr>
          </a:lstStyle>
          <a:p>
            <a:pPr lvl="0">
              <a:defRPr sz="1800" b="0"/>
            </a:pPr>
            <a:endParaRPr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5791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Read through just your section</a:t>
            </a:r>
          </a:p>
          <a:p>
            <a:endParaRPr lang="en-US" sz="2800" dirty="0" smtClean="0"/>
          </a:p>
          <a:p>
            <a:r>
              <a:rPr lang="en-US" sz="2800" dirty="0" smtClean="0"/>
              <a:t>2- Highlight significant parts of the text</a:t>
            </a:r>
          </a:p>
          <a:p>
            <a:endParaRPr lang="en-US" sz="2800" dirty="0" smtClean="0"/>
          </a:p>
          <a:p>
            <a:r>
              <a:rPr lang="en-US" sz="2800" dirty="0" smtClean="0"/>
              <a:t>3-Justify your choices in the margin</a:t>
            </a:r>
          </a:p>
          <a:p>
            <a:endParaRPr lang="en-US" sz="2800" dirty="0" smtClean="0"/>
          </a:p>
          <a:p>
            <a:r>
              <a:rPr lang="en-US" sz="2800" dirty="0" smtClean="0"/>
              <a:t>4- Discuss with your group and come to a consensus on the main idea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23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08120"/>
          </a:xfrm>
        </p:spPr>
        <p:txBody>
          <a:bodyPr/>
          <a:lstStyle/>
          <a:p>
            <a:r>
              <a:rPr lang="en-US" sz="3200" dirty="0"/>
              <a:t>Four Skinny Trees by Sandra Cisneros </a:t>
            </a:r>
          </a:p>
          <a:p>
            <a:pPr marL="45720" indent="0">
              <a:buNone/>
            </a:pPr>
            <a:endParaRPr lang="en-US" sz="3200" dirty="0" smtClean="0"/>
          </a:p>
          <a:p>
            <a:pPr marL="365760" lvl="1" indent="0">
              <a:buNone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	What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do the trees represent?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01" y="5943600"/>
            <a:ext cx="825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Cisneros, S. (1984). “Four Skinny Trees.” The House on Mango Street. New York: Vintage Books, pp. 74-75.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highligher3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" y="1795142"/>
            <a:ext cx="6400800" cy="404932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 rot="1478">
            <a:off x="3223208" y="1142676"/>
            <a:ext cx="5554266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800"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 lvl="0">
              <a:defRPr sz="1800"/>
            </a:pPr>
            <a:endParaRPr sz="3400" dirty="0"/>
          </a:p>
        </p:txBody>
      </p:sp>
      <p:pic>
        <p:nvPicPr>
          <p:cNvPr id="150" name="Picture 149"/>
          <p:cNvPicPr/>
          <p:nvPr/>
        </p:nvPicPr>
        <p:blipFill>
          <a:blip r:embed="rId4">
            <a:alphaModFix amt="60000"/>
            <a:extLst/>
          </a:blip>
          <a:stretch>
            <a:fillRect/>
          </a:stretch>
        </p:blipFill>
        <p:spPr>
          <a:xfrm>
            <a:off x="457200" y="304800"/>
            <a:ext cx="4938121" cy="651866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152400" y="228600"/>
            <a:ext cx="4572001" cy="85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7200" cap="all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/>
            </a:pPr>
            <a:r>
              <a:rPr sz="5100" dirty="0"/>
              <a:t>WhyLighting:</a:t>
            </a:r>
          </a:p>
        </p:txBody>
      </p:sp>
      <p:sp>
        <p:nvSpPr>
          <p:cNvPr id="154" name="Shape 154"/>
          <p:cNvSpPr/>
          <p:nvPr/>
        </p:nvSpPr>
        <p:spPr>
          <a:xfrm>
            <a:off x="544083" y="2425879"/>
            <a:ext cx="285750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4800" b="1">
                <a:latin typeface="Perpetua Titling MT Light"/>
                <a:ea typeface="Perpetua Titling MT Light"/>
                <a:cs typeface="Perpetua Titling MT Light"/>
                <a:sym typeface="Perpetua Titling MT Light"/>
              </a:defRPr>
            </a:lvl1pPr>
          </a:lstStyle>
          <a:p>
            <a:pPr lvl="0">
              <a:defRPr sz="1800" b="0"/>
            </a:pPr>
            <a:endParaRPr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5791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Read through just your section</a:t>
            </a:r>
          </a:p>
          <a:p>
            <a:endParaRPr lang="en-US" sz="2800" dirty="0" smtClean="0"/>
          </a:p>
          <a:p>
            <a:r>
              <a:rPr lang="en-US" sz="2800" dirty="0" smtClean="0"/>
              <a:t>2- Highlight significant parts of the text</a:t>
            </a:r>
          </a:p>
          <a:p>
            <a:endParaRPr lang="en-US" sz="2800" dirty="0" smtClean="0"/>
          </a:p>
          <a:p>
            <a:r>
              <a:rPr lang="en-US" sz="2800" dirty="0" smtClean="0"/>
              <a:t>3-Justify your choices in the margin</a:t>
            </a:r>
          </a:p>
          <a:p>
            <a:endParaRPr lang="en-US" sz="2800" dirty="0" smtClean="0"/>
          </a:p>
          <a:p>
            <a:r>
              <a:rPr lang="en-US" sz="2800" dirty="0" smtClean="0"/>
              <a:t>4- Discuss with your group and come to a consensus on the main idea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013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K20 PD</Template>
  <TotalTime>4863</TotalTime>
  <Words>1478</Words>
  <Application>Microsoft Macintosh PowerPoint</Application>
  <PresentationFormat>On-screen Show (4:3)</PresentationFormat>
  <Paragraphs>170</Paragraphs>
  <Slides>18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Big Caslon Medium</vt:lpstr>
      <vt:lpstr>BlairMdITC TT-Medium</vt:lpstr>
      <vt:lpstr>Bradley Hand ITC</vt:lpstr>
      <vt:lpstr>Calibri</vt:lpstr>
      <vt:lpstr>Constantia</vt:lpstr>
      <vt:lpstr>Franklin Gothic Medium</vt:lpstr>
      <vt:lpstr>Georgia</vt:lpstr>
      <vt:lpstr>Helvetica Neue Bold Condensed</vt:lpstr>
      <vt:lpstr>Lucida Grande</vt:lpstr>
      <vt:lpstr>Perpetua Titling MT Light</vt:lpstr>
      <vt:lpstr>Rockwell Extra Bold</vt:lpstr>
      <vt:lpstr>Times New Roman</vt:lpstr>
      <vt:lpstr>Wingdings</vt:lpstr>
      <vt:lpstr>Wingdings 2</vt:lpstr>
      <vt:lpstr>Zapf Dingbats</vt:lpstr>
      <vt:lpstr>Arial</vt:lpstr>
      <vt:lpstr>K20 PD</vt:lpstr>
      <vt:lpstr>QC2E</vt:lpstr>
      <vt:lpstr>Chain Notes</vt:lpstr>
      <vt:lpstr>PowerPoint Presentation</vt:lpstr>
      <vt:lpstr>Session Objectives </vt:lpstr>
      <vt:lpstr>QC2E graphic organizers</vt:lpstr>
      <vt:lpstr>Social Studies</vt:lpstr>
      <vt:lpstr>PowerPoint Presentation</vt:lpstr>
      <vt:lpstr>English</vt:lpstr>
      <vt:lpstr>PowerPoint Presentation</vt:lpstr>
      <vt:lpstr>Science</vt:lpstr>
      <vt:lpstr>Math Can you model the height of a projectile flung from a catapult over time with a function in the form y = mx + b ?</vt:lpstr>
      <vt:lpstr>QCEE in Math</vt:lpstr>
      <vt:lpstr>PowerPoint Presentation</vt:lpstr>
      <vt:lpstr>How would I…</vt:lpstr>
      <vt:lpstr>PowerPoint Presentation</vt:lpstr>
      <vt:lpstr>Definitions</vt:lpstr>
      <vt:lpstr>What Does Research Say?</vt:lpstr>
      <vt:lpstr>Resources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Questions: “The What, Why and How”</dc:title>
  <dc:creator>Lindsey Tennell</dc:creator>
  <cp:lastModifiedBy>Hawkins, Lindsay M.</cp:lastModifiedBy>
  <cp:revision>90</cp:revision>
  <dcterms:created xsi:type="dcterms:W3CDTF">2013-08-30T16:20:56Z</dcterms:created>
  <dcterms:modified xsi:type="dcterms:W3CDTF">2016-06-20T15:06:02Z</dcterms:modified>
</cp:coreProperties>
</file>