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2" r:id="rId6"/>
    <p:sldId id="263" r:id="rId7"/>
    <p:sldId id="281" r:id="rId8"/>
    <p:sldId id="266" r:id="rId9"/>
    <p:sldId id="269" r:id="rId10"/>
    <p:sldId id="270" r:id="rId11"/>
    <p:sldId id="279" r:id="rId12"/>
    <p:sldId id="280" r:id="rId13"/>
    <p:sldId id="276" r:id="rId14"/>
  </p:sldIdLst>
  <p:sldSz cx="13004800" cy="9753600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F4FA"/>
    <a:srgbClr val="81B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D51ADE6A-740E-44AE-83CC-AE7238B6C88D}" styleName="">
    <a:tblBg/>
    <a:wholeTbl>
      <a:tcTxStyle b="off" i="off">
        <a:font>
          <a:latin typeface="Palatino"/>
          <a:ea typeface="Palatino"/>
          <a:cs typeface="Palatino"/>
        </a:font>
        <a:srgbClr val="314864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rgbClr val="9ABDE9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rgbClr val="7996B9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solidFill>
            <a:srgbClr val="7996B9"/>
          </a:solidFill>
        </a:fill>
      </a:tcStyle>
    </a:firstRow>
  </a:tblStyle>
  <a:tblStyle styleId="{4A9BC294-FFE2-49D5-8D69-9E1BD2C41BD5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0278"/>
  </p:normalViewPr>
  <p:slideViewPr>
    <p:cSldViewPr snapToGrid="0" snapToObjects="1">
      <p:cViewPr varScale="1">
        <p:scale>
          <a:sx n="74" d="100"/>
          <a:sy n="74" d="100"/>
        </p:scale>
        <p:origin x="1044" y="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062785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400">
        <a:latin typeface="Georgia"/>
        <a:ea typeface="Georgia"/>
        <a:cs typeface="Georgia"/>
        <a:sym typeface="Georgia"/>
      </a:defRPr>
    </a:lvl1pPr>
    <a:lvl2pPr indent="228600" defTabSz="584200">
      <a:defRPr sz="2400">
        <a:latin typeface="Georgia"/>
        <a:ea typeface="Georgia"/>
        <a:cs typeface="Georgia"/>
        <a:sym typeface="Georgia"/>
      </a:defRPr>
    </a:lvl2pPr>
    <a:lvl3pPr indent="457200" defTabSz="584200">
      <a:defRPr sz="2400">
        <a:latin typeface="Georgia"/>
        <a:ea typeface="Georgia"/>
        <a:cs typeface="Georgia"/>
        <a:sym typeface="Georgia"/>
      </a:defRPr>
    </a:lvl3pPr>
    <a:lvl4pPr indent="685800" defTabSz="584200">
      <a:defRPr sz="2400">
        <a:latin typeface="Georgia"/>
        <a:ea typeface="Georgia"/>
        <a:cs typeface="Georgia"/>
        <a:sym typeface="Georgia"/>
      </a:defRPr>
    </a:lvl4pPr>
    <a:lvl5pPr indent="914400" defTabSz="584200">
      <a:defRPr sz="2400">
        <a:latin typeface="Georgia"/>
        <a:ea typeface="Georgia"/>
        <a:cs typeface="Georgia"/>
        <a:sym typeface="Georgia"/>
      </a:defRPr>
    </a:lvl5pPr>
    <a:lvl6pPr indent="1143000" defTabSz="584200">
      <a:defRPr sz="2400">
        <a:latin typeface="Georgia"/>
        <a:ea typeface="Georgia"/>
        <a:cs typeface="Georgia"/>
        <a:sym typeface="Georgia"/>
      </a:defRPr>
    </a:lvl6pPr>
    <a:lvl7pPr indent="1371600" defTabSz="584200">
      <a:defRPr sz="2400">
        <a:latin typeface="Georgia"/>
        <a:ea typeface="Georgia"/>
        <a:cs typeface="Georgia"/>
        <a:sym typeface="Georgia"/>
      </a:defRPr>
    </a:lvl7pPr>
    <a:lvl8pPr indent="1600200" defTabSz="584200">
      <a:defRPr sz="2400">
        <a:latin typeface="Georgia"/>
        <a:ea typeface="Georgia"/>
        <a:cs typeface="Georgia"/>
        <a:sym typeface="Georgia"/>
      </a:defRPr>
    </a:lvl8pPr>
    <a:lvl9pPr indent="1828800" defTabSz="584200">
      <a:defRPr sz="2400">
        <a:latin typeface="Georgia"/>
        <a:ea typeface="Georgia"/>
        <a:cs typeface="Georgia"/>
        <a:sym typeface="Georgi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/>
              <a:t>*Give actual THINK time* Ask participants to get out </a:t>
            </a:r>
            <a:r>
              <a:rPr sz="2400" dirty="0" smtClean="0"/>
              <a:t>th</a:t>
            </a:r>
            <a:r>
              <a:rPr lang="en-US" sz="2400" dirty="0" smtClean="0"/>
              <a:t>eir</a:t>
            </a:r>
            <a:r>
              <a:rPr sz="2400" dirty="0" smtClean="0"/>
              <a:t> </a:t>
            </a:r>
            <a:r>
              <a:rPr lang="en-US" sz="1800" b="0" i="0" dirty="0" smtClean="0">
                <a:effectLst/>
                <a:latin typeface="Georgia"/>
                <a:ea typeface="Georgia"/>
                <a:cs typeface="Georgia"/>
                <a:sym typeface="Georgia"/>
              </a:rPr>
              <a:t>"Instructional Strategy Notes Sheet</a:t>
            </a:r>
            <a:r>
              <a:rPr lang="en-US" sz="1800" b="0" i="0" baseline="0" dirty="0" smtClean="0">
                <a:effectLst/>
                <a:latin typeface="Georgia"/>
                <a:ea typeface="Georgia"/>
                <a:cs typeface="Georgia"/>
                <a:sym typeface="Georgia"/>
              </a:rPr>
              <a:t>” </a:t>
            </a:r>
            <a:r>
              <a:rPr sz="2400" dirty="0" smtClean="0"/>
              <a:t>and </a:t>
            </a:r>
            <a:r>
              <a:rPr sz="2400" dirty="0"/>
              <a:t>explain that they can fill this out as they go through the </a:t>
            </a:r>
            <a:r>
              <a:rPr sz="2400" dirty="0" smtClean="0"/>
              <a:t>session</a:t>
            </a:r>
            <a:r>
              <a:rPr lang="en-US" sz="2400" dirty="0" smtClean="0"/>
              <a:t>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56581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584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Website</a:t>
            </a:r>
            <a:r>
              <a:rPr lang="en-US" baseline="0" dirty="0" smtClean="0"/>
              <a:t> with</a:t>
            </a:r>
            <a:r>
              <a:rPr lang="en-US" dirty="0" smtClean="0"/>
              <a:t> lessons using instructional</a:t>
            </a:r>
            <a:r>
              <a:rPr lang="en-US" baseline="0" dirty="0" smtClean="0"/>
              <a:t> strategies that can be used in the classroom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595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2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>
              <a:defRPr sz="1800"/>
            </a:pPr>
            <a:r>
              <a:rPr sz="2200" dirty="0"/>
              <a:t>Pose the </a:t>
            </a:r>
            <a:r>
              <a:rPr lang="en-US" sz="2200" dirty="0" smtClean="0"/>
              <a:t>question,</a:t>
            </a:r>
            <a:r>
              <a:rPr sz="2200" dirty="0" smtClean="0"/>
              <a:t> </a:t>
            </a:r>
            <a:r>
              <a:rPr lang="en-US" sz="2200" dirty="0" smtClean="0"/>
              <a:t>“W</a:t>
            </a:r>
            <a:r>
              <a:rPr sz="2200" dirty="0" smtClean="0"/>
              <a:t>hich </a:t>
            </a:r>
            <a:r>
              <a:rPr sz="2200" dirty="0"/>
              <a:t>of the five literacy components is most important and why</a:t>
            </a:r>
            <a:r>
              <a:rPr sz="2200" dirty="0" smtClean="0"/>
              <a:t>?</a:t>
            </a:r>
            <a:r>
              <a:rPr lang="en-US" sz="2200" dirty="0" smtClean="0"/>
              <a:t>"</a:t>
            </a:r>
            <a:r>
              <a:rPr sz="2200" dirty="0" smtClean="0"/>
              <a:t> </a:t>
            </a:r>
            <a:r>
              <a:rPr sz="2200" dirty="0"/>
              <a:t>Have </a:t>
            </a:r>
            <a:r>
              <a:rPr lang="en-US" sz="2200" dirty="0" smtClean="0"/>
              <a:t>each participant chose</a:t>
            </a:r>
            <a:r>
              <a:rPr lang="en-US" sz="2200" baseline="0" dirty="0" smtClean="0"/>
              <a:t> one component that they consider most important </a:t>
            </a:r>
            <a:r>
              <a:rPr sz="2200" dirty="0" smtClean="0"/>
              <a:t>and </a:t>
            </a:r>
            <a:r>
              <a:rPr sz="2200" dirty="0"/>
              <a:t>explain </a:t>
            </a:r>
            <a:r>
              <a:rPr lang="en-US" sz="2200" dirty="0" smtClean="0"/>
              <a:t>that choice </a:t>
            </a:r>
            <a:r>
              <a:rPr sz="2200" dirty="0" smtClean="0"/>
              <a:t>on </a:t>
            </a:r>
            <a:r>
              <a:rPr sz="2200" dirty="0"/>
              <a:t>a </a:t>
            </a:r>
            <a:r>
              <a:rPr lang="en-US" sz="2200" dirty="0" smtClean="0"/>
              <a:t>P</a:t>
            </a:r>
            <a:r>
              <a:rPr sz="2200" dirty="0" smtClean="0"/>
              <a:t>ost-it </a:t>
            </a:r>
            <a:r>
              <a:rPr sz="2200" dirty="0"/>
              <a:t>note Have them bring the </a:t>
            </a:r>
            <a:r>
              <a:rPr lang="en-US" sz="2200" dirty="0" smtClean="0"/>
              <a:t>P</a:t>
            </a:r>
            <a:r>
              <a:rPr sz="2200" dirty="0" smtClean="0"/>
              <a:t>ost</a:t>
            </a:r>
            <a:r>
              <a:rPr lang="en-US" sz="2200" dirty="0" smtClean="0"/>
              <a:t>-</a:t>
            </a:r>
            <a:r>
              <a:rPr sz="2200" dirty="0" smtClean="0"/>
              <a:t>it </a:t>
            </a:r>
            <a:r>
              <a:rPr sz="2200" dirty="0"/>
              <a:t>up and stick it to the paper making a bar graph of the reasons from the post it notes.</a:t>
            </a:r>
          </a:p>
        </p:txBody>
      </p:sp>
    </p:spTree>
    <p:extLst>
      <p:ext uri="{BB962C8B-B14F-4D97-AF65-F5344CB8AC3E}">
        <p14:creationId xmlns:p14="http://schemas.microsoft.com/office/powerpoint/2010/main" val="132229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Before viewing video 1- not perfect, but interesting use of literacy 2- be prepared to share your 3-2-1 w/ an elbow partner</a:t>
            </a:r>
          </a:p>
        </p:txBody>
      </p:sp>
    </p:spTree>
    <p:extLst>
      <p:ext uri="{BB962C8B-B14F-4D97-AF65-F5344CB8AC3E}">
        <p14:creationId xmlns:p14="http://schemas.microsoft.com/office/powerpoint/2010/main" val="165560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2400" dirty="0" smtClean="0"/>
              <a:t>Note:</a:t>
            </a:r>
            <a:r>
              <a:rPr lang="en-US" sz="2400" baseline="0" dirty="0" smtClean="0"/>
              <a:t> To save space, video is not embedded. Video is linked in both the image and in the title of the slide. You will need an Internet connection to play this video.</a:t>
            </a:r>
          </a:p>
          <a:p>
            <a:pPr lvl="0">
              <a:defRPr sz="1800"/>
            </a:pPr>
            <a:r>
              <a:rPr lang="en-US" sz="2400" dirty="0" smtClean="0"/>
              <a:t>After video, elbow partner and </a:t>
            </a:r>
            <a:r>
              <a:rPr lang="en-US" sz="2400" smtClean="0"/>
              <a:t>share out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1170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Before viewing video 1- not perfect, but interesting use of literacy 2- be prepared to share your 3-2-1 w/ an elbow partner</a:t>
            </a:r>
          </a:p>
        </p:txBody>
      </p:sp>
    </p:spTree>
    <p:extLst>
      <p:ext uri="{BB962C8B-B14F-4D97-AF65-F5344CB8AC3E}">
        <p14:creationId xmlns:p14="http://schemas.microsoft.com/office/powerpoint/2010/main" val="3334777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Begin with just the article, before passing out article show reading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4718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/>
              <a:t>DO NOT show Tweet Up yet. Allow them to discuss for a few </a:t>
            </a:r>
            <a:r>
              <a:rPr sz="2400" dirty="0" smtClean="0"/>
              <a:t>minutes</a:t>
            </a:r>
            <a:r>
              <a:rPr lang="en-US" sz="2400" dirty="0" smtClean="0"/>
              <a:t>,</a:t>
            </a:r>
            <a:r>
              <a:rPr lang="en-US" sz="2400" baseline="0" dirty="0" smtClean="0"/>
              <a:t> t</a:t>
            </a:r>
            <a:r>
              <a:rPr sz="2400" dirty="0" smtClean="0"/>
              <a:t>hen </a:t>
            </a:r>
            <a:r>
              <a:rPr lang="en-US" sz="2400" dirty="0" smtClean="0"/>
              <a:t>move</a:t>
            </a:r>
            <a:r>
              <a:rPr lang="en-US" sz="2400" baseline="0" dirty="0" smtClean="0"/>
              <a:t> on to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119875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All groups get the infographic, then do Tweet Up on legal paper or giant post-its</a:t>
            </a:r>
          </a:p>
          <a:p>
            <a:pPr lvl="0">
              <a:defRPr sz="1800"/>
            </a:pPr>
            <a:r>
              <a:rPr sz="2400"/>
              <a:t>have the hashtag come first (main idea or theme), then give a few opinions/thoughts  *remind them that tweets can be thesis statements</a:t>
            </a:r>
          </a:p>
        </p:txBody>
      </p:sp>
    </p:spTree>
    <p:extLst>
      <p:ext uri="{BB962C8B-B14F-4D97-AF65-F5344CB8AC3E}">
        <p14:creationId xmlns:p14="http://schemas.microsoft.com/office/powerpoint/2010/main" val="1906536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r>
              <a:rPr lang="en-US" baseline="0" dirty="0" smtClean="0"/>
              <a:t> with</a:t>
            </a:r>
            <a:r>
              <a:rPr lang="en-US" dirty="0" smtClean="0"/>
              <a:t> instructional strategies used in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6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355600" y="3225800"/>
            <a:ext cx="122936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215900" y="254000"/>
            <a:ext cx="12560300" cy="1905000"/>
          </a:xfrm>
          <a:prstGeom prst="rect">
            <a:avLst/>
          </a:prstGeom>
          <a:solidFill>
            <a:srgbClr val="8665E9"/>
          </a:solidFill>
        </p:spPr>
        <p:txBody>
          <a:bodyPr/>
          <a:lstStyle>
            <a:lvl1pPr>
              <a:defRPr sz="7900" cap="none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9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2286000"/>
            <a:ext cx="10464800" cy="6654800"/>
          </a:xfrm>
          <a:prstGeom prst="rect">
            <a:avLst/>
          </a:prstGeom>
        </p:spPr>
        <p:txBody>
          <a:bodyPr/>
          <a:lstStyle>
            <a:lvl1pPr marL="889325" indent="-571825">
              <a:spcBef>
                <a:spcPts val="2400"/>
              </a:spcBef>
              <a:buClr>
                <a:srgbClr val="8665E9"/>
              </a:buClr>
              <a:buSzPct val="100000"/>
              <a:defRPr sz="4200">
                <a:solidFill>
                  <a:srgbClr val="868686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1333825" indent="-571825">
              <a:spcBef>
                <a:spcPts val="2400"/>
              </a:spcBef>
              <a:buClr>
                <a:srgbClr val="8665E9"/>
              </a:buClr>
              <a:buSzPct val="100000"/>
              <a:defRPr sz="4200">
                <a:solidFill>
                  <a:srgbClr val="868686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778325" indent="-571825">
              <a:spcBef>
                <a:spcPts val="2400"/>
              </a:spcBef>
              <a:buClr>
                <a:srgbClr val="8665E9"/>
              </a:buClr>
              <a:buSzPct val="100000"/>
              <a:defRPr sz="4200">
                <a:solidFill>
                  <a:srgbClr val="868686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2222825" indent="-571825">
              <a:spcBef>
                <a:spcPts val="2400"/>
              </a:spcBef>
              <a:buClr>
                <a:srgbClr val="8665E9"/>
              </a:buClr>
              <a:buSzPct val="100000"/>
              <a:defRPr sz="4200">
                <a:solidFill>
                  <a:srgbClr val="868686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2667325" indent="-571825">
              <a:spcBef>
                <a:spcPts val="2400"/>
              </a:spcBef>
              <a:buClr>
                <a:srgbClr val="8665E9"/>
              </a:buClr>
              <a:buSzPct val="100000"/>
              <a:defRPr sz="4200">
                <a:solidFill>
                  <a:srgbClr val="868686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868686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868686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868686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868686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868686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614680"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4600">
                <a:solidFill>
                  <a:srgbClr val="525252"/>
                </a:solidFill>
              </a:defRPr>
            </a:lvl1pPr>
            <a:lvl2pPr>
              <a:lnSpc>
                <a:spcPct val="120000"/>
              </a:lnSpc>
              <a:defRPr sz="4600">
                <a:solidFill>
                  <a:srgbClr val="525252"/>
                </a:solidFill>
              </a:defRPr>
            </a:lvl2pPr>
            <a:lvl3pPr>
              <a:lnSpc>
                <a:spcPct val="120000"/>
              </a:lnSpc>
              <a:defRPr sz="4600">
                <a:solidFill>
                  <a:srgbClr val="525252"/>
                </a:solidFill>
              </a:defRPr>
            </a:lvl3pPr>
            <a:lvl4pPr>
              <a:lnSpc>
                <a:spcPct val="120000"/>
              </a:lnSpc>
              <a:defRPr sz="4600">
                <a:solidFill>
                  <a:srgbClr val="525252"/>
                </a:solidFill>
              </a:defRPr>
            </a:lvl4pPr>
            <a:lvl5pPr>
              <a:lnSpc>
                <a:spcPct val="120000"/>
              </a:lnSpc>
              <a:defRPr sz="4600">
                <a:solidFill>
                  <a:srgbClr val="525252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25252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4FA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3187700"/>
            <a:ext cx="1229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44" y="9230488"/>
            <a:ext cx="523112" cy="523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8" r:id="rId18"/>
    <p:sldLayoutId id="2147483669" r:id="rId19"/>
  </p:sldLayoutIdLst>
  <p:transition spd="med"/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304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685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066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1447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1828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2209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2590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2971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3352800" indent="-304800" defTabSz="584200">
        <a:spcBef>
          <a:spcPts val="3800"/>
        </a:spcBef>
        <a:buClr>
          <a:srgbClr val="535353"/>
        </a:buClr>
        <a:buSzPct val="82000"/>
        <a:buChar char="•"/>
        <a:defRPr sz="38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ccss-literacy-science-classro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754091" y="552239"/>
            <a:ext cx="11964493" cy="270246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defTabSz="297179">
              <a:defRPr sz="4550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lvl="0">
              <a:defRPr sz="1800" cap="none"/>
            </a:pPr>
            <a:r>
              <a:rPr lang="en-US" sz="455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venir Black"/>
                <a:cs typeface="Avenir Black"/>
              </a:rPr>
              <a:t>Embedded Literacy Across All Disciplines</a:t>
            </a:r>
            <a:endParaRPr sz="455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venir Black"/>
              <a:cs typeface="Avenir Black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1" y="7273585"/>
            <a:ext cx="13004800" cy="2072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1" indent="342900" algn="ctr" defTabSz="584200">
              <a:defRPr sz="1800"/>
            </a:pPr>
            <a:r>
              <a:rPr sz="340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rPr>
              <a:t>Aimee </a:t>
            </a:r>
            <a:r>
              <a:rPr sz="3400" smtClean="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rPr>
              <a:t>Myers</a:t>
            </a:r>
            <a:endParaRPr lang="en-US" sz="3400" smtClean="0">
              <a:solidFill>
                <a:srgbClr val="535353"/>
              </a:solidFill>
              <a:latin typeface="+mn-lt"/>
              <a:ea typeface="+mn-ea"/>
              <a:cs typeface="+mn-cs"/>
              <a:sym typeface="Gill Sans Light"/>
            </a:endParaRPr>
          </a:p>
          <a:p>
            <a:pPr lvl="1" indent="342900" algn="ctr" defTabSz="584200">
              <a:defRPr sz="1800"/>
            </a:pPr>
            <a:r>
              <a:rPr lang="en-US" sz="3400" smtClean="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rPr>
              <a:t>Lindsay </a:t>
            </a:r>
            <a:r>
              <a:rPr lang="en-US" sz="3400" dirty="0" smtClean="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rPr>
              <a:t>Williams</a:t>
            </a:r>
            <a:endParaRPr sz="3400" dirty="0">
              <a:solidFill>
                <a:srgbClr val="535353"/>
              </a:solidFill>
              <a:latin typeface="+mn-lt"/>
              <a:ea typeface="+mn-ea"/>
              <a:cs typeface="+mn-cs"/>
              <a:sym typeface="Gill Sans Light"/>
            </a:endParaRPr>
          </a:p>
          <a:p>
            <a:pPr lvl="1" indent="342900" algn="ctr" defTabSz="584200">
              <a:defRPr sz="1800"/>
            </a:pPr>
            <a:endParaRPr sz="3000" dirty="0">
              <a:solidFill>
                <a:srgbClr val="535353"/>
              </a:solidFill>
              <a:latin typeface="+mn-lt"/>
              <a:ea typeface="+mn-ea"/>
              <a:cs typeface="+mn-cs"/>
              <a:sym typeface="Gill Sans Light"/>
            </a:endParaRPr>
          </a:p>
          <a:p>
            <a:pPr lvl="1" indent="342900" algn="ctr" defTabSz="584200">
              <a:defRPr sz="1800"/>
            </a:pPr>
            <a:r>
              <a:rPr sz="3000" dirty="0">
                <a:solidFill>
                  <a:srgbClr val="535353"/>
                </a:solidFill>
                <a:latin typeface="+mn-lt"/>
                <a:ea typeface="+mn-ea"/>
                <a:cs typeface="+mn-cs"/>
                <a:sym typeface="Gill Sans Light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278" y="4114223"/>
            <a:ext cx="6361545" cy="15124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174"/>
          <p:cNvGrpSpPr/>
          <p:nvPr/>
        </p:nvGrpSpPr>
        <p:grpSpPr>
          <a:xfrm>
            <a:off x="7844233" y="1174750"/>
            <a:ext cx="4487466" cy="2984500"/>
            <a:chOff x="-550465" y="0"/>
            <a:chExt cx="4487465" cy="2984500"/>
          </a:xfrm>
          <a:solidFill>
            <a:srgbClr val="00B0F0"/>
          </a:solidFill>
        </p:grpSpPr>
        <p:sp>
          <p:nvSpPr>
            <p:cNvPr id="172" name="Shape 172"/>
            <p:cNvSpPr/>
            <p:nvPr/>
          </p:nvSpPr>
          <p:spPr>
            <a:xfrm>
              <a:off x="-550466" y="0"/>
              <a:ext cx="4487466" cy="298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929" y="0"/>
                  </a:moveTo>
                  <a:cubicBezTo>
                    <a:pt x="4565" y="0"/>
                    <a:pt x="2650" y="2881"/>
                    <a:pt x="2650" y="6434"/>
                  </a:cubicBezTo>
                  <a:lnTo>
                    <a:pt x="2650" y="11708"/>
                  </a:lnTo>
                  <a:lnTo>
                    <a:pt x="0" y="13819"/>
                  </a:lnTo>
                  <a:lnTo>
                    <a:pt x="2686" y="15956"/>
                  </a:lnTo>
                  <a:cubicBezTo>
                    <a:pt x="2945" y="19136"/>
                    <a:pt x="4744" y="21600"/>
                    <a:pt x="6929" y="21600"/>
                  </a:cubicBezTo>
                  <a:lnTo>
                    <a:pt x="17321" y="21600"/>
                  </a:lnTo>
                  <a:cubicBezTo>
                    <a:pt x="19684" y="21600"/>
                    <a:pt x="21600" y="18719"/>
                    <a:pt x="21600" y="15166"/>
                  </a:cubicBezTo>
                  <a:lnTo>
                    <a:pt x="21600" y="6434"/>
                  </a:lnTo>
                  <a:cubicBezTo>
                    <a:pt x="21600" y="2881"/>
                    <a:pt x="19684" y="0"/>
                    <a:pt x="17321" y="0"/>
                  </a:cubicBezTo>
                  <a:lnTo>
                    <a:pt x="6929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584200">
                <a:defRPr sz="3600">
                  <a:solidFill>
                    <a:srgbClr val="3EBAE6"/>
                  </a:solidFill>
                  <a:latin typeface="+mn-lt"/>
                  <a:ea typeface="+mn-ea"/>
                  <a:cs typeface="+mn-cs"/>
                  <a:sym typeface="Gill Sans Light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673788" y="800100"/>
              <a:ext cx="2588829" cy="1397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 algn="ctr" defTabSz="584200">
                <a:defRPr sz="1800"/>
              </a:pPr>
              <a:r>
                <a:rPr sz="4200" b="1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ill Sans Light"/>
                </a:rPr>
                <a:t>Tweet Up</a:t>
              </a:r>
            </a:p>
            <a:p>
              <a:pPr lvl="0" algn="ctr" defTabSz="584200">
                <a:defRPr sz="1800"/>
              </a:pPr>
              <a:r>
                <a:rPr sz="4200" b="1" dirty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ill Sans Light"/>
                </a:rPr>
                <a:t>w/#</a:t>
              </a:r>
            </a:p>
          </p:txBody>
        </p:sp>
      </p:grpSp>
      <p:sp>
        <p:nvSpPr>
          <p:cNvPr id="175" name="Shape 175"/>
          <p:cNvSpPr/>
          <p:nvPr/>
        </p:nvSpPr>
        <p:spPr>
          <a:xfrm>
            <a:off x="5460642" y="6223075"/>
            <a:ext cx="7176981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3600" b="1" dirty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Tweet = Your Opinion </a:t>
            </a:r>
            <a:r>
              <a:rPr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Statement</a:t>
            </a:r>
            <a:r>
              <a:rPr lang="en-US"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/</a:t>
            </a:r>
            <a:r>
              <a:rPr lang="en-US"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Your </a:t>
            </a:r>
            <a:r>
              <a:rPr lang="en-US"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S</a:t>
            </a:r>
            <a:r>
              <a:rPr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tance</a:t>
            </a:r>
            <a:endParaRPr sz="3600" b="1" dirty="0">
              <a:solidFill>
                <a:srgbClr val="3193C1"/>
              </a:solidFill>
              <a:latin typeface="+mn-lt"/>
              <a:ea typeface="+mn-ea"/>
              <a:cs typeface="+mn-cs"/>
              <a:sym typeface="Gill Sans Light"/>
            </a:endParaRPr>
          </a:p>
          <a:p>
            <a:pPr lvl="0" algn="ctr" defTabSz="584200">
              <a:defRPr sz="1800"/>
            </a:pPr>
            <a:endParaRPr sz="3600" b="1" dirty="0">
              <a:solidFill>
                <a:srgbClr val="3193C1"/>
              </a:solidFill>
              <a:latin typeface="+mn-lt"/>
              <a:ea typeface="+mn-ea"/>
              <a:cs typeface="+mn-cs"/>
              <a:sym typeface="Gill Sans Light"/>
            </a:endParaRPr>
          </a:p>
          <a:p>
            <a:pPr lvl="0" algn="ctr" defTabSz="584200">
              <a:defRPr sz="1800"/>
            </a:pPr>
            <a:r>
              <a:rPr sz="3600" b="1" dirty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# = Main </a:t>
            </a:r>
            <a:r>
              <a:rPr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Idea</a:t>
            </a:r>
            <a:r>
              <a:rPr lang="en-US"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/</a:t>
            </a:r>
            <a:r>
              <a:rPr lang="en-US"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 </a:t>
            </a:r>
            <a:r>
              <a:rPr sz="3600" b="1" dirty="0" smtClean="0">
                <a:solidFill>
                  <a:srgbClr val="3193C1"/>
                </a:solidFill>
                <a:latin typeface="+mn-lt"/>
                <a:ea typeface="+mn-ea"/>
                <a:cs typeface="+mn-cs"/>
                <a:sym typeface="Gill Sans Light"/>
              </a:rPr>
              <a:t>Message</a:t>
            </a:r>
            <a:endParaRPr sz="3600" b="1" dirty="0">
              <a:solidFill>
                <a:srgbClr val="3193C1"/>
              </a:solidFill>
              <a:latin typeface="+mn-lt"/>
              <a:ea typeface="+mn-ea"/>
              <a:cs typeface="+mn-cs"/>
              <a:sym typeface="Gill Sans Light"/>
            </a:endParaRPr>
          </a:p>
        </p:txBody>
      </p:sp>
      <p:pic>
        <p:nvPicPr>
          <p:cNvPr id="176" name="twitte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8286" y="748557"/>
            <a:ext cx="7177364" cy="608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496" y="6869614"/>
            <a:ext cx="7456053" cy="1462438"/>
          </a:xfrm>
        </p:spPr>
        <p:txBody>
          <a:bodyPr>
            <a:noAutofit/>
          </a:bodyPr>
          <a:lstStyle/>
          <a:p>
            <a:pPr algn="r"/>
            <a:r>
              <a:rPr lang="en-US" b="1" dirty="0" smtClean="0"/>
              <a:t>K20 Strategies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0632" y="8497533"/>
            <a:ext cx="8755918" cy="846675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en-US" dirty="0"/>
              <a:t>https://learn.k20center.ou.edu/strategy/find.html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90" y="1225721"/>
            <a:ext cx="8527177" cy="58061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6051417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397" y="6832600"/>
            <a:ext cx="5683802" cy="1653392"/>
          </a:xfrm>
        </p:spPr>
        <p:txBody>
          <a:bodyPr>
            <a:normAutofit/>
          </a:bodyPr>
          <a:lstStyle/>
          <a:p>
            <a:r>
              <a:rPr lang="en-US" b="1" dirty="0"/>
              <a:t>K20 </a:t>
            </a:r>
            <a:r>
              <a:rPr lang="en-US" b="1" dirty="0" smtClean="0"/>
              <a:t>LEARn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5397" y="8485992"/>
            <a:ext cx="5683802" cy="797707"/>
          </a:xfrm>
        </p:spPr>
        <p:txBody>
          <a:bodyPr/>
          <a:lstStyle/>
          <a:p>
            <a:r>
              <a:rPr lang="en-US" dirty="0" smtClean="0"/>
              <a:t>learn.k20center.ou.edu</a:t>
            </a:r>
            <a:endParaRPr lang="en-US" dirty="0"/>
          </a:p>
        </p:txBody>
      </p:sp>
      <p:pic>
        <p:nvPicPr>
          <p:cNvPr id="4" name="Picture 3" descr="Screen Shot 2015-05-21 at 1.38.0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32" y="1300766"/>
            <a:ext cx="9163677" cy="57310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8921432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/>
          </p:cNvSpPr>
          <p:nvPr>
            <p:ph type="title"/>
          </p:nvPr>
        </p:nvSpPr>
        <p:spPr>
          <a:xfrm>
            <a:off x="513553" y="401489"/>
            <a:ext cx="5892801" cy="2217437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b="1" cap="all" dirty="0">
                <a:solidFill>
                  <a:srgbClr val="535353"/>
                </a:solidFill>
              </a:rPr>
              <a:t>How did we do?</a:t>
            </a:r>
          </a:p>
        </p:txBody>
      </p:sp>
      <p:sp>
        <p:nvSpPr>
          <p:cNvPr id="212" name="Shape 212"/>
          <p:cNvSpPr>
            <a:spLocks noGrp="1"/>
          </p:cNvSpPr>
          <p:nvPr>
            <p:ph type="body" idx="1"/>
          </p:nvPr>
        </p:nvSpPr>
        <p:spPr>
          <a:xfrm>
            <a:off x="513553" y="2817394"/>
            <a:ext cx="5892801" cy="41188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49936" lvl="1" indent="-249936" algn="l" defTabSz="479044">
              <a:spcBef>
                <a:spcPts val="31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116">
                <a:solidFill>
                  <a:srgbClr val="120D04"/>
                </a:solidFill>
              </a:rPr>
              <a:t>Develop an understanding of how instructional strategies can build a toolbox for disciplinary literacy in the classroom</a:t>
            </a:r>
          </a:p>
          <a:p>
            <a:pPr marL="249936" lvl="1" indent="-249936" algn="l" defTabSz="479044">
              <a:spcBef>
                <a:spcPts val="3100"/>
              </a:spcBef>
              <a:buSzPct val="82000"/>
              <a:buChar char="•"/>
              <a:defRPr sz="1800">
                <a:solidFill>
                  <a:srgbClr val="000000"/>
                </a:solidFill>
              </a:defRPr>
            </a:pPr>
            <a:r>
              <a:rPr sz="3116">
                <a:solidFill>
                  <a:srgbClr val="120D04"/>
                </a:solidFill>
              </a:rPr>
              <a:t>Provide participants with opportunities for adaptation and integration within the content areas</a:t>
            </a:r>
          </a:p>
        </p:txBody>
      </p:sp>
      <p:pic>
        <p:nvPicPr>
          <p:cNvPr id="213" name="pasted-image.png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273038" y="510776"/>
            <a:ext cx="5416616" cy="6319385"/>
          </a:xfrm>
          <a:prstGeom prst="rect">
            <a:avLst/>
          </a:prstGeom>
          <a:ln w="25400">
            <a:miter lim="400000"/>
          </a:ln>
          <a:effectLst>
            <a:outerShdw blurRad="190500" dist="8455" dir="5400000" rotWithShape="0">
              <a:srgbClr val="000000"/>
            </a:outerShdw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wiss-Army-Knife-Open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23" b="89972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18555">
            <a:off x="3981569" y="191166"/>
            <a:ext cx="10045702" cy="8953231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>
            <a:off x="-183006" y="1038897"/>
            <a:ext cx="6400801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9600" cap="all">
                <a:solidFill>
                  <a:srgbClr val="CD2F13"/>
                </a:solidFill>
                <a:latin typeface="+mn-lt"/>
                <a:ea typeface="+mn-ea"/>
                <a:cs typeface="+mn-cs"/>
                <a:sym typeface="Gill Sans Light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9600" cap="all" dirty="0" smtClean="0">
                <a:solidFill>
                  <a:srgbClr val="CD2F13"/>
                </a:solidFill>
              </a:rPr>
              <a:t>Tool Time</a:t>
            </a:r>
            <a:endParaRPr sz="9600" cap="all" dirty="0">
              <a:solidFill>
                <a:srgbClr val="CD2F13"/>
              </a:solidFill>
            </a:endParaRP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636144" y="3506189"/>
            <a:ext cx="4762501" cy="617623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525252"/>
                </a:solidFill>
              </a:rPr>
              <a:t>Think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7000" dirty="0">
              <a:solidFill>
                <a:srgbClr val="525252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525252"/>
                </a:solidFill>
              </a:rPr>
              <a:t>Pair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525252"/>
                </a:solidFill>
              </a:rPr>
              <a:t>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525252"/>
                </a:solidFill>
              </a:rPr>
              <a:t>Share</a:t>
            </a:r>
          </a:p>
        </p:txBody>
      </p:sp>
      <p:sp>
        <p:nvSpPr>
          <p:cNvPr id="66" name="Shape 66"/>
          <p:cNvSpPr/>
          <p:nvPr/>
        </p:nvSpPr>
        <p:spPr>
          <a:xfrm>
            <a:off x="6305500" y="5071954"/>
            <a:ext cx="393800" cy="279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lvl="0"/>
            <a:endParaRPr/>
          </a:p>
        </p:txBody>
      </p:sp>
      <p:sp>
        <p:nvSpPr>
          <p:cNvPr id="67" name="Shape 67"/>
          <p:cNvSpPr/>
          <p:nvPr/>
        </p:nvSpPr>
        <p:spPr>
          <a:xfrm flipH="1">
            <a:off x="3017394" y="4667782"/>
            <a:ext cx="1" cy="1015483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 flipH="1">
            <a:off x="3017394" y="6792525"/>
            <a:ext cx="1" cy="1015483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 algn="ctr" defTabSz="5842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Gill Sans Light"/>
              </a:defRPr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808785"/>
          </a:solidFill>
        </p:spPr>
        <p:txBody>
          <a:bodyPr>
            <a:normAutofit/>
          </a:bodyPr>
          <a:lstStyle/>
          <a:p>
            <a:pPr lvl="0">
              <a:defRPr sz="3600">
                <a:latin typeface="+mn-lt"/>
                <a:ea typeface="+mn-ea"/>
                <a:cs typeface="+mn-cs"/>
                <a:sym typeface="Gill Sans Light"/>
              </a:defRPr>
            </a:pP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Sticky Bars</a:t>
            </a:r>
            <a:endParaRPr sz="8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602371" y="1229383"/>
            <a:ext cx="4809924" cy="66548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5000">
                <a:solidFill>
                  <a:srgbClr val="000000"/>
                </a:solidFill>
              </a:defRPr>
            </a:lvl1pPr>
          </a:lstStyle>
          <a:p>
            <a:pPr lvl="0">
              <a:defRPr sz="1800"/>
            </a:pPr>
            <a:r>
              <a:rPr sz="5000" dirty="0"/>
              <a:t>Which of the five literacy components is most important?</a:t>
            </a:r>
          </a:p>
        </p:txBody>
      </p:sp>
      <p:pic>
        <p:nvPicPr>
          <p:cNvPr id="74" name="Screen Shot 2013-07-02 at 2.25.23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07233" y="2820519"/>
            <a:ext cx="651934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Screen Shot 2013-07-02 at 2.25.1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309350" y="5237895"/>
            <a:ext cx="647700" cy="67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Screen Shot 2013-07-02 at 2.24.47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93834" y="3612116"/>
            <a:ext cx="678731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7143063-blue-note-paper-on-white-background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52200" y="4323308"/>
            <a:ext cx="762000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Screen Shot 2013-07-02 at 2.24.47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48900" y="5231974"/>
            <a:ext cx="678730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Screen Shot 2013-07-02 at 2.24.47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45600" y="4426640"/>
            <a:ext cx="678730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7143063-blue-note-paper-on-white-background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62329" y="3574016"/>
            <a:ext cx="762001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7143063-blue-note-paper-on-white-background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203965" y="5193874"/>
            <a:ext cx="762001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creen Shot 2013-07-02 at 2.25.1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64415" y="4367032"/>
            <a:ext cx="647701" cy="67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Screen Shot 2013-07-02 at 2.25.23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4981" y="4419084"/>
            <a:ext cx="651934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Screen Shot 2013-07-02 at 2.25.23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18991" y="2805147"/>
            <a:ext cx="651935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Screen Shot 2013-07-02 at 2.25.1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29214" y="3618037"/>
            <a:ext cx="647701" cy="67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Screen Shot 2013-07-02 at 2.24.47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13700" y="5231974"/>
            <a:ext cx="678730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87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941" y="7183409"/>
            <a:ext cx="12856918" cy="1905001"/>
          </a:xfrm>
          <a:prstGeom prst="rect">
            <a:avLst/>
          </a:prstGeom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89" name="Screen Shot 2013-07-02 at 2.25.1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03521" y="5237895"/>
            <a:ext cx="647701" cy="673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7143063-blue-note-paper-on-white-background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781800" y="4388540"/>
            <a:ext cx="762000" cy="76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Screen Shot 2013-07-02 at 2.25.23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92383" y="3572276"/>
            <a:ext cx="651934" cy="68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xfrm>
            <a:off x="519518" y="192426"/>
            <a:ext cx="12129682" cy="2212901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7200" b="1" cap="all" dirty="0">
                <a:solidFill>
                  <a:srgbClr val="535353"/>
                </a:solidFill>
              </a:rPr>
              <a:t>Objectives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xfrm>
            <a:off x="519518" y="2021982"/>
            <a:ext cx="11518925" cy="706053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/>
            <a:r>
              <a:rPr lang="en-US" sz="4000" dirty="0" smtClean="0"/>
              <a:t>Participants will be able to identify significant </a:t>
            </a:r>
            <a:r>
              <a:rPr lang="en-US" sz="4000" dirty="0"/>
              <a:t>components of literacy and evaluate the significance of each literacy component.</a:t>
            </a:r>
          </a:p>
          <a:p>
            <a:pPr lvl="0"/>
            <a:r>
              <a:rPr lang="en-US" sz="4000" dirty="0" smtClean="0"/>
              <a:t>Participants will be able to develop </a:t>
            </a:r>
            <a:r>
              <a:rPr lang="en-US" sz="4000" dirty="0"/>
              <a:t>an understanding of how instructional strategies can build a toolbox for embedded literacy in the classroom.</a:t>
            </a:r>
          </a:p>
          <a:p>
            <a:pPr lvl="0"/>
            <a:r>
              <a:rPr lang="en-US" sz="4000" dirty="0" smtClean="0"/>
              <a:t>Participants will be able to apply </a:t>
            </a:r>
            <a:r>
              <a:rPr lang="en-US" sz="4000" dirty="0"/>
              <a:t>instructional strategies to their own subject </a:t>
            </a:r>
            <a:r>
              <a:rPr lang="en-US" sz="4000" dirty="0" smtClean="0"/>
              <a:t>areas </a:t>
            </a:r>
            <a:r>
              <a:rPr lang="en-US" sz="4000" dirty="0"/>
              <a:t>to support </a:t>
            </a:r>
            <a:r>
              <a:rPr lang="en-US" sz="4000" dirty="0" smtClean="0"/>
              <a:t>disciplined, </a:t>
            </a:r>
            <a:r>
              <a:rPr lang="en-US" sz="4000" dirty="0"/>
              <a:t>focused literacy.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355600" y="290212"/>
            <a:ext cx="12293600" cy="2438401"/>
          </a:xfrm>
          <a:prstGeom prst="rect">
            <a:avLst/>
          </a:prstGeom>
        </p:spPr>
        <p:txBody>
          <a:bodyPr/>
          <a:lstStyle>
            <a:lvl1pPr>
              <a:defRPr sz="14400"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14400" cap="all" dirty="0">
                <a:solidFill>
                  <a:srgbClr val="535353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</a:rPr>
              <a:t>3-2-1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lvl="0">
              <a:defRPr sz="1800">
                <a:solidFill>
                  <a:srgbClr val="000000"/>
                </a:solidFill>
              </a:defRPr>
            </a:pPr>
            <a:r>
              <a:rPr sz="5700" dirty="0" smtClean="0">
                <a:solidFill>
                  <a:srgbClr val="535353"/>
                </a:solidFill>
              </a:rPr>
              <a:t>3</a:t>
            </a:r>
            <a:r>
              <a:rPr lang="en-US" sz="5700" dirty="0" smtClean="0">
                <a:solidFill>
                  <a:srgbClr val="535353"/>
                </a:solidFill>
              </a:rPr>
              <a:t> </a:t>
            </a:r>
            <a:r>
              <a:rPr sz="5700" dirty="0" smtClean="0">
                <a:solidFill>
                  <a:srgbClr val="535353"/>
                </a:solidFill>
              </a:rPr>
              <a:t>- </a:t>
            </a:r>
            <a:r>
              <a:rPr sz="5700" dirty="0">
                <a:solidFill>
                  <a:srgbClr val="535353"/>
                </a:solidFill>
              </a:rPr>
              <a:t>elements of literacy seen in the video</a:t>
            </a:r>
          </a:p>
          <a:p>
            <a:pPr marL="685800" lvl="0">
              <a:defRPr sz="1800">
                <a:solidFill>
                  <a:srgbClr val="000000"/>
                </a:solidFill>
              </a:defRPr>
            </a:pPr>
            <a:r>
              <a:rPr sz="5700" dirty="0" smtClean="0">
                <a:solidFill>
                  <a:srgbClr val="535353"/>
                </a:solidFill>
              </a:rPr>
              <a:t>2</a:t>
            </a:r>
            <a:r>
              <a:rPr lang="en-US" sz="5700" dirty="0" smtClean="0">
                <a:solidFill>
                  <a:srgbClr val="535353"/>
                </a:solidFill>
              </a:rPr>
              <a:t> </a:t>
            </a:r>
            <a:r>
              <a:rPr sz="5700" dirty="0" smtClean="0">
                <a:solidFill>
                  <a:srgbClr val="535353"/>
                </a:solidFill>
              </a:rPr>
              <a:t>- </a:t>
            </a:r>
            <a:r>
              <a:rPr sz="5700" dirty="0">
                <a:solidFill>
                  <a:srgbClr val="535353"/>
                </a:solidFill>
              </a:rPr>
              <a:t>elements you might try in your class</a:t>
            </a:r>
          </a:p>
          <a:p>
            <a:pPr marL="685800" lvl="0">
              <a:defRPr sz="1800">
                <a:solidFill>
                  <a:srgbClr val="000000"/>
                </a:solidFill>
              </a:defRPr>
            </a:pPr>
            <a:r>
              <a:rPr sz="5700" dirty="0" smtClean="0">
                <a:solidFill>
                  <a:srgbClr val="535353"/>
                </a:solidFill>
              </a:rPr>
              <a:t>1</a:t>
            </a:r>
            <a:r>
              <a:rPr lang="en-US" sz="5700" dirty="0" smtClean="0">
                <a:solidFill>
                  <a:srgbClr val="535353"/>
                </a:solidFill>
              </a:rPr>
              <a:t> </a:t>
            </a:r>
            <a:r>
              <a:rPr sz="5700" dirty="0" smtClean="0">
                <a:solidFill>
                  <a:srgbClr val="535353"/>
                </a:solidFill>
              </a:rPr>
              <a:t>- </a:t>
            </a:r>
            <a:r>
              <a:rPr sz="5700" dirty="0">
                <a:solidFill>
                  <a:srgbClr val="535353"/>
                </a:solidFill>
              </a:rPr>
              <a:t>obstacle to overcome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9690" y="287892"/>
            <a:ext cx="8609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 w="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American Typewriter"/>
                <a:hlinkClick r:id="rId3"/>
              </a:rPr>
              <a:t>Literacy in Science</a:t>
            </a:r>
            <a:endParaRPr lang="en-US" sz="4000" b="1" dirty="0">
              <a:ln w="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American Typewriter"/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22" y="1444486"/>
            <a:ext cx="10948903" cy="68514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355600" y="290212"/>
            <a:ext cx="12293600" cy="2438401"/>
          </a:xfrm>
          <a:prstGeom prst="rect">
            <a:avLst/>
          </a:prstGeom>
        </p:spPr>
        <p:txBody>
          <a:bodyPr/>
          <a:lstStyle>
            <a:lvl1pPr>
              <a:defRPr sz="14400"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14400" cap="all" dirty="0">
                <a:solidFill>
                  <a:srgbClr val="535353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</a:rPr>
              <a:t>3-2-1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85800" lvl="0">
              <a:defRPr sz="1800">
                <a:solidFill>
                  <a:srgbClr val="000000"/>
                </a:solidFill>
              </a:defRPr>
            </a:pPr>
            <a:r>
              <a:rPr sz="5700" dirty="0" smtClean="0">
                <a:solidFill>
                  <a:srgbClr val="535353"/>
                </a:solidFill>
              </a:rPr>
              <a:t>3</a:t>
            </a:r>
            <a:r>
              <a:rPr lang="en-US" sz="5700" dirty="0" smtClean="0">
                <a:solidFill>
                  <a:srgbClr val="535353"/>
                </a:solidFill>
              </a:rPr>
              <a:t> </a:t>
            </a:r>
            <a:r>
              <a:rPr sz="5700" dirty="0" smtClean="0">
                <a:solidFill>
                  <a:srgbClr val="535353"/>
                </a:solidFill>
              </a:rPr>
              <a:t>- </a:t>
            </a:r>
            <a:r>
              <a:rPr sz="5700" dirty="0">
                <a:solidFill>
                  <a:srgbClr val="535353"/>
                </a:solidFill>
              </a:rPr>
              <a:t>elements of literacy seen in the video</a:t>
            </a:r>
          </a:p>
          <a:p>
            <a:pPr marL="685800" lvl="0">
              <a:defRPr sz="1800">
                <a:solidFill>
                  <a:srgbClr val="000000"/>
                </a:solidFill>
              </a:defRPr>
            </a:pPr>
            <a:r>
              <a:rPr sz="5700" dirty="0" smtClean="0">
                <a:solidFill>
                  <a:srgbClr val="535353"/>
                </a:solidFill>
              </a:rPr>
              <a:t>2</a:t>
            </a:r>
            <a:r>
              <a:rPr lang="en-US" sz="5700" dirty="0" smtClean="0">
                <a:solidFill>
                  <a:srgbClr val="535353"/>
                </a:solidFill>
              </a:rPr>
              <a:t> </a:t>
            </a:r>
            <a:r>
              <a:rPr sz="5700" dirty="0" smtClean="0">
                <a:solidFill>
                  <a:srgbClr val="535353"/>
                </a:solidFill>
              </a:rPr>
              <a:t>- </a:t>
            </a:r>
            <a:r>
              <a:rPr sz="5700" dirty="0">
                <a:solidFill>
                  <a:srgbClr val="535353"/>
                </a:solidFill>
              </a:rPr>
              <a:t>elements you might try in your class</a:t>
            </a:r>
          </a:p>
          <a:p>
            <a:pPr marL="685800" lvl="0">
              <a:defRPr sz="1800">
                <a:solidFill>
                  <a:srgbClr val="000000"/>
                </a:solidFill>
              </a:defRPr>
            </a:pPr>
            <a:r>
              <a:rPr sz="5700" dirty="0" smtClean="0">
                <a:solidFill>
                  <a:srgbClr val="535353"/>
                </a:solidFill>
              </a:rPr>
              <a:t>1</a:t>
            </a:r>
            <a:r>
              <a:rPr lang="en-US" sz="5700" dirty="0" smtClean="0">
                <a:solidFill>
                  <a:srgbClr val="535353"/>
                </a:solidFill>
              </a:rPr>
              <a:t> </a:t>
            </a:r>
            <a:r>
              <a:rPr sz="5700" dirty="0" smtClean="0">
                <a:solidFill>
                  <a:srgbClr val="535353"/>
                </a:solidFill>
              </a:rPr>
              <a:t>- </a:t>
            </a:r>
            <a:r>
              <a:rPr sz="5700" dirty="0">
                <a:solidFill>
                  <a:srgbClr val="535353"/>
                </a:solidFill>
              </a:rPr>
              <a:t>obstacle to overcome </a:t>
            </a:r>
          </a:p>
        </p:txBody>
      </p:sp>
    </p:spTree>
    <p:extLst>
      <p:ext uri="{BB962C8B-B14F-4D97-AF65-F5344CB8AC3E}">
        <p14:creationId xmlns:p14="http://schemas.microsoft.com/office/powerpoint/2010/main" val="3920234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355600" y="0"/>
            <a:ext cx="12293600" cy="1462439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9600"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9600" cap="all" dirty="0">
                <a:solidFill>
                  <a:srgbClr val="535353"/>
                </a:solidFill>
                <a:effectLst>
                  <a:outerShdw blurRad="25400" dist="25400" dir="18900000" rotWithShape="0">
                    <a:srgbClr val="000000">
                      <a:alpha val="75000"/>
                    </a:srgbClr>
                  </a:outerShdw>
                </a:effectLst>
              </a:rPr>
              <a:t>Reading Strategies</a:t>
            </a:r>
          </a:p>
        </p:txBody>
      </p:sp>
      <p:pic>
        <p:nvPicPr>
          <p:cNvPr id="139" name="puzzles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912" b="89929" l="9953" r="902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56662">
            <a:off x="114889" y="994900"/>
            <a:ext cx="7793896" cy="599143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 rot="20892790">
            <a:off x="2035203" y="2199972"/>
            <a:ext cx="293783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ctr" defTabSz="584200">
              <a:defRPr sz="1800"/>
            </a:pPr>
            <a:r>
              <a:rPr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PortagoITC TT"/>
                <a:cs typeface="PortagoITC TT"/>
                <a:sym typeface="PortagoITC TT"/>
              </a:rPr>
              <a:t>Jig-saw</a:t>
            </a:r>
            <a:r>
              <a:rPr sz="5000" dirty="0">
                <a:solidFill>
                  <a:srgbClr val="535353"/>
                </a:solidFill>
                <a:latin typeface="PortagoITC TT"/>
                <a:ea typeface="PortagoITC TT"/>
                <a:cs typeface="PortagoITC TT"/>
                <a:sym typeface="PortagoITC TT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72775" y="4275786"/>
            <a:ext cx="4546243" cy="4700789"/>
          </a:xfrm>
          <a:prstGeom prst="rect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7" name="Content Placeholder 4"/>
          <p:cNvSpPr>
            <a:spLocks noGrp="1"/>
          </p:cNvSpPr>
          <p:nvPr/>
        </p:nvSpPr>
        <p:spPr>
          <a:xfrm>
            <a:off x="7900294" y="4397219"/>
            <a:ext cx="4038600" cy="4434840"/>
          </a:xfrm>
          <a:prstGeom prst="rect">
            <a:avLst/>
          </a:prstGeom>
        </p:spPr>
        <p:txBody>
          <a:bodyPr vert="horz" lIns="91435" tIns="45718" rIns="91435" bIns="45718">
            <a:normAutofit fontScale="92500" lnSpcReduction="10000"/>
          </a:bodyPr>
          <a:lstStyle>
            <a:lvl1pPr marL="274306" indent="-27430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47" indent="-2468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50000"/>
              <a:buFont typeface="Lucida Grande"/>
              <a:buChar char="➤"/>
              <a:defRPr kumimoji="0" sz="2400" kern="1200">
                <a:solidFill>
                  <a:srgbClr val="910D28"/>
                </a:solidFill>
                <a:latin typeface="Calibri"/>
                <a:ea typeface="+mn-ea"/>
                <a:cs typeface="Calibri"/>
              </a:defRPr>
            </a:lvl2pPr>
            <a:lvl3pPr marL="988935" indent="-32145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Lucida Grande"/>
              <a:buChar char="-"/>
              <a:defRPr kumimoji="0" sz="2000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3pPr>
            <a:lvl4pPr marL="1299815" indent="-32145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Lucida Grande"/>
              <a:buChar char="-"/>
              <a:defRPr kumimoji="0" sz="1800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4pPr>
            <a:lvl5pPr marL="1574121" indent="-32145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5000"/>
              <a:buFont typeface="Lucida Grande"/>
              <a:buChar char="-"/>
              <a:defRPr kumimoji="0" sz="1800" kern="120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5pPr>
            <a:lvl6pPr marL="1737271" indent="-210301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141" indent="-18287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448" indent="-18287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754" indent="-18287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Thinking Notes</a:t>
            </a:r>
            <a:endParaRPr lang="en-US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393172" lvl="1" indent="0">
              <a:buClrTx/>
              <a:buSzPct val="200000"/>
              <a:buNone/>
            </a:pPr>
            <a:r>
              <a:rPr lang="en-US" sz="2000" b="1" dirty="0">
                <a:solidFill>
                  <a:schemeClr val="tx1"/>
                </a:solidFill>
              </a:rPr>
              <a:t>Main Idea - </a:t>
            </a:r>
            <a:r>
              <a:rPr lang="en-US" sz="2000" dirty="0">
                <a:solidFill>
                  <a:schemeClr val="tx1"/>
                </a:solidFill>
              </a:rPr>
              <a:t>Central to the author’s purpose.</a:t>
            </a:r>
          </a:p>
          <a:p>
            <a:pPr marL="393172" lvl="1" indent="0">
              <a:buClrTx/>
              <a:buSzPct val="20000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93172" lvl="1" indent="0">
              <a:buClrTx/>
              <a:buSzPct val="200000"/>
              <a:buNone/>
            </a:pPr>
            <a:r>
              <a:rPr lang="en-US" sz="2000" b="1" dirty="0">
                <a:solidFill>
                  <a:schemeClr val="tx1"/>
                </a:solidFill>
              </a:rPr>
              <a:t>I love this Part! - </a:t>
            </a:r>
            <a:r>
              <a:rPr lang="en-US" sz="2000" dirty="0">
                <a:solidFill>
                  <a:schemeClr val="tx1"/>
                </a:solidFill>
              </a:rPr>
              <a:t>Great writing or idea.</a:t>
            </a:r>
          </a:p>
          <a:p>
            <a:pPr marL="393172" lvl="1" indent="0">
              <a:buClrTx/>
              <a:buSzPct val="20000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93172" lvl="1" indent="0">
              <a:buClrTx/>
              <a:buSzPct val="200000"/>
              <a:buNone/>
            </a:pPr>
            <a:r>
              <a:rPr lang="en-US" sz="2000" b="1" dirty="0">
                <a:solidFill>
                  <a:schemeClr val="tx1"/>
                </a:solidFill>
              </a:rPr>
              <a:t>Raises a Question - </a:t>
            </a:r>
            <a:r>
              <a:rPr lang="en-US" sz="2000" dirty="0">
                <a:solidFill>
                  <a:schemeClr val="tx1"/>
                </a:solidFill>
              </a:rPr>
              <a:t>Possible discussion point for class.</a:t>
            </a:r>
          </a:p>
          <a:p>
            <a:pPr marL="393172" lvl="1" indent="0">
              <a:buClrTx/>
              <a:buSzPct val="20000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393172" lvl="1" indent="0">
              <a:buClrTx/>
              <a:buSzPct val="200000"/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Something </a:t>
            </a:r>
            <a:r>
              <a:rPr lang="en-US" sz="2000" b="1" dirty="0">
                <a:solidFill>
                  <a:schemeClr val="tx1"/>
                </a:solidFill>
              </a:rPr>
              <a:t>is unclear or confusing to me - </a:t>
            </a:r>
            <a:r>
              <a:rPr lang="en-US" sz="2000" dirty="0" smtClean="0">
                <a:solidFill>
                  <a:schemeClr val="tx1"/>
                </a:solidFill>
              </a:rPr>
              <a:t>I </a:t>
            </a:r>
            <a:r>
              <a:rPr lang="en-US" sz="2000" dirty="0">
                <a:solidFill>
                  <a:schemeClr val="tx1"/>
                </a:solidFill>
              </a:rPr>
              <a:t>need to ask about this in Class</a:t>
            </a:r>
          </a:p>
          <a:p>
            <a:pPr>
              <a:buClr>
                <a:schemeClr val="tx1"/>
              </a:buClr>
              <a:buSzPct val="200000"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18" name="5-Point Star 17"/>
          <p:cNvSpPr/>
          <p:nvPr/>
        </p:nvSpPr>
        <p:spPr>
          <a:xfrm>
            <a:off x="7887956" y="5385979"/>
            <a:ext cx="312278" cy="312280"/>
          </a:xfrm>
          <a:prstGeom prst="star5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TextBox 8"/>
          <p:cNvSpPr txBox="1"/>
          <p:nvPr/>
        </p:nvSpPr>
        <p:spPr>
          <a:xfrm>
            <a:off x="7749160" y="6079950"/>
            <a:ext cx="589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Calibri"/>
                <a:cs typeface="Calibri"/>
              </a:rPr>
              <a:t>!</a:t>
            </a:r>
            <a:endParaRPr lang="en-US" sz="32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7749160" y="6963151"/>
            <a:ext cx="589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21" name="TextBox 10"/>
          <p:cNvSpPr txBox="1"/>
          <p:nvPr/>
        </p:nvSpPr>
        <p:spPr>
          <a:xfrm>
            <a:off x="7749160" y="7943929"/>
            <a:ext cx="5898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Calibri"/>
                <a:cs typeface="Calibri"/>
              </a:rPr>
              <a:t>??</a:t>
            </a:r>
            <a:endParaRPr lang="en-US" sz="32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082292" y="5924953"/>
            <a:ext cx="3674604" cy="2788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82292" y="6798063"/>
            <a:ext cx="3674604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82292" y="7752778"/>
            <a:ext cx="3674604" cy="0"/>
          </a:xfrm>
          <a:prstGeom prst="line">
            <a:avLst/>
          </a:prstGeom>
          <a:ln w="635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reen Shot 2013-10-17 at 3.05.13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809897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6"/>
          <p:cNvSpPr txBox="1">
            <a:spLocks/>
          </p:cNvSpPr>
          <p:nvPr/>
        </p:nvSpPr>
        <p:spPr>
          <a:xfrm>
            <a:off x="8098971" y="0"/>
            <a:ext cx="4905829" cy="97536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297179">
              <a:defRPr sz="4550" cap="all">
                <a:solidFill>
                  <a:srgbClr val="000000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  <a:lvl2pPr indent="228600" algn="ctr" defTabSz="584200">
              <a:defRPr sz="7200" cap="all">
                <a:solidFill>
                  <a:schemeClr val="dk1"/>
                </a:solidFill>
                <a:latin typeface="+mn-lt"/>
                <a:ea typeface="+mn-ea"/>
                <a:cs typeface="+mn-cs"/>
                <a:sym typeface="Gill Sans Light"/>
              </a:defRPr>
            </a:lvl2pPr>
            <a:lvl3pPr indent="457200" algn="ctr" defTabSz="584200">
              <a:defRPr sz="7200" cap="all">
                <a:solidFill>
                  <a:schemeClr val="dk1"/>
                </a:solidFill>
                <a:latin typeface="+mn-lt"/>
                <a:ea typeface="+mn-ea"/>
                <a:cs typeface="+mn-cs"/>
                <a:sym typeface="Gill Sans Light"/>
              </a:defRPr>
            </a:lvl3pPr>
            <a:lvl4pPr indent="685800" algn="ctr" defTabSz="584200">
              <a:defRPr sz="7200" cap="all">
                <a:solidFill>
                  <a:schemeClr val="dk1"/>
                </a:solidFill>
                <a:latin typeface="+mn-lt"/>
                <a:ea typeface="+mn-ea"/>
                <a:cs typeface="+mn-cs"/>
                <a:sym typeface="Gill Sans Light"/>
              </a:defRPr>
            </a:lvl4pPr>
            <a:lvl5pPr indent="914400" algn="ctr" defTabSz="584200">
              <a:defRPr sz="7200" cap="all">
                <a:solidFill>
                  <a:schemeClr val="dk1"/>
                </a:solidFill>
                <a:latin typeface="+mn-lt"/>
                <a:ea typeface="+mn-ea"/>
                <a:cs typeface="+mn-cs"/>
                <a:sym typeface="Gill Sans Light"/>
              </a:defRPr>
            </a:lvl5pPr>
            <a:lvl6pPr indent="1143000" algn="ctr" defTabSz="584200">
              <a:defRPr sz="7200" cap="all">
                <a:solidFill>
                  <a:schemeClr val="dk1"/>
                </a:solidFill>
                <a:latin typeface="+mn-lt"/>
                <a:ea typeface="+mn-ea"/>
                <a:cs typeface="+mn-cs"/>
                <a:sym typeface="Gill Sans Light"/>
              </a:defRPr>
            </a:lvl6pPr>
            <a:lvl7pPr indent="1371600" algn="ctr" defTabSz="584200">
              <a:defRPr sz="7200" cap="all">
                <a:solidFill>
                  <a:schemeClr val="dk1"/>
                </a:solidFill>
                <a:latin typeface="+mn-lt"/>
                <a:ea typeface="+mn-ea"/>
                <a:cs typeface="+mn-cs"/>
                <a:sym typeface="Gill Sans Light"/>
              </a:defRPr>
            </a:lvl7pPr>
            <a:lvl8pPr indent="1600200" algn="ctr" defTabSz="584200">
              <a:defRPr sz="7200" cap="all">
                <a:solidFill>
                  <a:schemeClr val="dk1"/>
                </a:solidFill>
                <a:latin typeface="+mn-lt"/>
                <a:ea typeface="+mn-ea"/>
                <a:cs typeface="+mn-cs"/>
                <a:sym typeface="Gill Sans Light"/>
              </a:defRPr>
            </a:lvl8pPr>
            <a:lvl9pPr indent="1828800" algn="ctr" defTabSz="584200">
              <a:defRPr sz="7200" cap="all">
                <a:solidFill>
                  <a:schemeClr val="dk1"/>
                </a:solidFill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>
              <a:defRPr sz="1800" cap="none"/>
            </a:pPr>
            <a:endParaRPr lang="en-US" sz="2800" b="1" cap="none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venir Black"/>
              <a:cs typeface="Avenir Black"/>
            </a:endParaRPr>
          </a:p>
          <a:p>
            <a:pPr>
              <a:defRPr sz="1800" cap="none"/>
            </a:pPr>
            <a:endParaRPr lang="en-US" sz="2800" b="1" cap="none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venir Black"/>
              <a:cs typeface="Avenir Black"/>
            </a:endParaRPr>
          </a:p>
          <a:p>
            <a:pPr>
              <a:defRPr sz="1800" cap="none"/>
            </a:pPr>
            <a:endParaRPr lang="en-US" sz="2800" b="1" cap="none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venir Black"/>
              <a:cs typeface="Avenir Black"/>
            </a:endParaRPr>
          </a:p>
          <a:p>
            <a:pPr>
              <a:defRPr sz="1800" cap="none"/>
            </a:pPr>
            <a:endParaRPr lang="en-US" sz="2800" b="1" cap="none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venir Black"/>
              <a:cs typeface="Avenir Black"/>
            </a:endParaRPr>
          </a:p>
          <a:p>
            <a:pPr>
              <a:defRPr sz="1800" cap="none"/>
            </a:pPr>
            <a:endParaRPr lang="en-US" sz="2800" b="1" cap="none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venir Black"/>
              <a:cs typeface="Avenir Black"/>
            </a:endParaRPr>
          </a:p>
          <a:p>
            <a:pPr>
              <a:defRPr sz="1800" cap="none"/>
            </a:pPr>
            <a:endParaRPr lang="en-US" sz="2800" b="1" cap="none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venir Black"/>
              <a:cs typeface="Avenir Black"/>
            </a:endParaRPr>
          </a:p>
          <a:p>
            <a:pPr>
              <a:defRPr sz="1800" cap="none"/>
            </a:pPr>
            <a:endParaRPr lang="en-US" sz="2800" b="1" cap="none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venir Black"/>
              <a:cs typeface="Avenir Black"/>
            </a:endParaRPr>
          </a:p>
          <a:p>
            <a:pPr>
              <a:defRPr sz="1800" cap="none"/>
            </a:pPr>
            <a:endParaRPr lang="en-US" sz="2800" b="1" cap="none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venir Black"/>
              <a:cs typeface="Avenir Black"/>
            </a:endParaRPr>
          </a:p>
          <a:p>
            <a:pPr>
              <a:defRPr sz="1800" cap="none"/>
            </a:pPr>
            <a:endParaRPr lang="en-US" sz="2800" b="1" cap="none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venir Black"/>
              <a:cs typeface="Avenir Black"/>
            </a:endParaRPr>
          </a:p>
          <a:p>
            <a:pPr>
              <a:defRPr sz="1800" cap="none"/>
            </a:pPr>
            <a:r>
              <a:rPr lang="en-US" sz="3600" b="1" cap="none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Avenir Black"/>
                <a:cs typeface="Avenir Black"/>
              </a:rPr>
              <a:t>What is the impact of digital information on our world today?</a:t>
            </a:r>
            <a:endParaRPr lang="en-US" sz="3600" b="1" cap="none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venir Black"/>
              <a:cs typeface="Avenir Black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K20 PD</Template>
  <TotalTime>1787</TotalTime>
  <Words>561</Words>
  <Application>Microsoft Office PowerPoint</Application>
  <PresentationFormat>Custom</PresentationFormat>
  <Paragraphs>74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American Typewriter</vt:lpstr>
      <vt:lpstr>Avenir Black</vt:lpstr>
      <vt:lpstr>Calibri</vt:lpstr>
      <vt:lpstr>Futura</vt:lpstr>
      <vt:lpstr>Georgia</vt:lpstr>
      <vt:lpstr>Gill Sans Light</vt:lpstr>
      <vt:lpstr>Gill Sans MT</vt:lpstr>
      <vt:lpstr>Helvetica</vt:lpstr>
      <vt:lpstr>Lucida Grande</vt:lpstr>
      <vt:lpstr>Palatino</vt:lpstr>
      <vt:lpstr>PortagoITC TT</vt:lpstr>
      <vt:lpstr>Wingdings 2</vt:lpstr>
      <vt:lpstr>Showroom</vt:lpstr>
      <vt:lpstr>Embedded Literacy Across All Disciplines</vt:lpstr>
      <vt:lpstr>PowerPoint Presentation</vt:lpstr>
      <vt:lpstr>Sticky Bars</vt:lpstr>
      <vt:lpstr>Objectives</vt:lpstr>
      <vt:lpstr>3-2-1</vt:lpstr>
      <vt:lpstr>PowerPoint Presentation</vt:lpstr>
      <vt:lpstr>3-2-1</vt:lpstr>
      <vt:lpstr>Reading Strategies</vt:lpstr>
      <vt:lpstr>PowerPoint Presentation</vt:lpstr>
      <vt:lpstr>PowerPoint Presentation</vt:lpstr>
      <vt:lpstr>K20 Strategies</vt:lpstr>
      <vt:lpstr>K20 LEARn</vt:lpstr>
      <vt:lpstr>How did we do?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 Time: Literacy strategies in your Content Area</dc:title>
  <dc:creator>Schlasner, Jacqueline</dc:creator>
  <cp:lastModifiedBy>Schlasner, Jacqueline</cp:lastModifiedBy>
  <cp:revision>41</cp:revision>
  <dcterms:modified xsi:type="dcterms:W3CDTF">2016-06-24T15:05:33Z</dcterms:modified>
</cp:coreProperties>
</file>