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77" r:id="rId7"/>
    <p:sldId id="263" r:id="rId8"/>
    <p:sldId id="278" r:id="rId9"/>
    <p:sldId id="264" r:id="rId10"/>
    <p:sldId id="279" r:id="rId11"/>
    <p:sldId id="280" r:id="rId12"/>
    <p:sldId id="282" r:id="rId13"/>
    <p:sldId id="281" r:id="rId14"/>
    <p:sldId id="283" r:id="rId15"/>
    <p:sldId id="284" r:id="rId16"/>
    <p:sldId id="273" r:id="rId17"/>
    <p:sldId id="275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6FC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18"/>
  </p:normalViewPr>
  <p:slideViewPr>
    <p:cSldViewPr snapToGrid="0" snapToObjects="1"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8FB84-5731-9647-AEE3-B91C659FF3FC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9F426-37DA-834F-923C-41A9E4B97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9F426-37DA-834F-923C-41A9E4B972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2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directions to participants.  Allow them</a:t>
            </a:r>
            <a:r>
              <a:rPr lang="en-US" baseline="0" dirty="0" smtClean="0"/>
              <a:t> time to find a elbow partner, then move to next slide and present the question.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9F426-37DA-834F-923C-41A9E4B972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42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Stats from: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Sports Reference LLC. (2016). 2013 Oklahoma State Cowboys. Retrieved July 05, 2016, from http://www.sports-reference.com/cfb/schools/oklahoma-state/2013-schedule.html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Sports Reference LLC. (2016). 2013 Oklahoma Sooners. Retrieved July 05, 2016, from http://www.sports-reference.com/cfb/schools/oklahoma/2013-schedule.html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9F426-37DA-834F-923C-41A9E4B972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73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from:</a:t>
            </a:r>
          </a:p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Sports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 LLC. (2016). 2013 Oklahoma State Cowboys. Retrieved July 05, 2016, from http://www.sports-reference.com/cfb/schools/oklahoma-state/2013-schedule.html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Sports Reference LLC. (2016). 2013 Oklahoma Sooners. Retrieved July 05, 2016, from http://www.sports-reference.com/cfb/schools/oklahoma/2013-schedule.html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9F426-37DA-834F-923C-41A9E4B972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60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 x 8 is read 7 times 8, and 66 - 10 is read 66 minus 10.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9F426-37DA-834F-923C-41A9E4B972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6"/>
            </a:gs>
            <a:gs pos="8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6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7"/>
          <a:lstStyle>
            <a:lvl1pPr marL="0" marR="45718" indent="0" algn="l">
              <a:buNone/>
              <a:defRPr>
                <a:solidFill>
                  <a:schemeClr val="tx1"/>
                </a:solidFill>
                <a:latin typeface="Calibri"/>
                <a:cs typeface="Calibri"/>
              </a:defRPr>
            </a:lvl1pPr>
            <a:lvl2pPr marL="457177" indent="0" algn="ctr">
              <a:buNone/>
            </a:lvl2pPr>
            <a:lvl3pPr marL="914353" indent="0" algn="ctr">
              <a:buNone/>
            </a:lvl3pPr>
            <a:lvl4pPr marL="1371530" indent="0" algn="ctr">
              <a:buNone/>
            </a:lvl4pPr>
            <a:lvl5pPr marL="1828706" indent="0" algn="ctr">
              <a:buNone/>
            </a:lvl5pPr>
            <a:lvl6pPr marL="2285883" indent="0" algn="ctr">
              <a:buNone/>
            </a:lvl6pPr>
            <a:lvl7pPr marL="2743060" indent="0" algn="ctr">
              <a:buNone/>
            </a:lvl7pPr>
            <a:lvl8pPr marL="3200236" indent="0" algn="ctr">
              <a:buNone/>
            </a:lvl8pPr>
            <a:lvl9pPr marL="3657413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991B1E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6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8" rIns="45718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buClr>
                <a:schemeClr val="accent1"/>
              </a:buClr>
              <a:defRPr sz="2600"/>
            </a:lvl1pPr>
            <a:lvl2pPr>
              <a:buClr>
                <a:schemeClr val="accent1"/>
              </a:buClr>
              <a:defRPr sz="24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buClr>
                <a:schemeClr val="accent1"/>
              </a:buClr>
              <a:defRPr sz="2600"/>
            </a:lvl1pPr>
            <a:lvl2pPr>
              <a:buClr>
                <a:schemeClr val="accent1"/>
              </a:buClr>
              <a:defRPr sz="24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2296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18" tIns="0" rIns="45718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305800" cy="1143000"/>
          </a:xfrm>
        </p:spPr>
        <p:txBody>
          <a:bodyPr vert="horz" tIns="4571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75050" y="1905000"/>
            <a:ext cx="5111750" cy="4343400"/>
          </a:xfrm>
        </p:spPr>
        <p:txBody>
          <a:bodyPr tIns="0"/>
          <a:lstStyle>
            <a:lvl1pPr marL="0" indent="0">
              <a:buNone/>
              <a:defRPr sz="2800" baseline="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kumimoji="0" lang="en-US" dirty="0" smtClean="0"/>
              <a:t>[place photo or chart here]</a:t>
            </a:r>
            <a:endParaRPr kumimoji="0"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2296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05000"/>
            <a:ext cx="3124200" cy="434340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accent1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44" y="6334888"/>
            <a:ext cx="523112" cy="5231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74306" indent="-274306" algn="l" rtl="0" eaLnBrk="1" latinLnBrk="0" hangingPunct="1">
        <a:spcBef>
          <a:spcPct val="20000"/>
        </a:spcBef>
        <a:buClr>
          <a:schemeClr val="accent1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640047" indent="-246875" algn="l" rtl="0" eaLnBrk="1" latinLnBrk="0" hangingPunct="1">
        <a:spcBef>
          <a:spcPct val="20000"/>
        </a:spcBef>
        <a:buClr>
          <a:schemeClr val="accent1"/>
        </a:buClr>
        <a:buSzPct val="50000"/>
        <a:buFont typeface="Lucida Grande"/>
        <a:buChar char="➤"/>
        <a:defRPr kumimoji="0" sz="2400" kern="1200">
          <a:solidFill>
            <a:srgbClr val="910D28"/>
          </a:solidFill>
          <a:latin typeface="Calibri"/>
          <a:ea typeface="+mn-ea"/>
          <a:cs typeface="Calibri"/>
        </a:defRPr>
      </a:lvl2pPr>
      <a:lvl3pPr marL="988935" indent="-321457" algn="l" rtl="0" eaLnBrk="1" latinLnBrk="0" hangingPunct="1">
        <a:spcBef>
          <a:spcPct val="20000"/>
        </a:spcBef>
        <a:buClr>
          <a:schemeClr val="accent2"/>
        </a:buClr>
        <a:buSzPct val="70000"/>
        <a:buFont typeface="Lucida Grande"/>
        <a:buChar char="-"/>
        <a:defRPr kumimoji="0" sz="2100" kern="1200">
          <a:solidFill>
            <a:schemeClr val="accent2"/>
          </a:solidFill>
          <a:latin typeface="Calibri"/>
          <a:ea typeface="+mn-ea"/>
          <a:cs typeface="Calibri"/>
        </a:defRPr>
      </a:lvl3pPr>
      <a:lvl4pPr marL="1299815" indent="-321457" algn="l" rtl="0" eaLnBrk="1" latinLnBrk="0" hangingPunct="1">
        <a:spcBef>
          <a:spcPct val="20000"/>
        </a:spcBef>
        <a:buClr>
          <a:schemeClr val="accent2"/>
        </a:buClr>
        <a:buSzPct val="65000"/>
        <a:buFont typeface="Lucida Grande"/>
        <a:buChar char="-"/>
        <a:defRPr kumimoji="0" sz="2000" kern="1200">
          <a:solidFill>
            <a:schemeClr val="accent2"/>
          </a:solidFill>
          <a:latin typeface="Calibri"/>
          <a:ea typeface="+mn-ea"/>
          <a:cs typeface="Calibri"/>
        </a:defRPr>
      </a:lvl4pPr>
      <a:lvl5pPr marL="1574121" indent="-321457" algn="l" rtl="0" eaLnBrk="1" latinLnBrk="0" hangingPunct="1">
        <a:spcBef>
          <a:spcPct val="20000"/>
        </a:spcBef>
        <a:buClr>
          <a:schemeClr val="accent2"/>
        </a:buClr>
        <a:buSzPct val="65000"/>
        <a:buFont typeface="Lucida Grande"/>
        <a:buChar char="-"/>
        <a:defRPr kumimoji="0" sz="2000" kern="1200">
          <a:solidFill>
            <a:schemeClr val="accent2"/>
          </a:solidFill>
          <a:latin typeface="Calibri"/>
          <a:ea typeface="+mn-ea"/>
          <a:cs typeface="Calibri"/>
        </a:defRPr>
      </a:lvl5pPr>
      <a:lvl6pPr marL="1737271" indent="-210301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141" indent="-182871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448" indent="-182871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754" indent="-182871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jpeg"/><Relationship Id="rId18" Type="http://schemas.microsoft.com/office/2007/relationships/hdphoto" Target="../media/hdphoto8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microsoft.com/office/2007/relationships/hdphoto" Target="../media/hdphoto5.wdp"/><Relationship Id="rId17" Type="http://schemas.openxmlformats.org/officeDocument/2006/relationships/image" Target="../media/image12.jpeg"/><Relationship Id="rId2" Type="http://schemas.openxmlformats.org/officeDocument/2006/relationships/image" Target="../media/image4.jpeg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5" Type="http://schemas.openxmlformats.org/officeDocument/2006/relationships/image" Target="../media/image11.jpeg"/><Relationship Id="rId10" Type="http://schemas.microsoft.com/office/2007/relationships/hdphoto" Target="../media/hdphoto4.wdp"/><Relationship Id="rId19" Type="http://schemas.openxmlformats.org/officeDocument/2006/relationships/image" Target="../media/image13.jpg"/><Relationship Id="rId4" Type="http://schemas.microsoft.com/office/2007/relationships/hdphoto" Target="../media/hdphoto1.wdp"/><Relationship Id="rId9" Type="http://schemas.openxmlformats.org/officeDocument/2006/relationships/image" Target="../media/image8.jpe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2802738"/>
            <a:ext cx="8010527" cy="1820795"/>
          </a:xfrm>
          <a:custGeom>
            <a:avLst/>
            <a:gdLst>
              <a:gd name="connsiteX0" fmla="*/ 0 w 8267700"/>
              <a:gd name="connsiteY0" fmla="*/ 300297 h 1801745"/>
              <a:gd name="connsiteX1" fmla="*/ 300297 w 8267700"/>
              <a:gd name="connsiteY1" fmla="*/ 0 h 1801745"/>
              <a:gd name="connsiteX2" fmla="*/ 7967403 w 8267700"/>
              <a:gd name="connsiteY2" fmla="*/ 0 h 1801745"/>
              <a:gd name="connsiteX3" fmla="*/ 8267700 w 8267700"/>
              <a:gd name="connsiteY3" fmla="*/ 300297 h 1801745"/>
              <a:gd name="connsiteX4" fmla="*/ 8267700 w 8267700"/>
              <a:gd name="connsiteY4" fmla="*/ 1501448 h 1801745"/>
              <a:gd name="connsiteX5" fmla="*/ 7967403 w 8267700"/>
              <a:gd name="connsiteY5" fmla="*/ 1801745 h 1801745"/>
              <a:gd name="connsiteX6" fmla="*/ 300297 w 8267700"/>
              <a:gd name="connsiteY6" fmla="*/ 1801745 h 1801745"/>
              <a:gd name="connsiteX7" fmla="*/ 0 w 8267700"/>
              <a:gd name="connsiteY7" fmla="*/ 1501448 h 1801745"/>
              <a:gd name="connsiteX8" fmla="*/ 0 w 8267700"/>
              <a:gd name="connsiteY8" fmla="*/ 300297 h 1801745"/>
              <a:gd name="connsiteX0" fmla="*/ 0 w 8267700"/>
              <a:gd name="connsiteY0" fmla="*/ 300297 h 1801745"/>
              <a:gd name="connsiteX1" fmla="*/ 300297 w 8267700"/>
              <a:gd name="connsiteY1" fmla="*/ 0 h 1801745"/>
              <a:gd name="connsiteX2" fmla="*/ 7967403 w 8267700"/>
              <a:gd name="connsiteY2" fmla="*/ 0 h 1801745"/>
              <a:gd name="connsiteX3" fmla="*/ 8267700 w 8267700"/>
              <a:gd name="connsiteY3" fmla="*/ 300297 h 1801745"/>
              <a:gd name="connsiteX4" fmla="*/ 8267700 w 8267700"/>
              <a:gd name="connsiteY4" fmla="*/ 1501448 h 1801745"/>
              <a:gd name="connsiteX5" fmla="*/ 7967403 w 8267700"/>
              <a:gd name="connsiteY5" fmla="*/ 1801745 h 1801745"/>
              <a:gd name="connsiteX6" fmla="*/ 300297 w 8267700"/>
              <a:gd name="connsiteY6" fmla="*/ 1801745 h 1801745"/>
              <a:gd name="connsiteX7" fmla="*/ 0 w 8267700"/>
              <a:gd name="connsiteY7" fmla="*/ 1501448 h 1801745"/>
              <a:gd name="connsiteX8" fmla="*/ 0 w 8267700"/>
              <a:gd name="connsiteY8" fmla="*/ 300297 h 1801745"/>
              <a:gd name="connsiteX0" fmla="*/ 0 w 8267700"/>
              <a:gd name="connsiteY0" fmla="*/ 300297 h 1801745"/>
              <a:gd name="connsiteX1" fmla="*/ 262197 w 8267700"/>
              <a:gd name="connsiteY1" fmla="*/ 0 h 1801745"/>
              <a:gd name="connsiteX2" fmla="*/ 7967403 w 8267700"/>
              <a:gd name="connsiteY2" fmla="*/ 0 h 1801745"/>
              <a:gd name="connsiteX3" fmla="*/ 8267700 w 8267700"/>
              <a:gd name="connsiteY3" fmla="*/ 300297 h 1801745"/>
              <a:gd name="connsiteX4" fmla="*/ 8267700 w 8267700"/>
              <a:gd name="connsiteY4" fmla="*/ 1501448 h 1801745"/>
              <a:gd name="connsiteX5" fmla="*/ 7967403 w 8267700"/>
              <a:gd name="connsiteY5" fmla="*/ 1801745 h 1801745"/>
              <a:gd name="connsiteX6" fmla="*/ 300297 w 8267700"/>
              <a:gd name="connsiteY6" fmla="*/ 1801745 h 1801745"/>
              <a:gd name="connsiteX7" fmla="*/ 0 w 8267700"/>
              <a:gd name="connsiteY7" fmla="*/ 1501448 h 1801745"/>
              <a:gd name="connsiteX8" fmla="*/ 0 w 8267700"/>
              <a:gd name="connsiteY8" fmla="*/ 300297 h 1801745"/>
              <a:gd name="connsiteX0" fmla="*/ 247650 w 8267700"/>
              <a:gd name="connsiteY0" fmla="*/ 690822 h 1801745"/>
              <a:gd name="connsiteX1" fmla="*/ 262197 w 8267700"/>
              <a:gd name="connsiteY1" fmla="*/ 0 h 1801745"/>
              <a:gd name="connsiteX2" fmla="*/ 7967403 w 8267700"/>
              <a:gd name="connsiteY2" fmla="*/ 0 h 1801745"/>
              <a:gd name="connsiteX3" fmla="*/ 8267700 w 8267700"/>
              <a:gd name="connsiteY3" fmla="*/ 300297 h 1801745"/>
              <a:gd name="connsiteX4" fmla="*/ 8267700 w 8267700"/>
              <a:gd name="connsiteY4" fmla="*/ 1501448 h 1801745"/>
              <a:gd name="connsiteX5" fmla="*/ 7967403 w 8267700"/>
              <a:gd name="connsiteY5" fmla="*/ 1801745 h 1801745"/>
              <a:gd name="connsiteX6" fmla="*/ 300297 w 8267700"/>
              <a:gd name="connsiteY6" fmla="*/ 1801745 h 1801745"/>
              <a:gd name="connsiteX7" fmla="*/ 0 w 8267700"/>
              <a:gd name="connsiteY7" fmla="*/ 1501448 h 1801745"/>
              <a:gd name="connsiteX8" fmla="*/ 247650 w 8267700"/>
              <a:gd name="connsiteY8" fmla="*/ 690822 h 1801745"/>
              <a:gd name="connsiteX0" fmla="*/ 247650 w 8267700"/>
              <a:gd name="connsiteY0" fmla="*/ 690822 h 1801745"/>
              <a:gd name="connsiteX1" fmla="*/ 262197 w 8267700"/>
              <a:gd name="connsiteY1" fmla="*/ 0 h 1801745"/>
              <a:gd name="connsiteX2" fmla="*/ 7967403 w 8267700"/>
              <a:gd name="connsiteY2" fmla="*/ 0 h 1801745"/>
              <a:gd name="connsiteX3" fmla="*/ 8267700 w 8267700"/>
              <a:gd name="connsiteY3" fmla="*/ 300297 h 1801745"/>
              <a:gd name="connsiteX4" fmla="*/ 8267700 w 8267700"/>
              <a:gd name="connsiteY4" fmla="*/ 1501448 h 1801745"/>
              <a:gd name="connsiteX5" fmla="*/ 7967403 w 8267700"/>
              <a:gd name="connsiteY5" fmla="*/ 1801745 h 1801745"/>
              <a:gd name="connsiteX6" fmla="*/ 300297 w 8267700"/>
              <a:gd name="connsiteY6" fmla="*/ 1801745 h 1801745"/>
              <a:gd name="connsiteX7" fmla="*/ 0 w 8267700"/>
              <a:gd name="connsiteY7" fmla="*/ 1501448 h 1801745"/>
              <a:gd name="connsiteX8" fmla="*/ 247650 w 8267700"/>
              <a:gd name="connsiteY8" fmla="*/ 690822 h 1801745"/>
              <a:gd name="connsiteX0" fmla="*/ 247650 w 8267700"/>
              <a:gd name="connsiteY0" fmla="*/ 690822 h 1801745"/>
              <a:gd name="connsiteX1" fmla="*/ 262197 w 8267700"/>
              <a:gd name="connsiteY1" fmla="*/ 0 h 1801745"/>
              <a:gd name="connsiteX2" fmla="*/ 7967403 w 8267700"/>
              <a:gd name="connsiteY2" fmla="*/ 0 h 1801745"/>
              <a:gd name="connsiteX3" fmla="*/ 8267700 w 8267700"/>
              <a:gd name="connsiteY3" fmla="*/ 300297 h 1801745"/>
              <a:gd name="connsiteX4" fmla="*/ 8267700 w 8267700"/>
              <a:gd name="connsiteY4" fmla="*/ 1501448 h 1801745"/>
              <a:gd name="connsiteX5" fmla="*/ 7967403 w 8267700"/>
              <a:gd name="connsiteY5" fmla="*/ 1801745 h 1801745"/>
              <a:gd name="connsiteX6" fmla="*/ 300297 w 8267700"/>
              <a:gd name="connsiteY6" fmla="*/ 1801745 h 1801745"/>
              <a:gd name="connsiteX7" fmla="*/ 0 w 8267700"/>
              <a:gd name="connsiteY7" fmla="*/ 1501448 h 1801745"/>
              <a:gd name="connsiteX8" fmla="*/ 247650 w 8267700"/>
              <a:gd name="connsiteY8" fmla="*/ 690822 h 1801745"/>
              <a:gd name="connsiteX0" fmla="*/ 247650 w 8267700"/>
              <a:gd name="connsiteY0" fmla="*/ 690822 h 1801745"/>
              <a:gd name="connsiteX1" fmla="*/ 262197 w 8267700"/>
              <a:gd name="connsiteY1" fmla="*/ 0 h 1801745"/>
              <a:gd name="connsiteX2" fmla="*/ 7967403 w 8267700"/>
              <a:gd name="connsiteY2" fmla="*/ 0 h 1801745"/>
              <a:gd name="connsiteX3" fmla="*/ 8267700 w 8267700"/>
              <a:gd name="connsiteY3" fmla="*/ 300297 h 1801745"/>
              <a:gd name="connsiteX4" fmla="*/ 8267700 w 8267700"/>
              <a:gd name="connsiteY4" fmla="*/ 1501448 h 1801745"/>
              <a:gd name="connsiteX5" fmla="*/ 7967403 w 8267700"/>
              <a:gd name="connsiteY5" fmla="*/ 1801745 h 1801745"/>
              <a:gd name="connsiteX6" fmla="*/ 271722 w 8267700"/>
              <a:gd name="connsiteY6" fmla="*/ 1801745 h 1801745"/>
              <a:gd name="connsiteX7" fmla="*/ 0 w 8267700"/>
              <a:gd name="connsiteY7" fmla="*/ 1501448 h 1801745"/>
              <a:gd name="connsiteX8" fmla="*/ 247650 w 8267700"/>
              <a:gd name="connsiteY8" fmla="*/ 690822 h 1801745"/>
              <a:gd name="connsiteX0" fmla="*/ 247650 w 8267700"/>
              <a:gd name="connsiteY0" fmla="*/ 690822 h 1801745"/>
              <a:gd name="connsiteX1" fmla="*/ 262197 w 8267700"/>
              <a:gd name="connsiteY1" fmla="*/ 0 h 1801745"/>
              <a:gd name="connsiteX2" fmla="*/ 7967403 w 8267700"/>
              <a:gd name="connsiteY2" fmla="*/ 0 h 1801745"/>
              <a:gd name="connsiteX3" fmla="*/ 8267700 w 8267700"/>
              <a:gd name="connsiteY3" fmla="*/ 300297 h 1801745"/>
              <a:gd name="connsiteX4" fmla="*/ 8267700 w 8267700"/>
              <a:gd name="connsiteY4" fmla="*/ 1501448 h 1801745"/>
              <a:gd name="connsiteX5" fmla="*/ 7967403 w 8267700"/>
              <a:gd name="connsiteY5" fmla="*/ 1801745 h 1801745"/>
              <a:gd name="connsiteX6" fmla="*/ 271722 w 8267700"/>
              <a:gd name="connsiteY6" fmla="*/ 1792220 h 1801745"/>
              <a:gd name="connsiteX7" fmla="*/ 0 w 8267700"/>
              <a:gd name="connsiteY7" fmla="*/ 1501448 h 1801745"/>
              <a:gd name="connsiteX8" fmla="*/ 247650 w 8267700"/>
              <a:gd name="connsiteY8" fmla="*/ 690822 h 1801745"/>
              <a:gd name="connsiteX0" fmla="*/ 247650 w 8267700"/>
              <a:gd name="connsiteY0" fmla="*/ 690822 h 1801745"/>
              <a:gd name="connsiteX1" fmla="*/ 262197 w 8267700"/>
              <a:gd name="connsiteY1" fmla="*/ 0 h 1801745"/>
              <a:gd name="connsiteX2" fmla="*/ 7967403 w 8267700"/>
              <a:gd name="connsiteY2" fmla="*/ 0 h 1801745"/>
              <a:gd name="connsiteX3" fmla="*/ 8267700 w 8267700"/>
              <a:gd name="connsiteY3" fmla="*/ 300297 h 1801745"/>
              <a:gd name="connsiteX4" fmla="*/ 8267700 w 8267700"/>
              <a:gd name="connsiteY4" fmla="*/ 1501448 h 1801745"/>
              <a:gd name="connsiteX5" fmla="*/ 7967403 w 8267700"/>
              <a:gd name="connsiteY5" fmla="*/ 1801745 h 1801745"/>
              <a:gd name="connsiteX6" fmla="*/ 271722 w 8267700"/>
              <a:gd name="connsiteY6" fmla="*/ 1792220 h 1801745"/>
              <a:gd name="connsiteX7" fmla="*/ 0 w 8267700"/>
              <a:gd name="connsiteY7" fmla="*/ 1501448 h 1801745"/>
              <a:gd name="connsiteX8" fmla="*/ 247650 w 8267700"/>
              <a:gd name="connsiteY8" fmla="*/ 690822 h 1801745"/>
              <a:gd name="connsiteX0" fmla="*/ 9525 w 8029575"/>
              <a:gd name="connsiteY0" fmla="*/ 690822 h 1801745"/>
              <a:gd name="connsiteX1" fmla="*/ 24072 w 8029575"/>
              <a:gd name="connsiteY1" fmla="*/ 0 h 1801745"/>
              <a:gd name="connsiteX2" fmla="*/ 7729278 w 8029575"/>
              <a:gd name="connsiteY2" fmla="*/ 0 h 1801745"/>
              <a:gd name="connsiteX3" fmla="*/ 8029575 w 8029575"/>
              <a:gd name="connsiteY3" fmla="*/ 300297 h 1801745"/>
              <a:gd name="connsiteX4" fmla="*/ 8029575 w 8029575"/>
              <a:gd name="connsiteY4" fmla="*/ 1501448 h 1801745"/>
              <a:gd name="connsiteX5" fmla="*/ 7729278 w 8029575"/>
              <a:gd name="connsiteY5" fmla="*/ 1801745 h 1801745"/>
              <a:gd name="connsiteX6" fmla="*/ 33597 w 8029575"/>
              <a:gd name="connsiteY6" fmla="*/ 1792220 h 1801745"/>
              <a:gd name="connsiteX7" fmla="*/ 0 w 8029575"/>
              <a:gd name="connsiteY7" fmla="*/ 1463348 h 1801745"/>
              <a:gd name="connsiteX8" fmla="*/ 9525 w 8029575"/>
              <a:gd name="connsiteY8" fmla="*/ 690822 h 1801745"/>
              <a:gd name="connsiteX0" fmla="*/ 9525 w 8029575"/>
              <a:gd name="connsiteY0" fmla="*/ 690822 h 1801745"/>
              <a:gd name="connsiteX1" fmla="*/ 24072 w 8029575"/>
              <a:gd name="connsiteY1" fmla="*/ 0 h 1801745"/>
              <a:gd name="connsiteX2" fmla="*/ 7729278 w 8029575"/>
              <a:gd name="connsiteY2" fmla="*/ 0 h 1801745"/>
              <a:gd name="connsiteX3" fmla="*/ 8029575 w 8029575"/>
              <a:gd name="connsiteY3" fmla="*/ 300297 h 1801745"/>
              <a:gd name="connsiteX4" fmla="*/ 8029575 w 8029575"/>
              <a:gd name="connsiteY4" fmla="*/ 1501448 h 1801745"/>
              <a:gd name="connsiteX5" fmla="*/ 7729278 w 8029575"/>
              <a:gd name="connsiteY5" fmla="*/ 1801745 h 1801745"/>
              <a:gd name="connsiteX6" fmla="*/ 33597 w 8029575"/>
              <a:gd name="connsiteY6" fmla="*/ 1792220 h 1801745"/>
              <a:gd name="connsiteX7" fmla="*/ 0 w 8029575"/>
              <a:gd name="connsiteY7" fmla="*/ 1463348 h 1801745"/>
              <a:gd name="connsiteX8" fmla="*/ 9525 w 8029575"/>
              <a:gd name="connsiteY8" fmla="*/ 690822 h 1801745"/>
              <a:gd name="connsiteX0" fmla="*/ 9525 w 8029575"/>
              <a:gd name="connsiteY0" fmla="*/ 690822 h 1801745"/>
              <a:gd name="connsiteX1" fmla="*/ 24072 w 8029575"/>
              <a:gd name="connsiteY1" fmla="*/ 0 h 1801745"/>
              <a:gd name="connsiteX2" fmla="*/ 7729278 w 8029575"/>
              <a:gd name="connsiteY2" fmla="*/ 0 h 1801745"/>
              <a:gd name="connsiteX3" fmla="*/ 8029575 w 8029575"/>
              <a:gd name="connsiteY3" fmla="*/ 300297 h 1801745"/>
              <a:gd name="connsiteX4" fmla="*/ 8029575 w 8029575"/>
              <a:gd name="connsiteY4" fmla="*/ 1501448 h 1801745"/>
              <a:gd name="connsiteX5" fmla="*/ 7729278 w 8029575"/>
              <a:gd name="connsiteY5" fmla="*/ 1801745 h 1801745"/>
              <a:gd name="connsiteX6" fmla="*/ 33597 w 8029575"/>
              <a:gd name="connsiteY6" fmla="*/ 1792220 h 1801745"/>
              <a:gd name="connsiteX7" fmla="*/ 0 w 8029575"/>
              <a:gd name="connsiteY7" fmla="*/ 1463348 h 1801745"/>
              <a:gd name="connsiteX8" fmla="*/ 9525 w 8029575"/>
              <a:gd name="connsiteY8" fmla="*/ 690822 h 1801745"/>
              <a:gd name="connsiteX0" fmla="*/ 9525 w 8029575"/>
              <a:gd name="connsiteY0" fmla="*/ 690822 h 1801745"/>
              <a:gd name="connsiteX1" fmla="*/ 24072 w 8029575"/>
              <a:gd name="connsiteY1" fmla="*/ 0 h 1801745"/>
              <a:gd name="connsiteX2" fmla="*/ 7729278 w 8029575"/>
              <a:gd name="connsiteY2" fmla="*/ 0 h 1801745"/>
              <a:gd name="connsiteX3" fmla="*/ 8029575 w 8029575"/>
              <a:gd name="connsiteY3" fmla="*/ 300297 h 1801745"/>
              <a:gd name="connsiteX4" fmla="*/ 8029575 w 8029575"/>
              <a:gd name="connsiteY4" fmla="*/ 1501448 h 1801745"/>
              <a:gd name="connsiteX5" fmla="*/ 7729278 w 8029575"/>
              <a:gd name="connsiteY5" fmla="*/ 1801745 h 1801745"/>
              <a:gd name="connsiteX6" fmla="*/ 14547 w 8029575"/>
              <a:gd name="connsiteY6" fmla="*/ 1792220 h 1801745"/>
              <a:gd name="connsiteX7" fmla="*/ 0 w 8029575"/>
              <a:gd name="connsiteY7" fmla="*/ 1463348 h 1801745"/>
              <a:gd name="connsiteX8" fmla="*/ 9525 w 8029575"/>
              <a:gd name="connsiteY8" fmla="*/ 690822 h 1801745"/>
              <a:gd name="connsiteX0" fmla="*/ 9525 w 8029575"/>
              <a:gd name="connsiteY0" fmla="*/ 690822 h 1801745"/>
              <a:gd name="connsiteX1" fmla="*/ 24072 w 8029575"/>
              <a:gd name="connsiteY1" fmla="*/ 0 h 1801745"/>
              <a:gd name="connsiteX2" fmla="*/ 7729278 w 8029575"/>
              <a:gd name="connsiteY2" fmla="*/ 0 h 1801745"/>
              <a:gd name="connsiteX3" fmla="*/ 8029575 w 8029575"/>
              <a:gd name="connsiteY3" fmla="*/ 300297 h 1801745"/>
              <a:gd name="connsiteX4" fmla="*/ 8029575 w 8029575"/>
              <a:gd name="connsiteY4" fmla="*/ 1501448 h 1801745"/>
              <a:gd name="connsiteX5" fmla="*/ 7729278 w 8029575"/>
              <a:gd name="connsiteY5" fmla="*/ 1801745 h 1801745"/>
              <a:gd name="connsiteX6" fmla="*/ 14547 w 8029575"/>
              <a:gd name="connsiteY6" fmla="*/ 1792220 h 1801745"/>
              <a:gd name="connsiteX7" fmla="*/ 0 w 8029575"/>
              <a:gd name="connsiteY7" fmla="*/ 1463348 h 1801745"/>
              <a:gd name="connsiteX8" fmla="*/ 9525 w 8029575"/>
              <a:gd name="connsiteY8" fmla="*/ 690822 h 1801745"/>
              <a:gd name="connsiteX0" fmla="*/ 0 w 8020050"/>
              <a:gd name="connsiteY0" fmla="*/ 690822 h 1801745"/>
              <a:gd name="connsiteX1" fmla="*/ 14547 w 8020050"/>
              <a:gd name="connsiteY1" fmla="*/ 0 h 1801745"/>
              <a:gd name="connsiteX2" fmla="*/ 7719753 w 8020050"/>
              <a:gd name="connsiteY2" fmla="*/ 0 h 1801745"/>
              <a:gd name="connsiteX3" fmla="*/ 8020050 w 8020050"/>
              <a:gd name="connsiteY3" fmla="*/ 300297 h 1801745"/>
              <a:gd name="connsiteX4" fmla="*/ 8020050 w 8020050"/>
              <a:gd name="connsiteY4" fmla="*/ 1501448 h 1801745"/>
              <a:gd name="connsiteX5" fmla="*/ 7719753 w 8020050"/>
              <a:gd name="connsiteY5" fmla="*/ 1801745 h 1801745"/>
              <a:gd name="connsiteX6" fmla="*/ 5022 w 8020050"/>
              <a:gd name="connsiteY6" fmla="*/ 1792220 h 1801745"/>
              <a:gd name="connsiteX7" fmla="*/ 9525 w 8020050"/>
              <a:gd name="connsiteY7" fmla="*/ 1463348 h 1801745"/>
              <a:gd name="connsiteX8" fmla="*/ 0 w 8020050"/>
              <a:gd name="connsiteY8" fmla="*/ 690822 h 1801745"/>
              <a:gd name="connsiteX0" fmla="*/ 0 w 8020050"/>
              <a:gd name="connsiteY0" fmla="*/ 690822 h 1801745"/>
              <a:gd name="connsiteX1" fmla="*/ 14547 w 8020050"/>
              <a:gd name="connsiteY1" fmla="*/ 0 h 1801745"/>
              <a:gd name="connsiteX2" fmla="*/ 7719753 w 8020050"/>
              <a:gd name="connsiteY2" fmla="*/ 0 h 1801745"/>
              <a:gd name="connsiteX3" fmla="*/ 8020050 w 8020050"/>
              <a:gd name="connsiteY3" fmla="*/ 300297 h 1801745"/>
              <a:gd name="connsiteX4" fmla="*/ 8020050 w 8020050"/>
              <a:gd name="connsiteY4" fmla="*/ 1501448 h 1801745"/>
              <a:gd name="connsiteX5" fmla="*/ 7719753 w 8020050"/>
              <a:gd name="connsiteY5" fmla="*/ 1801745 h 1801745"/>
              <a:gd name="connsiteX6" fmla="*/ 5022 w 8020050"/>
              <a:gd name="connsiteY6" fmla="*/ 1792220 h 1801745"/>
              <a:gd name="connsiteX7" fmla="*/ 9525 w 8020050"/>
              <a:gd name="connsiteY7" fmla="*/ 1463348 h 1801745"/>
              <a:gd name="connsiteX8" fmla="*/ 0 w 8020050"/>
              <a:gd name="connsiteY8" fmla="*/ 690822 h 1801745"/>
              <a:gd name="connsiteX0" fmla="*/ 0 w 8020050"/>
              <a:gd name="connsiteY0" fmla="*/ 690822 h 1801745"/>
              <a:gd name="connsiteX1" fmla="*/ 14547 w 8020050"/>
              <a:gd name="connsiteY1" fmla="*/ 0 h 1801745"/>
              <a:gd name="connsiteX2" fmla="*/ 7719753 w 8020050"/>
              <a:gd name="connsiteY2" fmla="*/ 0 h 1801745"/>
              <a:gd name="connsiteX3" fmla="*/ 8020050 w 8020050"/>
              <a:gd name="connsiteY3" fmla="*/ 300297 h 1801745"/>
              <a:gd name="connsiteX4" fmla="*/ 8020050 w 8020050"/>
              <a:gd name="connsiteY4" fmla="*/ 1501448 h 1801745"/>
              <a:gd name="connsiteX5" fmla="*/ 7719753 w 8020050"/>
              <a:gd name="connsiteY5" fmla="*/ 1801745 h 1801745"/>
              <a:gd name="connsiteX6" fmla="*/ 5022 w 8020050"/>
              <a:gd name="connsiteY6" fmla="*/ 1792220 h 1801745"/>
              <a:gd name="connsiteX7" fmla="*/ 9525 w 8020050"/>
              <a:gd name="connsiteY7" fmla="*/ 1463348 h 1801745"/>
              <a:gd name="connsiteX8" fmla="*/ 0 w 8020050"/>
              <a:gd name="connsiteY8" fmla="*/ 690822 h 1801745"/>
              <a:gd name="connsiteX0" fmla="*/ 14028 w 8015028"/>
              <a:gd name="connsiteY0" fmla="*/ 690822 h 1801745"/>
              <a:gd name="connsiteX1" fmla="*/ 9525 w 8015028"/>
              <a:gd name="connsiteY1" fmla="*/ 0 h 1801745"/>
              <a:gd name="connsiteX2" fmla="*/ 7714731 w 8015028"/>
              <a:gd name="connsiteY2" fmla="*/ 0 h 1801745"/>
              <a:gd name="connsiteX3" fmla="*/ 8015028 w 8015028"/>
              <a:gd name="connsiteY3" fmla="*/ 300297 h 1801745"/>
              <a:gd name="connsiteX4" fmla="*/ 8015028 w 8015028"/>
              <a:gd name="connsiteY4" fmla="*/ 1501448 h 1801745"/>
              <a:gd name="connsiteX5" fmla="*/ 7714731 w 8015028"/>
              <a:gd name="connsiteY5" fmla="*/ 1801745 h 1801745"/>
              <a:gd name="connsiteX6" fmla="*/ 0 w 8015028"/>
              <a:gd name="connsiteY6" fmla="*/ 1792220 h 1801745"/>
              <a:gd name="connsiteX7" fmla="*/ 4503 w 8015028"/>
              <a:gd name="connsiteY7" fmla="*/ 1463348 h 1801745"/>
              <a:gd name="connsiteX8" fmla="*/ 14028 w 8015028"/>
              <a:gd name="connsiteY8" fmla="*/ 690822 h 1801745"/>
              <a:gd name="connsiteX0" fmla="*/ 14028 w 8015028"/>
              <a:gd name="connsiteY0" fmla="*/ 700347 h 1801745"/>
              <a:gd name="connsiteX1" fmla="*/ 9525 w 8015028"/>
              <a:gd name="connsiteY1" fmla="*/ 0 h 1801745"/>
              <a:gd name="connsiteX2" fmla="*/ 7714731 w 8015028"/>
              <a:gd name="connsiteY2" fmla="*/ 0 h 1801745"/>
              <a:gd name="connsiteX3" fmla="*/ 8015028 w 8015028"/>
              <a:gd name="connsiteY3" fmla="*/ 300297 h 1801745"/>
              <a:gd name="connsiteX4" fmla="*/ 8015028 w 8015028"/>
              <a:gd name="connsiteY4" fmla="*/ 1501448 h 1801745"/>
              <a:gd name="connsiteX5" fmla="*/ 7714731 w 8015028"/>
              <a:gd name="connsiteY5" fmla="*/ 1801745 h 1801745"/>
              <a:gd name="connsiteX6" fmla="*/ 0 w 8015028"/>
              <a:gd name="connsiteY6" fmla="*/ 1792220 h 1801745"/>
              <a:gd name="connsiteX7" fmla="*/ 4503 w 8015028"/>
              <a:gd name="connsiteY7" fmla="*/ 1463348 h 1801745"/>
              <a:gd name="connsiteX8" fmla="*/ 14028 w 8015028"/>
              <a:gd name="connsiteY8" fmla="*/ 700347 h 1801745"/>
              <a:gd name="connsiteX0" fmla="*/ 14028 w 8015028"/>
              <a:gd name="connsiteY0" fmla="*/ 700347 h 1801745"/>
              <a:gd name="connsiteX1" fmla="*/ 9525 w 8015028"/>
              <a:gd name="connsiteY1" fmla="*/ 0 h 1801745"/>
              <a:gd name="connsiteX2" fmla="*/ 7714731 w 8015028"/>
              <a:gd name="connsiteY2" fmla="*/ 0 h 1801745"/>
              <a:gd name="connsiteX3" fmla="*/ 8015028 w 8015028"/>
              <a:gd name="connsiteY3" fmla="*/ 300297 h 1801745"/>
              <a:gd name="connsiteX4" fmla="*/ 8015028 w 8015028"/>
              <a:gd name="connsiteY4" fmla="*/ 1501448 h 1801745"/>
              <a:gd name="connsiteX5" fmla="*/ 7714731 w 8015028"/>
              <a:gd name="connsiteY5" fmla="*/ 1801745 h 1801745"/>
              <a:gd name="connsiteX6" fmla="*/ 0 w 8015028"/>
              <a:gd name="connsiteY6" fmla="*/ 1792220 h 1801745"/>
              <a:gd name="connsiteX7" fmla="*/ 33078 w 8015028"/>
              <a:gd name="connsiteY7" fmla="*/ 1463348 h 1801745"/>
              <a:gd name="connsiteX8" fmla="*/ 14028 w 8015028"/>
              <a:gd name="connsiteY8" fmla="*/ 700347 h 1801745"/>
              <a:gd name="connsiteX0" fmla="*/ 14028 w 8015028"/>
              <a:gd name="connsiteY0" fmla="*/ 700347 h 1801745"/>
              <a:gd name="connsiteX1" fmla="*/ 9525 w 8015028"/>
              <a:gd name="connsiteY1" fmla="*/ 0 h 1801745"/>
              <a:gd name="connsiteX2" fmla="*/ 7714731 w 8015028"/>
              <a:gd name="connsiteY2" fmla="*/ 0 h 1801745"/>
              <a:gd name="connsiteX3" fmla="*/ 8015028 w 8015028"/>
              <a:gd name="connsiteY3" fmla="*/ 300297 h 1801745"/>
              <a:gd name="connsiteX4" fmla="*/ 8015028 w 8015028"/>
              <a:gd name="connsiteY4" fmla="*/ 1501448 h 1801745"/>
              <a:gd name="connsiteX5" fmla="*/ 7714731 w 8015028"/>
              <a:gd name="connsiteY5" fmla="*/ 1801745 h 1801745"/>
              <a:gd name="connsiteX6" fmla="*/ 0 w 8015028"/>
              <a:gd name="connsiteY6" fmla="*/ 1792220 h 1801745"/>
              <a:gd name="connsiteX7" fmla="*/ 23553 w 8015028"/>
              <a:gd name="connsiteY7" fmla="*/ 1463348 h 1801745"/>
              <a:gd name="connsiteX8" fmla="*/ 14028 w 8015028"/>
              <a:gd name="connsiteY8" fmla="*/ 700347 h 1801745"/>
              <a:gd name="connsiteX0" fmla="*/ 14028 w 8015028"/>
              <a:gd name="connsiteY0" fmla="*/ 700347 h 1801745"/>
              <a:gd name="connsiteX1" fmla="*/ 9525 w 8015028"/>
              <a:gd name="connsiteY1" fmla="*/ 0 h 1801745"/>
              <a:gd name="connsiteX2" fmla="*/ 7714731 w 8015028"/>
              <a:gd name="connsiteY2" fmla="*/ 0 h 1801745"/>
              <a:gd name="connsiteX3" fmla="*/ 8015028 w 8015028"/>
              <a:gd name="connsiteY3" fmla="*/ 300297 h 1801745"/>
              <a:gd name="connsiteX4" fmla="*/ 8015028 w 8015028"/>
              <a:gd name="connsiteY4" fmla="*/ 1501448 h 1801745"/>
              <a:gd name="connsiteX5" fmla="*/ 7714731 w 8015028"/>
              <a:gd name="connsiteY5" fmla="*/ 1801745 h 1801745"/>
              <a:gd name="connsiteX6" fmla="*/ 0 w 8015028"/>
              <a:gd name="connsiteY6" fmla="*/ 1792220 h 1801745"/>
              <a:gd name="connsiteX7" fmla="*/ 23553 w 8015028"/>
              <a:gd name="connsiteY7" fmla="*/ 1463348 h 1801745"/>
              <a:gd name="connsiteX8" fmla="*/ 14028 w 8015028"/>
              <a:gd name="connsiteY8" fmla="*/ 700347 h 1801745"/>
              <a:gd name="connsiteX0" fmla="*/ 14028 w 8015028"/>
              <a:gd name="connsiteY0" fmla="*/ 700347 h 1801745"/>
              <a:gd name="connsiteX1" fmla="*/ 9525 w 8015028"/>
              <a:gd name="connsiteY1" fmla="*/ 0 h 1801745"/>
              <a:gd name="connsiteX2" fmla="*/ 7714731 w 8015028"/>
              <a:gd name="connsiteY2" fmla="*/ 0 h 1801745"/>
              <a:gd name="connsiteX3" fmla="*/ 8015028 w 8015028"/>
              <a:gd name="connsiteY3" fmla="*/ 300297 h 1801745"/>
              <a:gd name="connsiteX4" fmla="*/ 8015028 w 8015028"/>
              <a:gd name="connsiteY4" fmla="*/ 1501448 h 1801745"/>
              <a:gd name="connsiteX5" fmla="*/ 7714731 w 8015028"/>
              <a:gd name="connsiteY5" fmla="*/ 1801745 h 1801745"/>
              <a:gd name="connsiteX6" fmla="*/ 0 w 8015028"/>
              <a:gd name="connsiteY6" fmla="*/ 1792220 h 1801745"/>
              <a:gd name="connsiteX7" fmla="*/ 23553 w 8015028"/>
              <a:gd name="connsiteY7" fmla="*/ 1463348 h 1801745"/>
              <a:gd name="connsiteX8" fmla="*/ 14028 w 8015028"/>
              <a:gd name="connsiteY8" fmla="*/ 700347 h 1801745"/>
              <a:gd name="connsiteX0" fmla="*/ 4503 w 8005503"/>
              <a:gd name="connsiteY0" fmla="*/ 700347 h 1801745"/>
              <a:gd name="connsiteX1" fmla="*/ 0 w 8005503"/>
              <a:gd name="connsiteY1" fmla="*/ 0 h 1801745"/>
              <a:gd name="connsiteX2" fmla="*/ 7705206 w 8005503"/>
              <a:gd name="connsiteY2" fmla="*/ 0 h 1801745"/>
              <a:gd name="connsiteX3" fmla="*/ 8005503 w 8005503"/>
              <a:gd name="connsiteY3" fmla="*/ 300297 h 1801745"/>
              <a:gd name="connsiteX4" fmla="*/ 8005503 w 8005503"/>
              <a:gd name="connsiteY4" fmla="*/ 1501448 h 1801745"/>
              <a:gd name="connsiteX5" fmla="*/ 7705206 w 8005503"/>
              <a:gd name="connsiteY5" fmla="*/ 1801745 h 1801745"/>
              <a:gd name="connsiteX6" fmla="*/ 9525 w 8005503"/>
              <a:gd name="connsiteY6" fmla="*/ 1801745 h 1801745"/>
              <a:gd name="connsiteX7" fmla="*/ 14028 w 8005503"/>
              <a:gd name="connsiteY7" fmla="*/ 1463348 h 1801745"/>
              <a:gd name="connsiteX8" fmla="*/ 4503 w 8005503"/>
              <a:gd name="connsiteY8" fmla="*/ 700347 h 1801745"/>
              <a:gd name="connsiteX0" fmla="*/ 4503 w 8005503"/>
              <a:gd name="connsiteY0" fmla="*/ 700347 h 1801745"/>
              <a:gd name="connsiteX1" fmla="*/ 0 w 8005503"/>
              <a:gd name="connsiteY1" fmla="*/ 0 h 1801745"/>
              <a:gd name="connsiteX2" fmla="*/ 7705206 w 8005503"/>
              <a:gd name="connsiteY2" fmla="*/ 0 h 1801745"/>
              <a:gd name="connsiteX3" fmla="*/ 8005503 w 8005503"/>
              <a:gd name="connsiteY3" fmla="*/ 300297 h 1801745"/>
              <a:gd name="connsiteX4" fmla="*/ 8005503 w 8005503"/>
              <a:gd name="connsiteY4" fmla="*/ 1501448 h 1801745"/>
              <a:gd name="connsiteX5" fmla="*/ 7705206 w 8005503"/>
              <a:gd name="connsiteY5" fmla="*/ 1801745 h 1801745"/>
              <a:gd name="connsiteX6" fmla="*/ 9525 w 8005503"/>
              <a:gd name="connsiteY6" fmla="*/ 1801745 h 1801745"/>
              <a:gd name="connsiteX7" fmla="*/ 4509 w 8005503"/>
              <a:gd name="connsiteY7" fmla="*/ 1310948 h 1801745"/>
              <a:gd name="connsiteX8" fmla="*/ 4503 w 8005503"/>
              <a:gd name="connsiteY8" fmla="*/ 700347 h 1801745"/>
              <a:gd name="connsiteX0" fmla="*/ 4503 w 8005503"/>
              <a:gd name="connsiteY0" fmla="*/ 700347 h 1820795"/>
              <a:gd name="connsiteX1" fmla="*/ 0 w 8005503"/>
              <a:gd name="connsiteY1" fmla="*/ 0 h 1820795"/>
              <a:gd name="connsiteX2" fmla="*/ 7705206 w 8005503"/>
              <a:gd name="connsiteY2" fmla="*/ 0 h 1820795"/>
              <a:gd name="connsiteX3" fmla="*/ 8005503 w 8005503"/>
              <a:gd name="connsiteY3" fmla="*/ 300297 h 1820795"/>
              <a:gd name="connsiteX4" fmla="*/ 8005503 w 8005503"/>
              <a:gd name="connsiteY4" fmla="*/ 1501448 h 1820795"/>
              <a:gd name="connsiteX5" fmla="*/ 7705206 w 8005503"/>
              <a:gd name="connsiteY5" fmla="*/ 1801745 h 1820795"/>
              <a:gd name="connsiteX6" fmla="*/ 6 w 8005503"/>
              <a:gd name="connsiteY6" fmla="*/ 1820795 h 1820795"/>
              <a:gd name="connsiteX7" fmla="*/ 4509 w 8005503"/>
              <a:gd name="connsiteY7" fmla="*/ 1310948 h 1820795"/>
              <a:gd name="connsiteX8" fmla="*/ 4503 w 8005503"/>
              <a:gd name="connsiteY8" fmla="*/ 700347 h 182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5503" h="1820795">
                <a:moveTo>
                  <a:pt x="4503" y="700347"/>
                </a:moveTo>
                <a:cubicBezTo>
                  <a:pt x="4503" y="534498"/>
                  <a:pt x="5601" y="571500"/>
                  <a:pt x="0" y="0"/>
                </a:cubicBezTo>
                <a:lnTo>
                  <a:pt x="7705206" y="0"/>
                </a:lnTo>
                <a:cubicBezTo>
                  <a:pt x="7871055" y="0"/>
                  <a:pt x="8005503" y="134448"/>
                  <a:pt x="8005503" y="300297"/>
                </a:cubicBezTo>
                <a:lnTo>
                  <a:pt x="8005503" y="1501448"/>
                </a:lnTo>
                <a:cubicBezTo>
                  <a:pt x="8005503" y="1667297"/>
                  <a:pt x="7871055" y="1801745"/>
                  <a:pt x="7705206" y="1801745"/>
                </a:cubicBezTo>
                <a:lnTo>
                  <a:pt x="6" y="1820795"/>
                </a:lnTo>
                <a:cubicBezTo>
                  <a:pt x="5607" y="1506470"/>
                  <a:pt x="4509" y="1705397"/>
                  <a:pt x="4509" y="1310948"/>
                </a:cubicBezTo>
                <a:cubicBezTo>
                  <a:pt x="1334" y="545439"/>
                  <a:pt x="17203" y="1065806"/>
                  <a:pt x="4503" y="70034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" y="712855"/>
            <a:ext cx="7851648" cy="1828800"/>
          </a:xfrm>
        </p:spPr>
        <p:txBody>
          <a:bodyPr/>
          <a:lstStyle/>
          <a:p>
            <a:r>
              <a:rPr lang="en-US" dirty="0" smtClean="0"/>
              <a:t>MATH IN 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0" y="2948200"/>
            <a:ext cx="6361545" cy="151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0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7500"/>
            <a:ext cx="8229600" cy="1143000"/>
          </a:xfrm>
        </p:spPr>
        <p:txBody>
          <a:bodyPr/>
          <a:lstStyle/>
          <a:p>
            <a:r>
              <a:rPr lang="en-US" dirty="0" smtClean="0"/>
              <a:t>CONTENT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1700"/>
            <a:ext cx="8229600" cy="399792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Math––</a:t>
            </a:r>
            <a:r>
              <a:rPr lang="en-US" sz="2000" dirty="0" smtClean="0"/>
              <a:t>Construct </a:t>
            </a:r>
            <a:r>
              <a:rPr lang="en-US" sz="2000" dirty="0"/>
              <a:t>viable arguments and critique the reasoning of others.</a:t>
            </a:r>
          </a:p>
          <a:p>
            <a:r>
              <a:rPr lang="en-US" sz="2000" b="1" dirty="0" smtClean="0"/>
              <a:t>Science––</a:t>
            </a:r>
            <a:r>
              <a:rPr lang="en-US" sz="2000" dirty="0" smtClean="0"/>
              <a:t>Develop </a:t>
            </a:r>
            <a:r>
              <a:rPr lang="en-US" sz="2000" dirty="0"/>
              <a:t>a logical relationship between evidence and explanation to form and communicate a valid conclusion, and suggest alternative explanation.</a:t>
            </a:r>
          </a:p>
          <a:p>
            <a:r>
              <a:rPr lang="en-US" sz="2000" b="1" dirty="0"/>
              <a:t>Social </a:t>
            </a:r>
            <a:r>
              <a:rPr lang="en-US" sz="2000" b="1" dirty="0" smtClean="0"/>
              <a:t>Studies––</a:t>
            </a:r>
            <a:r>
              <a:rPr lang="en-US" sz="2000" dirty="0" smtClean="0"/>
              <a:t>Support </a:t>
            </a:r>
            <a:r>
              <a:rPr lang="en-US" sz="2000" dirty="0"/>
              <a:t>claims with logical reasoning and relevant</a:t>
            </a:r>
            <a:r>
              <a:rPr lang="en-US" sz="2000" dirty="0" smtClean="0"/>
              <a:t>, </a:t>
            </a:r>
            <a:r>
              <a:rPr lang="en-US" sz="2000" dirty="0"/>
              <a:t>accurate data and evidences that demonstrate an understanding of the topic or text, using critical sources. </a:t>
            </a:r>
          </a:p>
          <a:p>
            <a:r>
              <a:rPr lang="en-US" sz="2000" b="1" dirty="0" smtClean="0"/>
              <a:t>English––</a:t>
            </a:r>
            <a:r>
              <a:rPr lang="en-US" sz="2000" dirty="0" smtClean="0"/>
              <a:t>Write </a:t>
            </a:r>
            <a:r>
              <a:rPr lang="en-US" sz="2000" dirty="0"/>
              <a:t>arguments to support claims in an analysis of substantive topics or texts, using valid reasoning and </a:t>
            </a:r>
            <a:r>
              <a:rPr lang="en-US" sz="2000" dirty="0" smtClean="0"/>
              <a:t>relevant, </a:t>
            </a:r>
            <a:r>
              <a:rPr lang="en-US" sz="2000" dirty="0"/>
              <a:t>sufficient evidence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340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5460"/>
            <a:ext cx="8229600" cy="1143000"/>
          </a:xfrm>
        </p:spPr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7669"/>
            <a:ext cx="8229600" cy="4389120"/>
          </a:xfrm>
        </p:spPr>
        <p:txBody>
          <a:bodyPr/>
          <a:lstStyle/>
          <a:p>
            <a:r>
              <a:rPr lang="en-US" dirty="0"/>
              <a:t>How could this practice of constructing a viable argument be used in other content areas? </a:t>
            </a:r>
            <a:r>
              <a:rPr lang="en-US" dirty="0" smtClean="0"/>
              <a:t>(e.g., </a:t>
            </a:r>
            <a:r>
              <a:rPr lang="en-US" dirty="0"/>
              <a:t>English, </a:t>
            </a:r>
            <a:r>
              <a:rPr lang="en-US" dirty="0" smtClean="0"/>
              <a:t>science</a:t>
            </a:r>
            <a:r>
              <a:rPr lang="en-US" dirty="0"/>
              <a:t>, and </a:t>
            </a:r>
            <a:r>
              <a:rPr lang="en-US" dirty="0" smtClean="0"/>
              <a:t>history</a:t>
            </a:r>
            <a:r>
              <a:rPr lang="en-US" dirty="0"/>
              <a:t>)</a:t>
            </a:r>
          </a:p>
          <a:p>
            <a:r>
              <a:rPr lang="en-US" dirty="0"/>
              <a:t>Why would this math practice be important in all areas?  </a:t>
            </a:r>
          </a:p>
        </p:txBody>
      </p:sp>
    </p:spTree>
    <p:extLst>
      <p:ext uri="{BB962C8B-B14F-4D97-AF65-F5344CB8AC3E}">
        <p14:creationId xmlns:p14="http://schemas.microsoft.com/office/powerpoint/2010/main" val="97364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AUTHENTICITY CONNECTION: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does this lesson demonstrate the use of the components of authenticity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115"/>
            <a:ext cx="8229600" cy="1143000"/>
          </a:xfrm>
        </p:spPr>
        <p:txBody>
          <a:bodyPr/>
          <a:lstStyle/>
          <a:p>
            <a:r>
              <a:rPr lang="en-US" dirty="0" smtClean="0"/>
              <a:t>EVERYDAY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1754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Students compute </a:t>
            </a:r>
            <a:r>
              <a:rPr lang="en-US" dirty="0"/>
              <a:t>their own percentages for grades in class</a:t>
            </a:r>
          </a:p>
          <a:p>
            <a:r>
              <a:rPr lang="en-US" dirty="0"/>
              <a:t>Breaking down math vocabulary in word problems to determine appropriate action steps</a:t>
            </a:r>
          </a:p>
          <a:p>
            <a:r>
              <a:rPr lang="en-US" dirty="0"/>
              <a:t>Using data wall information to create graphs and track progress. </a:t>
            </a:r>
          </a:p>
          <a:p>
            <a:r>
              <a:rPr lang="en-US" dirty="0" smtClean="0"/>
              <a:t>Students </a:t>
            </a:r>
            <a:r>
              <a:rPr lang="en-US" dirty="0"/>
              <a:t>use individual assessment data to track their own progress. </a:t>
            </a:r>
          </a:p>
          <a:p>
            <a:r>
              <a:rPr lang="en-US" dirty="0"/>
              <a:t>Turn to page “</a:t>
            </a:r>
            <a:r>
              <a:rPr lang="en-US" dirty="0" smtClean="0"/>
              <a:t>7 x 8</a:t>
            </a:r>
            <a:r>
              <a:rPr lang="en-US" dirty="0"/>
              <a:t>” or “</a:t>
            </a:r>
            <a:r>
              <a:rPr lang="en-US" dirty="0" smtClean="0"/>
              <a:t>66 - 10</a:t>
            </a:r>
            <a:r>
              <a:rPr lang="en-US" dirty="0"/>
              <a:t>”, etc., instead of saying the page number. </a:t>
            </a:r>
          </a:p>
          <a:p>
            <a:r>
              <a:rPr lang="en-US" b="1" dirty="0"/>
              <a:t>Math t</a:t>
            </a:r>
            <a:r>
              <a:rPr lang="en-US" b="1" dirty="0" smtClean="0"/>
              <a:t>eachers: </a:t>
            </a:r>
            <a:r>
              <a:rPr lang="en-US" b="1" dirty="0"/>
              <a:t>Any other ideas?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133"/>
            <a:ext cx="8229600" cy="1143000"/>
          </a:xfrm>
        </p:spPr>
        <p:txBody>
          <a:bodyPr/>
          <a:lstStyle/>
          <a:p>
            <a:r>
              <a:rPr lang="en-US" dirty="0" smtClean="0"/>
              <a:t>DIY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5742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NUMBER SENSE</a:t>
            </a:r>
          </a:p>
          <a:p>
            <a:pPr marL="525753" indent="-457177">
              <a:buAutoNum type="arabicPeriod"/>
            </a:pPr>
            <a:r>
              <a:rPr lang="en-US" dirty="0" smtClean="0"/>
              <a:t>Estimating</a:t>
            </a:r>
            <a:endParaRPr lang="en-US" dirty="0"/>
          </a:p>
          <a:p>
            <a:pPr marL="525753" indent="-457177">
              <a:buAutoNum type="arabicPeriod"/>
            </a:pPr>
            <a:r>
              <a:rPr lang="en-US" dirty="0"/>
              <a:t>Percentage and </a:t>
            </a:r>
            <a:r>
              <a:rPr lang="en-US" dirty="0" smtClean="0"/>
              <a:t>decimals</a:t>
            </a:r>
            <a:endParaRPr lang="en-US" dirty="0"/>
          </a:p>
          <a:p>
            <a:pPr marL="525753" indent="-457177">
              <a:buAutoNum type="arabicPeriod"/>
            </a:pPr>
            <a:r>
              <a:rPr lang="en-US" dirty="0"/>
              <a:t>Rounding</a:t>
            </a:r>
          </a:p>
          <a:p>
            <a:pPr marL="525753" indent="-457177">
              <a:buAutoNum type="arabicPeriod"/>
            </a:pPr>
            <a:r>
              <a:rPr lang="en-US" dirty="0"/>
              <a:t>Measurement </a:t>
            </a:r>
            <a:r>
              <a:rPr lang="en-US" dirty="0" smtClean="0"/>
              <a:t>(e.g., act </a:t>
            </a:r>
            <a:r>
              <a:rPr lang="en-US" dirty="0"/>
              <a:t>of measuring, choice of units)</a:t>
            </a:r>
          </a:p>
          <a:p>
            <a:pPr marL="68576" indent="0">
              <a:buNone/>
            </a:pPr>
            <a:r>
              <a:rPr lang="en-US" dirty="0"/>
              <a:t> </a:t>
            </a:r>
          </a:p>
          <a:p>
            <a:r>
              <a:rPr lang="en-US" b="1" dirty="0" smtClean="0"/>
              <a:t>SOCIAL STUDIES––</a:t>
            </a:r>
            <a:r>
              <a:rPr lang="en-US" dirty="0" smtClean="0"/>
              <a:t>Lewis </a:t>
            </a:r>
            <a:r>
              <a:rPr lang="en-US" dirty="0"/>
              <a:t>and Clark, </a:t>
            </a:r>
            <a:r>
              <a:rPr lang="en-US" dirty="0" smtClean="0"/>
              <a:t>industrial revolution</a:t>
            </a:r>
            <a:endParaRPr lang="en-US" dirty="0"/>
          </a:p>
          <a:p>
            <a:r>
              <a:rPr lang="en-US" b="1" dirty="0" smtClean="0"/>
              <a:t>SCIENCE––</a:t>
            </a:r>
            <a:r>
              <a:rPr lang="en-US" dirty="0"/>
              <a:t>w</a:t>
            </a:r>
            <a:r>
              <a:rPr lang="en-US" dirty="0" smtClean="0"/>
              <a:t>eights </a:t>
            </a:r>
            <a:r>
              <a:rPr lang="en-US" dirty="0"/>
              <a:t>and m</a:t>
            </a:r>
            <a:r>
              <a:rPr lang="en-US" dirty="0" smtClean="0"/>
              <a:t>easurements</a:t>
            </a:r>
            <a:r>
              <a:rPr lang="en-US" dirty="0"/>
              <a:t>, </a:t>
            </a:r>
            <a:r>
              <a:rPr lang="en-US" dirty="0" smtClean="0"/>
              <a:t>cells</a:t>
            </a:r>
            <a:endParaRPr lang="en-US" dirty="0"/>
          </a:p>
          <a:p>
            <a:r>
              <a:rPr lang="en-US" b="1" dirty="0" smtClean="0"/>
              <a:t>ELA––</a:t>
            </a:r>
            <a:r>
              <a:rPr lang="en-US" dirty="0"/>
              <a:t>h</a:t>
            </a:r>
            <a:r>
              <a:rPr lang="en-US" dirty="0" smtClean="0"/>
              <a:t>aiku</a:t>
            </a:r>
            <a:r>
              <a:rPr lang="en-US" dirty="0"/>
              <a:t>, </a:t>
            </a:r>
            <a:r>
              <a:rPr lang="en-US" dirty="0" smtClean="0"/>
              <a:t>iambic </a:t>
            </a:r>
            <a:r>
              <a:rPr lang="en-US" dirty="0"/>
              <a:t>p</a:t>
            </a:r>
            <a:r>
              <a:rPr lang="en-US" dirty="0" smtClean="0"/>
              <a:t>entameter</a:t>
            </a:r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3900" b="1" dirty="0">
                <a:solidFill>
                  <a:schemeClr val="accent1"/>
                </a:solidFill>
              </a:rPr>
              <a:t>How do you DIY?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 USED TO THINK, </a:t>
            </a:r>
            <a:br>
              <a:rPr lang="en-US" dirty="0" smtClean="0"/>
            </a:br>
            <a:r>
              <a:rPr lang="en-US" dirty="0" smtClean="0"/>
              <a:t>BUT NOW I KNOW . . 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How have your ideas about supporting math in all content areas changed?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31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15 at 10.29.0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1" t="8073" r="21513"/>
          <a:stretch/>
        </p:blipFill>
        <p:spPr>
          <a:xfrm>
            <a:off x="0" y="7490"/>
            <a:ext cx="9143999" cy="7774581"/>
          </a:xfrm>
          <a:prstGeom prst="rect">
            <a:avLst/>
          </a:prstGeom>
        </p:spPr>
      </p:pic>
      <p:sp>
        <p:nvSpPr>
          <p:cNvPr id="5" name="Snip Single Corner Rectangle 4"/>
          <p:cNvSpPr/>
          <p:nvPr/>
        </p:nvSpPr>
        <p:spPr>
          <a:xfrm>
            <a:off x="0" y="4805860"/>
            <a:ext cx="5510169" cy="1259352"/>
          </a:xfrm>
          <a:prstGeom prst="snip1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0694" y="4782769"/>
            <a:ext cx="542077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Calibri"/>
                <a:cs typeface="Calibri"/>
              </a:rPr>
              <a:t>K20 STRATEGIES</a:t>
            </a:r>
          </a:p>
          <a:p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https://learn.k20center.ou.edu/strategy/</a:t>
            </a:r>
            <a:r>
              <a:rPr lang="en-US" dirty="0" err="1">
                <a:solidFill>
                  <a:schemeClr val="bg1"/>
                </a:solidFill>
                <a:latin typeface="Calibri"/>
                <a:cs typeface="Calibri"/>
              </a:rPr>
              <a:t>find.html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553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0694" y="5426860"/>
            <a:ext cx="542077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b="1" dirty="0" smtClean="0">
                <a:solidFill>
                  <a:srgbClr val="FFFFFF"/>
                </a:solidFill>
                <a:latin typeface="Calibri"/>
                <a:cs typeface="Calibri"/>
              </a:rPr>
              <a:t>K20 LEARN</a:t>
            </a:r>
          </a:p>
          <a:p>
            <a:r>
              <a:rPr lang="en-US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earn.k20.ou.edu</a:t>
            </a:r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7" name="Picture 6" descr="Screen Shot 2015-07-15 at 1.20.4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" t="5322"/>
          <a:stretch/>
        </p:blipFill>
        <p:spPr>
          <a:xfrm>
            <a:off x="7312" y="604494"/>
            <a:ext cx="9152466" cy="481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3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924"/>
            <a:ext cx="8229600" cy="1143000"/>
          </a:xfrm>
        </p:spPr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7071"/>
            <a:ext cx="8229600" cy="4389120"/>
          </a:xfrm>
        </p:spPr>
        <p:txBody>
          <a:bodyPr/>
          <a:lstStyle/>
          <a:p>
            <a:r>
              <a:rPr lang="en-US" dirty="0"/>
              <a:t>Please complete evaluation before leaving </a:t>
            </a:r>
          </a:p>
          <a:p>
            <a:r>
              <a:rPr lang="en-US" dirty="0"/>
              <a:t>Your feedback and responses are important</a:t>
            </a:r>
            <a:r>
              <a:rPr lang="en-US" dirty="0" smtClean="0"/>
              <a:t>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3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351"/>
            <a:ext cx="8229600" cy="1143000"/>
          </a:xfrm>
        </p:spPr>
        <p:txBody>
          <a:bodyPr/>
          <a:lstStyle/>
          <a:p>
            <a:r>
              <a:rPr lang="en-US" dirty="0" smtClean="0"/>
              <a:t>AGREEMENT CIRCLES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0292"/>
            <a:ext cx="8229600" cy="13091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IT IS EASY TO SUPPORT MATH CONTENT IN ANY SUBJECT AREA. </a:t>
            </a:r>
            <a:endParaRPr lang="en-US" sz="3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0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776"/>
            <a:ext cx="8229600" cy="1143000"/>
          </a:xfrm>
        </p:spPr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768"/>
            <a:ext cx="8229600" cy="4389120"/>
          </a:xfrm>
        </p:spPr>
        <p:txBody>
          <a:bodyPr>
            <a:normAutofit/>
          </a:bodyPr>
          <a:lstStyle/>
          <a:p>
            <a:r>
              <a:rPr lang="en-US" sz="3600" dirty="0"/>
              <a:t>Participants will identify parallels between problem solving and logical reasoning in math to other content areas. </a:t>
            </a:r>
          </a:p>
          <a:p>
            <a:r>
              <a:rPr lang="en-US" sz="3600" dirty="0"/>
              <a:t>Participants will be introduced to math strategies that can reinforce math objectives in their subject areas. </a:t>
            </a:r>
          </a:p>
        </p:txBody>
      </p:sp>
    </p:spTree>
    <p:extLst>
      <p:ext uri="{BB962C8B-B14F-4D97-AF65-F5344CB8AC3E}">
        <p14:creationId xmlns:p14="http://schemas.microsoft.com/office/powerpoint/2010/main" val="158398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AUTHENTICITY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762125"/>
            <a:ext cx="3994500" cy="4967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VALUE  </a:t>
            </a:r>
            <a:br>
              <a:rPr lang="en-US" dirty="0" smtClean="0"/>
            </a:br>
            <a:r>
              <a:rPr lang="en-US" dirty="0" smtClean="0"/>
              <a:t>BEYOND </a:t>
            </a:r>
            <a:r>
              <a:rPr lang="en-US" dirty="0"/>
              <a:t>SCHOOL</a:t>
            </a:r>
          </a:p>
          <a:p>
            <a:pPr marL="342900" lvl="1" indent="-342900">
              <a:buSzPct val="95000"/>
            </a:pPr>
            <a:r>
              <a:rPr lang="en-US" sz="2600" dirty="0" smtClean="0"/>
              <a:t>Connection </a:t>
            </a:r>
            <a:r>
              <a:rPr lang="en-US" sz="2600" dirty="0"/>
              <a:t>is made between the lesson topic and actual situations or experiences and is explored in a way that allows students to create personal meaning and significance.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692274" y="1762125"/>
            <a:ext cx="3994500" cy="4967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STUDENT-CENTERED LEARNING</a:t>
            </a:r>
          </a:p>
          <a:p>
            <a:pPr marL="342900" lvl="1" indent="-342900">
              <a:buSzPct val="95000"/>
            </a:pPr>
            <a:r>
              <a:rPr lang="en-US" sz="2600" dirty="0" smtClean="0"/>
              <a:t>Instruction </a:t>
            </a:r>
            <a:r>
              <a:rPr lang="en-US" sz="2600" dirty="0"/>
              <a:t>provides student ownership of the learning environment focused on personal experience and prior knowledge with teacher and student sharing control of the learning. </a:t>
            </a:r>
          </a:p>
        </p:txBody>
      </p:sp>
    </p:spTree>
    <p:extLst>
      <p:ext uri="{BB962C8B-B14F-4D97-AF65-F5344CB8AC3E}">
        <p14:creationId xmlns:p14="http://schemas.microsoft.com/office/powerpoint/2010/main" val="379590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828800"/>
          </a:xfrm>
        </p:spPr>
        <p:txBody>
          <a:bodyPr/>
          <a:lstStyle/>
          <a:p>
            <a:r>
              <a:rPr lang="en-US" dirty="0"/>
              <a:t>STATS are </a:t>
            </a:r>
            <a:r>
              <a:rPr lang="en-US" dirty="0" smtClean="0"/>
              <a:t>FUN!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0352" y="2091305"/>
            <a:ext cx="7854696" cy="3308888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sz="3200" dirty="0"/>
              <a:t>Find an elbow partner. </a:t>
            </a: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sz="3200" dirty="0"/>
              <a:t>During this activity, you will construct a viable argument to address the essential question. </a:t>
            </a: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sz="3200" dirty="0"/>
              <a:t>You will utilize the statistics given to </a:t>
            </a:r>
            <a:r>
              <a:rPr lang="en-US" sz="3200" dirty="0" smtClean="0"/>
              <a:t>support </a:t>
            </a:r>
            <a:r>
              <a:rPr lang="en-US" sz="3200" dirty="0"/>
              <a:t>your argument. </a:t>
            </a:r>
          </a:p>
        </p:txBody>
      </p:sp>
    </p:spTree>
    <p:extLst>
      <p:ext uri="{BB962C8B-B14F-4D97-AF65-F5344CB8AC3E}">
        <p14:creationId xmlns:p14="http://schemas.microsoft.com/office/powerpoint/2010/main" val="184347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569" y="1114425"/>
            <a:ext cx="4937171" cy="46231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690" y="1"/>
            <a:ext cx="2014887" cy="2482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67200"/>
            <a:ext cx="4572000" cy="2590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3622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"/>
            <a:ext cx="2209800" cy="2299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64" y="2292615"/>
            <a:ext cx="2289514" cy="1974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63"/>
          <a:stretch/>
        </p:blipFill>
        <p:spPr>
          <a:xfrm>
            <a:off x="-1" y="2444860"/>
            <a:ext cx="2363492" cy="1871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732" y="0"/>
            <a:ext cx="2649889" cy="2292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22" y="4267200"/>
            <a:ext cx="2950678" cy="26100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7112" y="49795"/>
            <a:ext cx="9177689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8" rIns="91435" bIns="45718" rtlCol="0">
            <a:norm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  <a:latin typeface="Aachen Std" charset="0"/>
                <a:ea typeface="Aachen Std" charset="0"/>
                <a:cs typeface="Aachen Std" charset="0"/>
              </a:rPr>
              <a:t>WHO IS THE</a:t>
            </a:r>
            <a:endParaRPr lang="en-US" sz="8800" b="1" dirty="0">
              <a:solidFill>
                <a:schemeClr val="bg1"/>
              </a:solidFill>
              <a:latin typeface="Aachen Std" charset="0"/>
              <a:ea typeface="Aachen Std" charset="0"/>
              <a:cs typeface="Aachen Std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67201"/>
            <a:ext cx="2069991" cy="26724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flipH="1">
            <a:off x="16578" y="5332428"/>
            <a:ext cx="9143999" cy="132343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Aachen Std" charset="0"/>
                <a:ea typeface="Aachen Std" charset="0"/>
                <a:cs typeface="Aachen Std" charset="0"/>
              </a:rPr>
              <a:t>BETTER TEAM?</a:t>
            </a:r>
            <a:endParaRPr lang="en-US" sz="8000" b="1" dirty="0">
              <a:solidFill>
                <a:schemeClr val="bg1"/>
              </a:solidFill>
              <a:latin typeface="Aachen Std" charset="0"/>
              <a:ea typeface="Aachen Std" charset="0"/>
              <a:cs typeface="Aachen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7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26" y="540326"/>
            <a:ext cx="1410789" cy="1860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35" y="693640"/>
            <a:ext cx="2611165" cy="143995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1143000"/>
            <a:ext cx="7467600" cy="10668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VS. </a:t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STATISTICS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561969"/>
              </p:ext>
            </p:extLst>
          </p:nvPr>
        </p:nvGraphicFramePr>
        <p:xfrm>
          <a:off x="838200" y="2555240"/>
          <a:ext cx="7467600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362200"/>
                <a:gridCol w="2590800"/>
              </a:tblGrid>
              <a:tr h="6756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87, 405, 301, 165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Rushing yards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85, 183, 154, 200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00"/>
                    </a:solidFill>
                  </a:tcPr>
                </a:tc>
              </a:tr>
              <a:tr h="6756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150, 118, 171, 193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Passing Yards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274, 197, 440, 200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00"/>
                    </a:solidFill>
                  </a:tcPr>
                </a:tc>
              </a:tr>
              <a:tr h="6756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2(0), 0(2), 1(2), 1(2)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Turnovers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0(1), 1(3), 0(3), 2(1)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00"/>
                    </a:solidFill>
                  </a:tcPr>
                </a:tc>
              </a:tr>
              <a:tr h="6756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12, 48, 41, 33	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Total Points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42, 38, 49, 24 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71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5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596327"/>
            <a:ext cx="9144000" cy="52823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OPPONENTS</a:t>
            </a: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093988"/>
              </p:ext>
            </p:extLst>
          </p:nvPr>
        </p:nvGraphicFramePr>
        <p:xfrm>
          <a:off x="838200" y="2555240"/>
          <a:ext cx="7467600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362200"/>
                <a:gridCol w="2590800"/>
              </a:tblGrid>
              <a:tr h="6756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Baylor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Kansas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00"/>
                    </a:solidFill>
                  </a:tcPr>
                </a:tc>
              </a:tr>
              <a:tr h="6756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Iowa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State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Texas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00"/>
                    </a:solidFill>
                  </a:tcPr>
                </a:tc>
              </a:tr>
              <a:tr h="6756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Kansas State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Baylor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00"/>
                    </a:solidFill>
                  </a:tcPr>
                </a:tc>
              </a:tr>
              <a:tr h="6756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Bedlam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Bedlam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7100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26" y="540326"/>
            <a:ext cx="1410789" cy="1860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35" y="693640"/>
            <a:ext cx="2611165" cy="143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8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011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SHARE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6807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Who did your team decide was the best team, based on the information that you looked 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8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20 PD">
  <a:themeElements>
    <a:clrScheme name="Custom 14">
      <a:dk1>
        <a:srgbClr val="2E2E2E"/>
      </a:dk1>
      <a:lt1>
        <a:sysClr val="window" lastClr="FFFFFF"/>
      </a:lt1>
      <a:dk2>
        <a:srgbClr val="2E2E2E"/>
      </a:dk2>
      <a:lt2>
        <a:srgbClr val="848F8F"/>
      </a:lt2>
      <a:accent1>
        <a:srgbClr val="910D28"/>
      </a:accent1>
      <a:accent2>
        <a:srgbClr val="3E5C61"/>
      </a:accent2>
      <a:accent3>
        <a:srgbClr val="BED7D3"/>
      </a:accent3>
      <a:accent4>
        <a:srgbClr val="85592C"/>
      </a:accent4>
      <a:accent5>
        <a:srgbClr val="C1C1C1"/>
      </a:accent5>
      <a:accent6>
        <a:srgbClr val="5E050D"/>
      </a:accent6>
      <a:hlink>
        <a:srgbClr val="289CC7"/>
      </a:hlink>
      <a:folHlink>
        <a:srgbClr val="6D8F9B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598</Words>
  <Application>Microsoft Office PowerPoint</Application>
  <PresentationFormat>On-screen Show (4:3)</PresentationFormat>
  <Paragraphs>93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Aachen Std</vt:lpstr>
      <vt:lpstr>Arial</vt:lpstr>
      <vt:lpstr>Calibri</vt:lpstr>
      <vt:lpstr>Constantia</vt:lpstr>
      <vt:lpstr>Georgia</vt:lpstr>
      <vt:lpstr>Lucida Grande</vt:lpstr>
      <vt:lpstr>Wingdings 2</vt:lpstr>
      <vt:lpstr>K20 PD</vt:lpstr>
      <vt:lpstr>MATH IN ACTION</vt:lpstr>
      <vt:lpstr>AGREEMENT CIRCLES</vt:lpstr>
      <vt:lpstr>LEARNING OBJECTIVES</vt:lpstr>
      <vt:lpstr>AUTHENTICITY</vt:lpstr>
      <vt:lpstr>STATS are FUN!</vt:lpstr>
      <vt:lpstr>PowerPoint Presentation</vt:lpstr>
      <vt:lpstr>PowerPoint Presentation</vt:lpstr>
      <vt:lpstr>PowerPoint Presentation</vt:lpstr>
      <vt:lpstr>SHARE OUT</vt:lpstr>
      <vt:lpstr>CONTENT STANDARDS</vt:lpstr>
      <vt:lpstr>REFLECTION</vt:lpstr>
      <vt:lpstr>AUTHENTICITY CONNECTION:</vt:lpstr>
      <vt:lpstr>EVERYDAY IDEAS</vt:lpstr>
      <vt:lpstr>DIY</vt:lpstr>
      <vt:lpstr>I USED TO THINK,  BUT NOW I KNOW . . .</vt:lpstr>
      <vt:lpstr>PowerPoint Presentation</vt:lpstr>
      <vt:lpstr>PowerPoint Presentation</vt:lpstr>
      <vt:lpstr>EVALUATION</vt:lpstr>
    </vt:vector>
  </TitlesOfParts>
  <Company>K20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KNOWLEDGE:</dc:title>
  <dc:creator>Shayna Pond</dc:creator>
  <cp:lastModifiedBy>Schlasner, Jacqueline</cp:lastModifiedBy>
  <cp:revision>43</cp:revision>
  <dcterms:created xsi:type="dcterms:W3CDTF">2015-07-15T17:17:23Z</dcterms:created>
  <dcterms:modified xsi:type="dcterms:W3CDTF">2016-07-05T21:56:37Z</dcterms:modified>
</cp:coreProperties>
</file>