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67" r:id="rId2"/>
    <p:sldId id="256" r:id="rId3"/>
    <p:sldId id="258" r:id="rId4"/>
    <p:sldId id="283" r:id="rId5"/>
    <p:sldId id="275" r:id="rId6"/>
    <p:sldId id="277" r:id="rId7"/>
    <p:sldId id="278" r:id="rId8"/>
    <p:sldId id="279" r:id="rId9"/>
    <p:sldId id="280" r:id="rId10"/>
    <p:sldId id="257" r:id="rId11"/>
    <p:sldId id="281" r:id="rId12"/>
    <p:sldId id="284" r:id="rId13"/>
    <p:sldId id="290" r:id="rId14"/>
    <p:sldId id="288" r:id="rId15"/>
    <p:sldId id="289" r:id="rId16"/>
    <p:sldId id="282" r:id="rId17"/>
    <p:sldId id="293" r:id="rId18"/>
    <p:sldId id="274" r:id="rId19"/>
    <p:sldId id="273" r:id="rId20"/>
    <p:sldId id="270" r:id="rId21"/>
    <p:sldId id="292" r:id="rId22"/>
    <p:sldId id="291" r:id="rId23"/>
    <p:sldId id="263" r:id="rId24"/>
    <p:sldId id="271" r:id="rId25"/>
    <p:sldId id="26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6E0"/>
    <a:srgbClr val="F5AE8A"/>
    <a:srgbClr val="F3F3F3"/>
    <a:srgbClr val="FFAD00"/>
    <a:srgbClr val="00DC5D"/>
    <a:srgbClr val="B8E442"/>
    <a:srgbClr val="FE6800"/>
    <a:srgbClr val="02A9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24"/>
    <p:restoredTop sz="75105"/>
  </p:normalViewPr>
  <p:slideViewPr>
    <p:cSldViewPr>
      <p:cViewPr varScale="1">
        <p:scale>
          <a:sx n="60" d="100"/>
          <a:sy n="60" d="100"/>
        </p:scale>
        <p:origin x="1080"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B74B761A-E844-0B46-83AD-6A5BFD3E59D4}" type="datetimeFigureOut">
              <a:rPr lang="en-US" smtClean="0"/>
              <a:t>5/1/2018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8B2D74-E811-314D-A63C-33A706CFD6B2}" type="slidenum">
              <a:rPr lang="en-US" smtClean="0"/>
              <a:t>‹#›</a:t>
            </a:fld>
            <a:endParaRPr lang="en-US"/>
          </a:p>
        </p:txBody>
      </p:sp>
    </p:spTree>
    <p:extLst>
      <p:ext uri="{BB962C8B-B14F-4D97-AF65-F5344CB8AC3E}">
        <p14:creationId xmlns:p14="http://schemas.microsoft.com/office/powerpoint/2010/main" val="2142836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a:t>
            </a:fld>
            <a:endParaRPr lang="en-US"/>
          </a:p>
        </p:txBody>
      </p:sp>
    </p:spTree>
    <p:extLst>
      <p:ext uri="{BB962C8B-B14F-4D97-AF65-F5344CB8AC3E}">
        <p14:creationId xmlns:p14="http://schemas.microsoft.com/office/powerpoint/2010/main" val="359615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min) DON”T READ FROM SLIDE</a:t>
            </a:r>
            <a:r>
              <a:rPr lang="en-US" baseline="0" dirty="0"/>
              <a:t> </a:t>
            </a:r>
            <a:r>
              <a:rPr lang="mr-IN" baseline="0" dirty="0"/>
              <a:t>–</a:t>
            </a:r>
            <a:r>
              <a:rPr lang="en-US" baseline="0" dirty="0"/>
              <a:t> summarized goal is below for an example:</a:t>
            </a:r>
            <a:endParaRPr lang="en-US" dirty="0"/>
          </a:p>
          <a:p>
            <a:r>
              <a:rPr lang="en-US" i="1" dirty="0"/>
              <a:t>“Today</a:t>
            </a:r>
            <a:r>
              <a:rPr lang="en-US" i="1" baseline="0" dirty="0"/>
              <a:t> we will build our teacher toolbox by engaging in authentic comprehension strategies that can be used across disciplines and identify comprehension skills that support college and career readiness.”</a:t>
            </a:r>
            <a:endParaRPr lang="en-US" i="1" dirty="0"/>
          </a:p>
        </p:txBody>
      </p:sp>
      <p:sp>
        <p:nvSpPr>
          <p:cNvPr id="4" name="Slide Number Placeholder 3"/>
          <p:cNvSpPr>
            <a:spLocks noGrp="1"/>
          </p:cNvSpPr>
          <p:nvPr>
            <p:ph type="sldNum" sz="quarter" idx="10"/>
          </p:nvPr>
        </p:nvSpPr>
        <p:spPr/>
        <p:txBody>
          <a:bodyPr/>
          <a:lstStyle/>
          <a:p>
            <a:fld id="{158B2D74-E811-314D-A63C-33A706CFD6B2}" type="slidenum">
              <a:rPr lang="en-US" smtClean="0"/>
              <a:t>10</a:t>
            </a:fld>
            <a:endParaRPr lang="en-US"/>
          </a:p>
        </p:txBody>
      </p:sp>
    </p:spTree>
    <p:extLst>
      <p:ext uri="{BB962C8B-B14F-4D97-AF65-F5344CB8AC3E}">
        <p14:creationId xmlns:p14="http://schemas.microsoft.com/office/powerpoint/2010/main" val="1948645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0" u="none" dirty="0"/>
              <a:t>(1</a:t>
            </a:r>
            <a:r>
              <a:rPr lang="en-US" b="0" u="none" baseline="0" dirty="0"/>
              <a:t> min)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Using the provided document, play your role in reading and understanding the document.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err="1"/>
              <a:t>WhyLighting</a:t>
            </a:r>
            <a:r>
              <a:rPr lang="en-US" dirty="0"/>
              <a:t> is a suggeste</a:t>
            </a:r>
            <a:r>
              <a:rPr lang="en-US" baseline="0" dirty="0"/>
              <a:t>d close reading strategy as you </a:t>
            </a:r>
            <a:r>
              <a:rPr lang="en-US" dirty="0"/>
              <a:t>read the</a:t>
            </a:r>
            <a:r>
              <a:rPr lang="en-US" baseline="0" dirty="0"/>
              <a:t> </a:t>
            </a:r>
            <a:r>
              <a:rPr lang="en-US" dirty="0"/>
              <a:t>document. </a:t>
            </a:r>
          </a:p>
          <a:p>
            <a:pPr lvl="1"/>
            <a:endParaRPr lang="en-US" b="0" u="none" baseline="0" dirty="0"/>
          </a:p>
          <a:p>
            <a:pPr lvl="1"/>
            <a:r>
              <a:rPr lang="en-US" b="1" i="1" u="none" baseline="0" dirty="0"/>
              <a:t>Purple Cards are given with ELA and Social Studies Reading</a:t>
            </a:r>
          </a:p>
          <a:p>
            <a:pPr lvl="1"/>
            <a:r>
              <a:rPr lang="en-US" b="1" i="1" u="none" baseline="0" dirty="0"/>
              <a:t>Pink Cards are given with Math and Science Reading</a:t>
            </a:r>
            <a:endParaRPr lang="en-US" b="1" i="1" u="none" dirty="0"/>
          </a:p>
          <a:p>
            <a:pPr lvl="1"/>
            <a:r>
              <a:rPr lang="en-US" b="1" u="sng" dirty="0"/>
              <a:t>Grouping</a:t>
            </a:r>
            <a:r>
              <a:rPr lang="en-US" b="1" u="sng" baseline="0" dirty="0"/>
              <a:t> NOTES: </a:t>
            </a:r>
            <a:r>
              <a:rPr lang="en-US" b="0" u="none" baseline="0" dirty="0"/>
              <a:t> </a:t>
            </a:r>
          </a:p>
          <a:p>
            <a:pPr lvl="1"/>
            <a:r>
              <a:rPr lang="en-US" b="0" u="none" baseline="0" dirty="0"/>
              <a:t>Groups of 3 will lay one card in the center and when that card’s turn comes up, everyone will participate in performing the tasks listed. </a:t>
            </a:r>
          </a:p>
          <a:p>
            <a:pPr lvl="1"/>
            <a:r>
              <a:rPr lang="en-US" b="0" u="none" baseline="0" dirty="0"/>
              <a:t>Groups of 5 will split the tasks of the Interrogator.</a:t>
            </a:r>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11</a:t>
            </a:fld>
            <a:endParaRPr lang="en-US"/>
          </a:p>
        </p:txBody>
      </p:sp>
    </p:spTree>
    <p:extLst>
      <p:ext uri="{BB962C8B-B14F-4D97-AF65-F5344CB8AC3E}">
        <p14:creationId xmlns:p14="http://schemas.microsoft.com/office/powerpoint/2010/main" val="1723811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through this slide and after 5 minutes check to see if any groups need 2 more minutes (7 minutes max for this slide and role).</a:t>
            </a:r>
          </a:p>
          <a:p>
            <a:r>
              <a:rPr lang="en-US" dirty="0"/>
              <a:t>ELA – Red Reading</a:t>
            </a:r>
          </a:p>
          <a:p>
            <a:r>
              <a:rPr lang="en-US" dirty="0"/>
              <a:t>Social Studies – Yellow Reading</a:t>
            </a:r>
          </a:p>
          <a:p>
            <a:r>
              <a:rPr lang="en-US" dirty="0"/>
              <a:t>Math – Blue Reading</a:t>
            </a:r>
          </a:p>
          <a:p>
            <a:r>
              <a:rPr lang="en-US" dirty="0"/>
              <a:t>Science – Green Reading</a:t>
            </a:r>
          </a:p>
        </p:txBody>
      </p:sp>
      <p:sp>
        <p:nvSpPr>
          <p:cNvPr id="4" name="Slide Number Placeholder 3"/>
          <p:cNvSpPr>
            <a:spLocks noGrp="1"/>
          </p:cNvSpPr>
          <p:nvPr>
            <p:ph type="sldNum" sz="quarter" idx="10"/>
          </p:nvPr>
        </p:nvSpPr>
        <p:spPr/>
        <p:txBody>
          <a:bodyPr/>
          <a:lstStyle/>
          <a:p>
            <a:fld id="{158B2D74-E811-314D-A63C-33A706CFD6B2}" type="slidenum">
              <a:rPr lang="en-US" smtClean="0"/>
              <a:t>12</a:t>
            </a:fld>
            <a:endParaRPr lang="en-US"/>
          </a:p>
        </p:txBody>
      </p:sp>
    </p:spTree>
    <p:extLst>
      <p:ext uri="{BB962C8B-B14F-4D97-AF65-F5344CB8AC3E}">
        <p14:creationId xmlns:p14="http://schemas.microsoft.com/office/powerpoint/2010/main" val="2786909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slide and call next two roles (2 minutes max)</a:t>
            </a:r>
          </a:p>
          <a:p>
            <a:endParaRPr lang="en-US" dirty="0"/>
          </a:p>
          <a:p>
            <a:r>
              <a:rPr lang="en-US" dirty="0"/>
              <a:t>What is the big idea? What have we been working on and how does this connect to those ideas/topics?</a:t>
            </a:r>
          </a:p>
        </p:txBody>
      </p:sp>
      <p:sp>
        <p:nvSpPr>
          <p:cNvPr id="4" name="Slide Number Placeholder 3"/>
          <p:cNvSpPr>
            <a:spLocks noGrp="1"/>
          </p:cNvSpPr>
          <p:nvPr>
            <p:ph type="sldNum" sz="quarter" idx="10"/>
          </p:nvPr>
        </p:nvSpPr>
        <p:spPr/>
        <p:txBody>
          <a:bodyPr/>
          <a:lstStyle/>
          <a:p>
            <a:fld id="{158B2D74-E811-314D-A63C-33A706CFD6B2}" type="slidenum">
              <a:rPr lang="en-US" smtClean="0"/>
              <a:t>13</a:t>
            </a:fld>
            <a:endParaRPr lang="en-US"/>
          </a:p>
        </p:txBody>
      </p:sp>
    </p:spTree>
    <p:extLst>
      <p:ext uri="{BB962C8B-B14F-4D97-AF65-F5344CB8AC3E}">
        <p14:creationId xmlns:p14="http://schemas.microsoft.com/office/powerpoint/2010/main" val="371325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Change slide and call next two roles (2 minutes max)</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14</a:t>
            </a:fld>
            <a:endParaRPr lang="en-US"/>
          </a:p>
        </p:txBody>
      </p:sp>
    </p:spTree>
    <p:extLst>
      <p:ext uri="{BB962C8B-B14F-4D97-AF65-F5344CB8AC3E}">
        <p14:creationId xmlns:p14="http://schemas.microsoft.com/office/powerpoint/2010/main" val="2702910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Change slide and call next two roles (2 minutes max)</a:t>
            </a:r>
          </a:p>
          <a:p>
            <a:endParaRPr lang="en-US" dirty="0"/>
          </a:p>
          <a:p>
            <a:r>
              <a:rPr lang="en-US" dirty="0"/>
              <a:t>Science – models: images drawn or mental and are used to explain their learning/thinking (labels should be included) can be abstract or concrete</a:t>
            </a:r>
          </a:p>
        </p:txBody>
      </p:sp>
      <p:sp>
        <p:nvSpPr>
          <p:cNvPr id="4" name="Slide Number Placeholder 3"/>
          <p:cNvSpPr>
            <a:spLocks noGrp="1"/>
          </p:cNvSpPr>
          <p:nvPr>
            <p:ph type="sldNum" sz="quarter" idx="10"/>
          </p:nvPr>
        </p:nvSpPr>
        <p:spPr/>
        <p:txBody>
          <a:bodyPr/>
          <a:lstStyle/>
          <a:p>
            <a:fld id="{158B2D74-E811-314D-A63C-33A706CFD6B2}" type="slidenum">
              <a:rPr lang="en-US" smtClean="0"/>
              <a:t>15</a:t>
            </a:fld>
            <a:endParaRPr lang="en-US"/>
          </a:p>
        </p:txBody>
      </p:sp>
    </p:spTree>
    <p:extLst>
      <p:ext uri="{BB962C8B-B14F-4D97-AF65-F5344CB8AC3E}">
        <p14:creationId xmlns:p14="http://schemas.microsoft.com/office/powerpoint/2010/main" val="2143209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readings </a:t>
            </a:r>
            <a:r>
              <a:rPr lang="en-US" sz="1200" b="0" i="0" kern="1200" dirty="0">
                <a:solidFill>
                  <a:schemeClr val="tx1"/>
                </a:solidFill>
                <a:effectLst/>
                <a:latin typeface="+mn-lt"/>
                <a:ea typeface="+mn-ea"/>
                <a:cs typeface="+mn-cs"/>
              </a:rPr>
              <a:t>were selected from the following published lessons on the K20 Center LEARN site (www.learn.k20center.ou.edu): </a:t>
            </a:r>
            <a:r>
              <a:rPr lang="en-US" sz="1200" b="1" i="0" kern="1200" dirty="0">
                <a:solidFill>
                  <a:schemeClr val="tx1"/>
                </a:solidFill>
                <a:effectLst/>
                <a:latin typeface="+mn-lt"/>
                <a:ea typeface="+mn-ea"/>
                <a:cs typeface="+mn-cs"/>
              </a:rPr>
              <a:t>ELA</a:t>
            </a:r>
            <a:r>
              <a:rPr lang="en-US" sz="1200" b="0" i="0" kern="1200" dirty="0">
                <a:solidFill>
                  <a:schemeClr val="tx1"/>
                </a:solidFill>
                <a:effectLst/>
                <a:latin typeface="+mn-lt"/>
                <a:ea typeface="+mn-ea"/>
                <a:cs typeface="+mn-cs"/>
              </a:rPr>
              <a:t> - "Freedom and Restraint," </a:t>
            </a:r>
            <a:r>
              <a:rPr lang="en-US" sz="1200" b="1" i="0" kern="1200" dirty="0">
                <a:solidFill>
                  <a:schemeClr val="tx1"/>
                </a:solidFill>
                <a:effectLst/>
                <a:latin typeface="+mn-lt"/>
                <a:ea typeface="+mn-ea"/>
                <a:cs typeface="+mn-cs"/>
              </a:rPr>
              <a:t>Social Studies</a:t>
            </a:r>
            <a:r>
              <a:rPr lang="en-US" sz="1200" b="0" i="0" kern="1200" dirty="0">
                <a:solidFill>
                  <a:schemeClr val="tx1"/>
                </a:solidFill>
                <a:effectLst/>
                <a:latin typeface="+mn-lt"/>
                <a:ea typeface="+mn-ea"/>
                <a:cs typeface="+mn-cs"/>
              </a:rPr>
              <a:t> - "Reporting on the Nuremberg Trials," </a:t>
            </a:r>
            <a:r>
              <a:rPr lang="en-US" sz="1200" b="1" i="0" kern="1200" dirty="0">
                <a:solidFill>
                  <a:schemeClr val="tx1"/>
                </a:solidFill>
                <a:effectLst/>
                <a:latin typeface="+mn-lt"/>
                <a:ea typeface="+mn-ea"/>
                <a:cs typeface="+mn-cs"/>
              </a:rPr>
              <a:t>Math</a:t>
            </a:r>
            <a:r>
              <a:rPr lang="en-US" sz="1200" b="0" i="0" kern="1200" dirty="0">
                <a:solidFill>
                  <a:schemeClr val="tx1"/>
                </a:solidFill>
                <a:effectLst/>
                <a:latin typeface="+mn-lt"/>
                <a:ea typeface="+mn-ea"/>
                <a:cs typeface="+mn-cs"/>
              </a:rPr>
              <a:t> - "ADA Accessibility," </a:t>
            </a:r>
            <a:r>
              <a:rPr lang="en-US" sz="1200" b="1" i="0" kern="1200" dirty="0">
                <a:solidFill>
                  <a:schemeClr val="tx1"/>
                </a:solidFill>
                <a:effectLst/>
                <a:latin typeface="+mn-lt"/>
                <a:ea typeface="+mn-ea"/>
                <a:cs typeface="+mn-cs"/>
              </a:rPr>
              <a:t>Science</a:t>
            </a:r>
            <a:r>
              <a:rPr lang="en-US" sz="1200" b="0" i="0" kern="1200" dirty="0">
                <a:solidFill>
                  <a:schemeClr val="tx1"/>
                </a:solidFill>
                <a:effectLst/>
                <a:latin typeface="+mn-lt"/>
                <a:ea typeface="+mn-ea"/>
                <a:cs typeface="+mn-cs"/>
              </a:rPr>
              <a:t> - "Cystic Fibrosis: A DNA Case Study." If participants would like to learn more about the full lessons or standards aligned they can view the full lesson on the LEARN site. The Role Cards are not used within these lessons but could possibly be an added feature to build students' comprehension skills. </a:t>
            </a:r>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16</a:t>
            </a:fld>
            <a:endParaRPr lang="en-US"/>
          </a:p>
        </p:txBody>
      </p:sp>
    </p:spTree>
    <p:extLst>
      <p:ext uri="{BB962C8B-B14F-4D97-AF65-F5344CB8AC3E}">
        <p14:creationId xmlns:p14="http://schemas.microsoft.com/office/powerpoint/2010/main" val="1223835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Ask participants to silently reflect on the Role Card activity they just completed. After allowing a minute for reflection, identify the Authentic Learning and Teaching Rubric and instruct participants to independently circle or underline the skills fostered during that activity within their group. </a:t>
            </a:r>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17</a:t>
            </a:fld>
            <a:endParaRPr lang="en-US"/>
          </a:p>
        </p:txBody>
      </p:sp>
    </p:spTree>
    <p:extLst>
      <p:ext uri="{BB962C8B-B14F-4D97-AF65-F5344CB8AC3E}">
        <p14:creationId xmlns:p14="http://schemas.microsoft.com/office/powerpoint/2010/main" val="23657778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“We would like to</a:t>
            </a:r>
            <a:r>
              <a:rPr lang="en-US" b="1" baseline="0" dirty="0"/>
              <a:t> give you an opportunity to explain the connections between the comprehension activity and </a:t>
            </a:r>
            <a:r>
              <a:rPr lang="en-US" b="1" dirty="0"/>
              <a:t>strategies that</a:t>
            </a:r>
            <a:r>
              <a:rPr lang="en-US" b="1" baseline="0" dirty="0"/>
              <a:t> </a:t>
            </a:r>
            <a:r>
              <a:rPr lang="en-US" b="1" dirty="0"/>
              <a:t>support</a:t>
            </a:r>
            <a:r>
              <a:rPr lang="en-US" b="1" baseline="0" dirty="0"/>
              <a:t> </a:t>
            </a:r>
            <a:r>
              <a:rPr lang="en-US" b="1" dirty="0"/>
              <a:t>college and career readiness. Remember the connections you already mentioned during the Cubing activity.”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NOTES</a:t>
            </a:r>
            <a:r>
              <a:rPr lang="en-US" baseline="0" dirty="0"/>
              <a:t>: Participants will create a Mind Map (handout provided) using the authenticity rubric to identify the comprehension skills developed that support college and career readiness when using the comprehension role cards of their choosing.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1" u="sng" baseline="0" dirty="0"/>
              <a:t>Possible Responses</a:t>
            </a:r>
            <a:r>
              <a:rPr lang="en-US" baseline="0" dirty="0"/>
              <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College </a:t>
            </a:r>
            <a:r>
              <a:rPr lang="mr-IN" baseline="0" dirty="0"/>
              <a:t>–</a:t>
            </a:r>
            <a:r>
              <a:rPr lang="en-US" baseline="0" dirty="0"/>
              <a:t> generalizing with higher order thinking (VIP card)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Career </a:t>
            </a:r>
            <a:r>
              <a:rPr lang="mr-IN" baseline="0" dirty="0"/>
              <a:t>–</a:t>
            </a:r>
            <a:r>
              <a:rPr lang="en-US" baseline="0" dirty="0"/>
              <a:t> sharing of ideas (Connector)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College </a:t>
            </a:r>
            <a:r>
              <a:rPr lang="mr-IN" baseline="0" dirty="0"/>
              <a:t>–</a:t>
            </a:r>
            <a:r>
              <a:rPr lang="en-US" baseline="0" dirty="0"/>
              <a:t> complex understanding using reasoning and support (Predictor)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Career </a:t>
            </a:r>
            <a:r>
              <a:rPr lang="mr-IN" baseline="0" dirty="0"/>
              <a:t>–</a:t>
            </a:r>
            <a:r>
              <a:rPr lang="en-US" baseline="0" dirty="0"/>
              <a:t> Connection to actual situations (Summarizer)</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18</a:t>
            </a:fld>
            <a:endParaRPr lang="en-US"/>
          </a:p>
        </p:txBody>
      </p:sp>
    </p:spTree>
    <p:extLst>
      <p:ext uri="{BB962C8B-B14F-4D97-AF65-F5344CB8AC3E}">
        <p14:creationId xmlns:p14="http://schemas.microsoft.com/office/powerpoint/2010/main" val="774134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mins)</a:t>
            </a:r>
          </a:p>
          <a:p>
            <a:r>
              <a:rPr lang="en-US" sz="1200" b="1" i="0" kern="1200" dirty="0">
                <a:solidFill>
                  <a:schemeClr val="tx1"/>
                </a:solidFill>
                <a:effectLst/>
                <a:latin typeface="+mn-lt"/>
                <a:ea typeface="+mn-ea"/>
                <a:cs typeface="+mn-cs"/>
              </a:rPr>
              <a:t>This slide is short, but very important because it provides participants the opportunity for protected time to critically think and select how comprehension will be addressed within their classroom with their students. DO NOT skip or rush this slide. </a:t>
            </a:r>
          </a:p>
          <a:p>
            <a:r>
              <a:rPr lang="en-US" sz="1200" b="0" i="0" kern="1200" dirty="0">
                <a:solidFill>
                  <a:schemeClr val="tx1"/>
                </a:solidFill>
                <a:effectLst/>
                <a:latin typeface="+mn-lt"/>
                <a:ea typeface="+mn-ea"/>
                <a:cs typeface="+mn-cs"/>
              </a:rPr>
              <a:t>Items to consider and discuss with participants during this slide:</a:t>
            </a:r>
            <a:endParaRPr lang="en-US" b="0" dirty="0"/>
          </a:p>
          <a:p>
            <a:r>
              <a:rPr lang="en-US" dirty="0"/>
              <a:t>Discussion or articulation of next steps</a:t>
            </a:r>
          </a:p>
          <a:p>
            <a:r>
              <a:rPr lang="en-US" dirty="0"/>
              <a:t>Collaboration</a:t>
            </a:r>
            <a:r>
              <a:rPr lang="en-US" baseline="0" dirty="0"/>
              <a:t> and planning for use</a:t>
            </a:r>
          </a:p>
        </p:txBody>
      </p:sp>
      <p:sp>
        <p:nvSpPr>
          <p:cNvPr id="4" name="Slide Number Placeholder 3"/>
          <p:cNvSpPr>
            <a:spLocks noGrp="1"/>
          </p:cNvSpPr>
          <p:nvPr>
            <p:ph type="sldNum" sz="quarter" idx="10"/>
          </p:nvPr>
        </p:nvSpPr>
        <p:spPr/>
        <p:txBody>
          <a:bodyPr/>
          <a:lstStyle/>
          <a:p>
            <a:fld id="{158B2D74-E811-314D-A63C-33A706CFD6B2}" type="slidenum">
              <a:rPr lang="en-US" smtClean="0"/>
              <a:t>19</a:t>
            </a:fld>
            <a:endParaRPr lang="en-US"/>
          </a:p>
        </p:txBody>
      </p:sp>
    </p:spTree>
    <p:extLst>
      <p:ext uri="{BB962C8B-B14F-4D97-AF65-F5344CB8AC3E}">
        <p14:creationId xmlns:p14="http://schemas.microsoft.com/office/powerpoint/2010/main" val="435486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min</a:t>
            </a:r>
            <a:r>
              <a:rPr lang="en-US" baseline="0" dirty="0"/>
              <a:t> </a:t>
            </a:r>
            <a:r>
              <a:rPr lang="mr-IN" baseline="0" dirty="0"/>
              <a:t>–</a:t>
            </a:r>
            <a:r>
              <a:rPr lang="en-US" baseline="0" dirty="0"/>
              <a:t> Introduce Agenda, Instructional Strategy Note Sheet, and mention the resources on the table will be used throughout the session. Technology will not be needed for this session so please put it away. </a:t>
            </a:r>
          </a:p>
          <a:p>
            <a:endParaRPr lang="en-US" baseline="0" dirty="0"/>
          </a:p>
          <a:p>
            <a:r>
              <a:rPr lang="en-US" b="1" u="sng" baseline="0" dirty="0"/>
              <a:t>Groups should be arranged in content areas </a:t>
            </a:r>
          </a:p>
          <a:p>
            <a:endParaRPr lang="en-US" baseline="0" dirty="0"/>
          </a:p>
          <a:p>
            <a:r>
              <a:rPr lang="en-US" dirty="0"/>
              <a:t>Engage:</a:t>
            </a:r>
            <a:r>
              <a:rPr lang="en-US" baseline="0" dirty="0"/>
              <a:t> 7 mins</a:t>
            </a:r>
          </a:p>
          <a:p>
            <a:r>
              <a:rPr lang="en-US" baseline="0" dirty="0"/>
              <a:t>Explore: 13 </a:t>
            </a:r>
            <a:r>
              <a:rPr lang="mr-IN" baseline="0" dirty="0"/>
              <a:t>–</a:t>
            </a:r>
            <a:r>
              <a:rPr lang="en-US" baseline="0" dirty="0"/>
              <a:t> 15 mins</a:t>
            </a:r>
          </a:p>
          <a:p>
            <a:r>
              <a:rPr lang="en-US" baseline="0" dirty="0"/>
              <a:t>Explain: 7 </a:t>
            </a:r>
            <a:r>
              <a:rPr lang="mr-IN" baseline="0" dirty="0"/>
              <a:t>–</a:t>
            </a:r>
            <a:r>
              <a:rPr lang="en-US" baseline="0" dirty="0"/>
              <a:t> 10 mins</a:t>
            </a:r>
          </a:p>
          <a:p>
            <a:r>
              <a:rPr lang="en-US" baseline="0" dirty="0"/>
              <a:t>Extend: 5 mins</a:t>
            </a:r>
          </a:p>
          <a:p>
            <a:r>
              <a:rPr lang="en-US" baseline="0" dirty="0"/>
              <a:t>Evaluate: 3 </a:t>
            </a:r>
            <a:r>
              <a:rPr lang="mr-IN" baseline="0" dirty="0"/>
              <a:t>–</a:t>
            </a:r>
            <a:r>
              <a:rPr lang="en-US" baseline="0" dirty="0"/>
              <a:t> 4 mins</a:t>
            </a:r>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2</a:t>
            </a:fld>
            <a:endParaRPr lang="en-US"/>
          </a:p>
        </p:txBody>
      </p:sp>
    </p:spTree>
    <p:extLst>
      <p:ext uri="{BB962C8B-B14F-4D97-AF65-F5344CB8AC3E}">
        <p14:creationId xmlns:p14="http://schemas.microsoft.com/office/powerpoint/2010/main" val="1970297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mins </a:t>
            </a:r>
          </a:p>
          <a:p>
            <a:r>
              <a:rPr lang="en-US" dirty="0"/>
              <a:t>Tell</a:t>
            </a:r>
            <a:r>
              <a:rPr lang="en-US" baseline="0" dirty="0"/>
              <a:t> participants to place the barcode on the top of their evaluation sheet. Remind them there are questions on the back side. </a:t>
            </a:r>
            <a:endParaRPr lang="en-US" dirty="0"/>
          </a:p>
        </p:txBody>
      </p:sp>
      <p:sp>
        <p:nvSpPr>
          <p:cNvPr id="4" name="Slide Number Placeholder 3"/>
          <p:cNvSpPr>
            <a:spLocks noGrp="1"/>
          </p:cNvSpPr>
          <p:nvPr>
            <p:ph type="sldNum" sz="quarter" idx="10"/>
          </p:nvPr>
        </p:nvSpPr>
        <p:spPr/>
        <p:txBody>
          <a:bodyPr/>
          <a:lstStyle/>
          <a:p>
            <a:fld id="{F12C04DF-F32B-D844-96C4-6AAB3B63D36B}" type="slidenum">
              <a:rPr lang="en-US" smtClean="0"/>
              <a:t>20</a:t>
            </a:fld>
            <a:endParaRPr lang="en-US"/>
          </a:p>
        </p:txBody>
      </p:sp>
    </p:spTree>
    <p:extLst>
      <p:ext uri="{BB962C8B-B14F-4D97-AF65-F5344CB8AC3E}">
        <p14:creationId xmlns:p14="http://schemas.microsoft.com/office/powerpoint/2010/main" val="1351034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small groups rolling the MAX Cubes again, participants evaluate their own understanding regarding the Role Cards by answering the questions on the next slide. </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21</a:t>
            </a:fld>
            <a:endParaRPr lang="en-US"/>
          </a:p>
        </p:txBody>
      </p:sp>
    </p:spTree>
    <p:extLst>
      <p:ext uri="{BB962C8B-B14F-4D97-AF65-F5344CB8AC3E}">
        <p14:creationId xmlns:p14="http://schemas.microsoft.com/office/powerpoint/2010/main" val="456738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22</a:t>
            </a:fld>
            <a:endParaRPr lang="en-US"/>
          </a:p>
        </p:txBody>
      </p:sp>
    </p:spTree>
    <p:extLst>
      <p:ext uri="{BB962C8B-B14F-4D97-AF65-F5344CB8AC3E}">
        <p14:creationId xmlns:p14="http://schemas.microsoft.com/office/powerpoint/2010/main" val="2713994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B2D74-E811-314D-A63C-33A706CFD6B2}" type="slidenum">
              <a:rPr lang="en-US" smtClean="0"/>
              <a:t>23</a:t>
            </a:fld>
            <a:endParaRPr lang="en-US"/>
          </a:p>
        </p:txBody>
      </p:sp>
    </p:spTree>
    <p:extLst>
      <p:ext uri="{BB962C8B-B14F-4D97-AF65-F5344CB8AC3E}">
        <p14:creationId xmlns:p14="http://schemas.microsoft.com/office/powerpoint/2010/main" val="5765469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During</a:t>
            </a:r>
            <a:r>
              <a:rPr lang="en-US" baseline="0" dirty="0"/>
              <a:t> a follow up session with participants ask them to reflect on the strategies they used. Participants may use the SCORE Reflection Note Sheet for recording thoughts and reflections. </a:t>
            </a:r>
            <a:endParaRPr lang="en-US" dirty="0"/>
          </a:p>
          <a:p>
            <a:endParaRPr lang="en-US" dirty="0"/>
          </a:p>
        </p:txBody>
      </p:sp>
      <p:sp>
        <p:nvSpPr>
          <p:cNvPr id="4" name="Slide Number Placeholder 3"/>
          <p:cNvSpPr>
            <a:spLocks noGrp="1"/>
          </p:cNvSpPr>
          <p:nvPr>
            <p:ph type="sldNum" sz="quarter" idx="10"/>
          </p:nvPr>
        </p:nvSpPr>
        <p:spPr/>
        <p:txBody>
          <a:bodyPr/>
          <a:lstStyle/>
          <a:p>
            <a:fld id="{F12C04DF-F32B-D844-96C4-6AAB3B63D36B}" type="slidenum">
              <a:rPr lang="en-US" smtClean="0"/>
              <a:t>24</a:t>
            </a:fld>
            <a:endParaRPr lang="en-US"/>
          </a:p>
        </p:txBody>
      </p:sp>
    </p:spTree>
    <p:extLst>
      <p:ext uri="{BB962C8B-B14F-4D97-AF65-F5344CB8AC3E}">
        <p14:creationId xmlns:p14="http://schemas.microsoft.com/office/powerpoint/2010/main" val="13011995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B2D74-E811-314D-A63C-33A706CFD6B2}" type="slidenum">
              <a:rPr lang="en-US" smtClean="0"/>
              <a:t>25</a:t>
            </a:fld>
            <a:endParaRPr lang="en-US"/>
          </a:p>
        </p:txBody>
      </p:sp>
    </p:spTree>
    <p:extLst>
      <p:ext uri="{BB962C8B-B14F-4D97-AF65-F5344CB8AC3E}">
        <p14:creationId xmlns:p14="http://schemas.microsoft.com/office/powerpoint/2010/main" val="578860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Cubing is a MAX</a:t>
            </a:r>
            <a:r>
              <a:rPr lang="en-US" baseline="0" dirty="0"/>
              <a:t> strategy. Is anyone familiar with MAX strategies (Dr. Forget)? How have you used it? (Limit responses) </a:t>
            </a:r>
          </a:p>
          <a:p>
            <a:r>
              <a:rPr lang="en-US" baseline="0" dirty="0"/>
              <a:t>We modified this strategy for the purposes of this PD. If you are interested in learning more about cubing, we have a handout (lavender). </a:t>
            </a:r>
          </a:p>
          <a:p>
            <a:endParaRPr lang="en-US" baseline="0" dirty="0"/>
          </a:p>
          <a:p>
            <a:r>
              <a:rPr lang="en-US" dirty="0"/>
              <a:t>(1 min) NOTES:</a:t>
            </a:r>
            <a:r>
              <a:rPr lang="en-US" baseline="0" dirty="0"/>
              <a:t> Participants take 1 min to preview the questions on the </a:t>
            </a:r>
            <a:r>
              <a:rPr lang="en-US" b="1" i="0" u="sng" baseline="0" dirty="0"/>
              <a:t>Instructional Strategy Note Sheet </a:t>
            </a:r>
            <a:r>
              <a:rPr lang="en-US" baseline="0" dirty="0"/>
              <a:t>they will be using during the Cubing activity. </a:t>
            </a:r>
            <a:endParaRPr lang="en-US" dirty="0"/>
          </a:p>
          <a:p>
            <a:r>
              <a:rPr lang="en-US" dirty="0"/>
              <a:t>(3 mins) NOTES: groups</a:t>
            </a:r>
            <a:r>
              <a:rPr lang="en-US" baseline="0" dirty="0"/>
              <a:t> roll the cube and answer the questions from the Instructional Strategy Note Sheet. If they roll the same category just select one that hasn’t been answered. </a:t>
            </a:r>
            <a:endParaRPr lang="en-US" dirty="0"/>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3</a:t>
            </a:fld>
            <a:endParaRPr lang="en-US"/>
          </a:p>
        </p:txBody>
      </p:sp>
    </p:spTree>
    <p:extLst>
      <p:ext uri="{BB962C8B-B14F-4D97-AF65-F5344CB8AC3E}">
        <p14:creationId xmlns:p14="http://schemas.microsoft.com/office/powerpoint/2010/main" val="990756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4</a:t>
            </a:fld>
            <a:endParaRPr lang="en-US"/>
          </a:p>
        </p:txBody>
      </p:sp>
    </p:spTree>
    <p:extLst>
      <p:ext uri="{BB962C8B-B14F-4D97-AF65-F5344CB8AC3E}">
        <p14:creationId xmlns:p14="http://schemas.microsoft.com/office/powerpoint/2010/main" val="1301038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(30 sec)</a:t>
            </a:r>
            <a:r>
              <a:rPr lang="en-US" sz="1200" b="0" i="0" kern="1200" baseline="0" dirty="0">
                <a:solidFill>
                  <a:schemeClr val="tx1"/>
                </a:solidFill>
                <a:effectLst/>
                <a:latin typeface="+mn-lt"/>
                <a:ea typeface="+mn-ea"/>
                <a:cs typeface="+mn-cs"/>
              </a:rPr>
              <a:t> </a:t>
            </a:r>
          </a:p>
          <a:p>
            <a:r>
              <a:rPr lang="en-US" sz="1200" b="0" i="0" kern="1200" baseline="0" dirty="0">
                <a:solidFill>
                  <a:schemeClr val="tx1"/>
                </a:solidFill>
                <a:effectLst/>
                <a:latin typeface="+mn-lt"/>
                <a:ea typeface="+mn-ea"/>
                <a:cs typeface="+mn-cs"/>
              </a:rPr>
              <a:t>Allow ONE to TWO people to share out for this slide.</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Possible</a:t>
            </a:r>
            <a:r>
              <a:rPr lang="en-US" sz="1200" b="0" i="0" kern="1200" baseline="0" dirty="0">
                <a:solidFill>
                  <a:schemeClr val="tx1"/>
                </a:solidFill>
                <a:effectLst/>
                <a:latin typeface="+mn-lt"/>
                <a:ea typeface="+mn-ea"/>
                <a:cs typeface="+mn-cs"/>
              </a:rPr>
              <a:t> Responses</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a:t>
            </a:r>
          </a:p>
          <a:p>
            <a:r>
              <a:rPr lang="en-US" sz="1200" b="0" i="0" kern="1200" baseline="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he action or capability of understanding something.</a:t>
            </a:r>
            <a:r>
              <a:rPr lang="en-US" dirty="0"/>
              <a:t> </a:t>
            </a:r>
          </a:p>
          <a:p>
            <a:r>
              <a:rPr lang="en-US" dirty="0"/>
              <a:t>Reading/learning with Understanding</a:t>
            </a:r>
          </a:p>
        </p:txBody>
      </p:sp>
      <p:sp>
        <p:nvSpPr>
          <p:cNvPr id="4" name="Slide Number Placeholder 3"/>
          <p:cNvSpPr>
            <a:spLocks noGrp="1"/>
          </p:cNvSpPr>
          <p:nvPr>
            <p:ph type="sldNum" sz="quarter" idx="10"/>
          </p:nvPr>
        </p:nvSpPr>
        <p:spPr/>
        <p:txBody>
          <a:bodyPr/>
          <a:lstStyle/>
          <a:p>
            <a:fld id="{158B2D74-E811-314D-A63C-33A706CFD6B2}" type="slidenum">
              <a:rPr lang="en-US" smtClean="0"/>
              <a:t>5</a:t>
            </a:fld>
            <a:endParaRPr lang="en-US"/>
          </a:p>
        </p:txBody>
      </p:sp>
    </p:spTree>
    <p:extLst>
      <p:ext uri="{BB962C8B-B14F-4D97-AF65-F5344CB8AC3E}">
        <p14:creationId xmlns:p14="http://schemas.microsoft.com/office/powerpoint/2010/main" val="2054316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(30 sec)</a:t>
            </a:r>
            <a:r>
              <a:rPr lang="en-US" sz="1200" b="0" i="0" kern="1200" baseline="0" dirty="0">
                <a:solidFill>
                  <a:schemeClr val="tx1"/>
                </a:solidFill>
                <a:effectLst/>
                <a:latin typeface="+mn-lt"/>
                <a:ea typeface="+mn-ea"/>
                <a:cs typeface="+mn-cs"/>
              </a:rPr>
              <a:t> </a:t>
            </a:r>
          </a:p>
          <a:p>
            <a:r>
              <a:rPr lang="en-US" sz="1200" b="0" i="0" kern="1200" baseline="0" dirty="0">
                <a:solidFill>
                  <a:schemeClr val="tx1"/>
                </a:solidFill>
                <a:effectLst/>
                <a:latin typeface="+mn-lt"/>
                <a:ea typeface="+mn-ea"/>
                <a:cs typeface="+mn-cs"/>
              </a:rPr>
              <a:t>Allow ONE to TWO people to share out for this slide.</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Possible</a:t>
            </a:r>
            <a:r>
              <a:rPr lang="en-US" sz="1200" b="0" i="0" kern="1200" baseline="0" dirty="0">
                <a:solidFill>
                  <a:schemeClr val="tx1"/>
                </a:solidFill>
                <a:effectLst/>
                <a:latin typeface="+mn-lt"/>
                <a:ea typeface="+mn-ea"/>
                <a:cs typeface="+mn-cs"/>
              </a:rPr>
              <a:t> Responses </a:t>
            </a:r>
            <a:r>
              <a:rPr lang="en-US" sz="1200" b="1" i="0" kern="1200" baseline="0" dirty="0">
                <a:solidFill>
                  <a:schemeClr val="tx1"/>
                </a:solidFill>
                <a:effectLst/>
                <a:latin typeface="+mn-lt"/>
                <a:ea typeface="+mn-ea"/>
                <a:cs typeface="+mn-cs"/>
              </a:rPr>
              <a:t>could be from either question</a:t>
            </a:r>
            <a:r>
              <a:rPr lang="en-US" sz="1200" b="0" i="0" kern="1200" baseline="0" dirty="0">
                <a:solidFill>
                  <a:schemeClr val="tx1"/>
                </a:solidFill>
                <a:effectLst/>
                <a:latin typeface="+mn-lt"/>
                <a:ea typeface="+mn-ea"/>
                <a:cs typeface="+mn-cs"/>
              </a:rPr>
              <a:t>: </a:t>
            </a:r>
          </a:p>
          <a:p>
            <a:r>
              <a:rPr lang="en-US" dirty="0"/>
              <a:t>Articulating their own ideas or connections they have made</a:t>
            </a:r>
          </a:p>
          <a:p>
            <a:r>
              <a:rPr lang="en-US" dirty="0"/>
              <a:t>Generalizing ideas</a:t>
            </a: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6</a:t>
            </a:fld>
            <a:endParaRPr lang="en-US"/>
          </a:p>
        </p:txBody>
      </p:sp>
    </p:spTree>
    <p:extLst>
      <p:ext uri="{BB962C8B-B14F-4D97-AF65-F5344CB8AC3E}">
        <p14:creationId xmlns:p14="http://schemas.microsoft.com/office/powerpoint/2010/main" val="1028573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(1</a:t>
            </a:r>
            <a:r>
              <a:rPr lang="en-US" sz="1200" b="0" i="0" kern="1200" baseline="0" dirty="0">
                <a:solidFill>
                  <a:schemeClr val="tx1"/>
                </a:solidFill>
                <a:effectLst/>
                <a:latin typeface="+mn-lt"/>
                <a:ea typeface="+mn-ea"/>
                <a:cs typeface="+mn-cs"/>
              </a:rPr>
              <a:t> min)</a:t>
            </a:r>
          </a:p>
          <a:p>
            <a:r>
              <a:rPr lang="en-US" sz="1200" b="0" i="0" kern="1200" baseline="0" dirty="0">
                <a:solidFill>
                  <a:schemeClr val="tx1"/>
                </a:solidFill>
                <a:effectLst/>
                <a:latin typeface="+mn-lt"/>
                <a:ea typeface="+mn-ea"/>
                <a:cs typeface="+mn-cs"/>
              </a:rPr>
              <a:t>Allow ONE to TWO people to share out for this slide.</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Possible</a:t>
            </a:r>
            <a:r>
              <a:rPr lang="en-US" sz="1200" b="0" i="0" kern="1200" baseline="0" dirty="0">
                <a:solidFill>
                  <a:schemeClr val="tx1"/>
                </a:solidFill>
                <a:effectLst/>
                <a:latin typeface="+mn-lt"/>
                <a:ea typeface="+mn-ea"/>
                <a:cs typeface="+mn-cs"/>
              </a:rPr>
              <a:t> Responses</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a:t>
            </a:r>
          </a:p>
          <a:p>
            <a:r>
              <a:rPr lang="en-US" dirty="0"/>
              <a:t>Answers will vary</a:t>
            </a:r>
          </a:p>
        </p:txBody>
      </p:sp>
      <p:sp>
        <p:nvSpPr>
          <p:cNvPr id="4" name="Slide Number Placeholder 3"/>
          <p:cNvSpPr>
            <a:spLocks noGrp="1"/>
          </p:cNvSpPr>
          <p:nvPr>
            <p:ph type="sldNum" sz="quarter" idx="10"/>
          </p:nvPr>
        </p:nvSpPr>
        <p:spPr/>
        <p:txBody>
          <a:bodyPr/>
          <a:lstStyle/>
          <a:p>
            <a:fld id="{158B2D74-E811-314D-A63C-33A706CFD6B2}" type="slidenum">
              <a:rPr lang="en-US" smtClean="0"/>
              <a:t>7</a:t>
            </a:fld>
            <a:endParaRPr lang="en-US"/>
          </a:p>
        </p:txBody>
      </p:sp>
    </p:spTree>
    <p:extLst>
      <p:ext uri="{BB962C8B-B14F-4D97-AF65-F5344CB8AC3E}">
        <p14:creationId xmlns:p14="http://schemas.microsoft.com/office/powerpoint/2010/main" val="2086793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Presenter should remember participants shared responses, and use </a:t>
            </a:r>
            <a:r>
              <a:rPr lang="en-US" b="1" u="sng" baseline="0" dirty="0"/>
              <a:t>these responses during the Mind Map of the Explain section reminding participants of connections previously made. </a:t>
            </a:r>
            <a:endParaRPr lang="en-US" b="1" u="sng" dirty="0"/>
          </a:p>
          <a:p>
            <a:r>
              <a:rPr lang="en-US" sz="1200" b="0" i="0" kern="1200" dirty="0">
                <a:solidFill>
                  <a:schemeClr val="tx1"/>
                </a:solidFill>
                <a:effectLst/>
                <a:latin typeface="+mn-lt"/>
                <a:ea typeface="+mn-ea"/>
                <a:cs typeface="+mn-cs"/>
              </a:rPr>
              <a:t>(1</a:t>
            </a:r>
            <a:r>
              <a:rPr lang="en-US" sz="1200" b="0" i="0" kern="1200" baseline="0" dirty="0">
                <a:solidFill>
                  <a:schemeClr val="tx1"/>
                </a:solidFill>
                <a:effectLst/>
                <a:latin typeface="+mn-lt"/>
                <a:ea typeface="+mn-ea"/>
                <a:cs typeface="+mn-cs"/>
              </a:rPr>
              <a:t> min)</a:t>
            </a:r>
          </a:p>
          <a:p>
            <a:r>
              <a:rPr lang="en-US" sz="1200" b="0" i="0" kern="1200" baseline="0" dirty="0">
                <a:solidFill>
                  <a:schemeClr val="tx1"/>
                </a:solidFill>
                <a:effectLst/>
                <a:latin typeface="+mn-lt"/>
                <a:ea typeface="+mn-ea"/>
                <a:cs typeface="+mn-cs"/>
              </a:rPr>
              <a:t>Allow ONE to TWO people to share out for this slide. Participants should record shared responses from this question on their Instructional Strategy Note Sheet.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Possible</a:t>
            </a:r>
            <a:r>
              <a:rPr lang="en-US" sz="1200" b="0" i="0" kern="1200" baseline="0" dirty="0">
                <a:solidFill>
                  <a:schemeClr val="tx1"/>
                </a:solidFill>
                <a:effectLst/>
                <a:latin typeface="+mn-lt"/>
                <a:ea typeface="+mn-ea"/>
                <a:cs typeface="+mn-cs"/>
              </a:rPr>
              <a:t> Responses</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a:t>
            </a:r>
          </a:p>
          <a:p>
            <a:r>
              <a:rPr lang="en-US" b="0" u="none" dirty="0"/>
              <a:t>Comprehension</a:t>
            </a:r>
            <a:r>
              <a:rPr lang="en-US" b="0" u="none" baseline="0" dirty="0"/>
              <a:t> prepares students for college and career because they are able to articulate what they have read or heard.</a:t>
            </a:r>
          </a:p>
          <a:p>
            <a:endParaRPr lang="en-US" b="0" u="none" baseline="0" dirty="0"/>
          </a:p>
          <a:p>
            <a:endParaRPr lang="en-US" b="0" u="none" dirty="0"/>
          </a:p>
        </p:txBody>
      </p:sp>
      <p:sp>
        <p:nvSpPr>
          <p:cNvPr id="4" name="Slide Number Placeholder 3"/>
          <p:cNvSpPr>
            <a:spLocks noGrp="1"/>
          </p:cNvSpPr>
          <p:nvPr>
            <p:ph type="sldNum" sz="quarter" idx="10"/>
          </p:nvPr>
        </p:nvSpPr>
        <p:spPr/>
        <p:txBody>
          <a:bodyPr/>
          <a:lstStyle/>
          <a:p>
            <a:fld id="{158B2D74-E811-314D-A63C-33A706CFD6B2}" type="slidenum">
              <a:rPr lang="en-US" smtClean="0"/>
              <a:t>8</a:t>
            </a:fld>
            <a:endParaRPr lang="en-US"/>
          </a:p>
        </p:txBody>
      </p:sp>
    </p:spTree>
    <p:extLst>
      <p:ext uri="{BB962C8B-B14F-4D97-AF65-F5344CB8AC3E}">
        <p14:creationId xmlns:p14="http://schemas.microsoft.com/office/powerpoint/2010/main" val="1772437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be a great slide to do</a:t>
            </a:r>
            <a:r>
              <a:rPr lang="en-US" baseline="0" dirty="0"/>
              <a:t> for an extended session.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Allow ONE to TWO people out for this slide.</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58B2D74-E811-314D-A63C-33A706CFD6B2}" type="slidenum">
              <a:rPr lang="en-US" smtClean="0"/>
              <a:t>9</a:t>
            </a:fld>
            <a:endParaRPr lang="en-US"/>
          </a:p>
        </p:txBody>
      </p:sp>
    </p:spTree>
    <p:extLst>
      <p:ext uri="{BB962C8B-B14F-4D97-AF65-F5344CB8AC3E}">
        <p14:creationId xmlns:p14="http://schemas.microsoft.com/office/powerpoint/2010/main" val="10432973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1936" y="1371600"/>
            <a:ext cx="2548128" cy="41637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609600" y="274637"/>
            <a:ext cx="10972800" cy="1143000"/>
          </a:xfrm>
          <a:prstGeom prst="rect">
            <a:avLst/>
          </a:prstGeom>
          <a:noFill/>
          <a:ln>
            <a:noFill/>
          </a:ln>
        </p:spPr>
        <p:txBody>
          <a:bodyPr lIns="91421" tIns="91421" rIns="91421" bIns="91421" anchor="ctr" anchorCtr="0"/>
          <a:lstStyle>
            <a:lvl1pPr algn="l" rtl="0">
              <a:spcBef>
                <a:spcPts val="0"/>
              </a:spcBef>
              <a:buSzPct val="100000"/>
              <a:buFont typeface="Georgia"/>
              <a:buNone/>
              <a:defRPr sz="4800" b="0">
                <a:solidFill>
                  <a:srgbClr val="991B1E"/>
                </a:solidFill>
                <a:latin typeface="Calibri"/>
                <a:ea typeface="Georgia"/>
                <a:cs typeface="Calibri"/>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609600" y="1600200"/>
            <a:ext cx="53260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
        <p:nvSpPr>
          <p:cNvPr id="25" name="Shape 25"/>
          <p:cNvSpPr txBox="1">
            <a:spLocks noGrp="1"/>
          </p:cNvSpPr>
          <p:nvPr>
            <p:ph type="body" idx="2"/>
          </p:nvPr>
        </p:nvSpPr>
        <p:spPr>
          <a:xfrm>
            <a:off x="6256365" y="1600200"/>
            <a:ext cx="53260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pic>
        <p:nvPicPr>
          <p:cNvPr id="5" name="Picture 4"/>
          <p:cNvPicPr>
            <a:picLocks noChangeAspect="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711200" y="1371600"/>
            <a:ext cx="10468864" cy="1828800"/>
          </a:xfrm>
          <a:ln>
            <a:noFill/>
          </a:ln>
        </p:spPr>
        <p:txBody>
          <a:bodyPr vert="horz" tIns="0" rIns="1828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711200" y="3228536"/>
            <a:ext cx="10472928" cy="1752600"/>
          </a:xfrm>
        </p:spPr>
        <p:txBody>
          <a:bodyPr lIns="0" rIns="18287"/>
          <a:lstStyle>
            <a:lvl1pPr marL="0" marR="45718" indent="0" algn="l">
              <a:buNone/>
              <a:defRPr>
                <a:solidFill>
                  <a:schemeClr val="tx1"/>
                </a:solidFill>
                <a:latin typeface="Calibri"/>
                <a:cs typeface="Calibri"/>
              </a:defRPr>
            </a:lvl1pPr>
            <a:lvl2pPr marL="457177" indent="0" algn="ctr">
              <a:buNone/>
            </a:lvl2pPr>
            <a:lvl3pPr marL="914353" indent="0" algn="ctr">
              <a:buNone/>
            </a:lvl3pPr>
            <a:lvl4pPr marL="1371530" indent="0" algn="ctr">
              <a:buNone/>
            </a:lvl4pPr>
            <a:lvl5pPr marL="1828706" indent="0" algn="ctr">
              <a:buNone/>
            </a:lvl5pPr>
            <a:lvl6pPr marL="2285883" indent="0" algn="ctr">
              <a:buNone/>
            </a:lvl6pPr>
            <a:lvl7pPr marL="2743060" indent="0" algn="ctr">
              <a:buNone/>
            </a:lvl7pPr>
            <a:lvl8pPr marL="3200236" indent="0" algn="ctr">
              <a:buNone/>
            </a:lvl8pPr>
            <a:lvl9pPr marL="3657413" indent="0" algn="ctr">
              <a:buNone/>
            </a:lvl9pPr>
          </a:lstStyle>
          <a:p>
            <a:r>
              <a:rPr kumimoji="0" lang="en-US"/>
              <a:t>Click to edit Master subtitle style</a:t>
            </a:r>
            <a:endParaRPr kumimoji="0" lang="en-US" dirty="0"/>
          </a:p>
        </p:txBody>
      </p:sp>
      <p:pic>
        <p:nvPicPr>
          <p:cNvPr id="2" name="Picture 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4" name="Picture 3"/>
          <p:cNvPicPr>
            <a:picLocks noChangeAspect="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6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707136" y="2704664"/>
            <a:ext cx="10363200" cy="1509712"/>
          </a:xfrm>
        </p:spPr>
        <p:txBody>
          <a:bodyPr lIns="45718" rIns="45718"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pic>
        <p:nvPicPr>
          <p:cNvPr id="4" name="Picture 3"/>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a:lstStyle/>
          <a:p>
            <a:r>
              <a:rPr kumimoji="0" lang="en-US" dirty="0"/>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5" name="Picture 4"/>
          <p:cNvPicPr>
            <a:picLocks noChangeAspect="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609600" y="1855248"/>
            <a:ext cx="5386917" cy="659352"/>
          </a:xfrm>
        </p:spPr>
        <p:txBody>
          <a:bodyPr lIns="45718" tIns="0" rIns="45718"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1859759"/>
            <a:ext cx="5389033" cy="654843"/>
          </a:xfrm>
        </p:spPr>
        <p:txBody>
          <a:bodyPr lIns="45718" tIns="0" rIns="45718"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7" name="Picture 6"/>
          <p:cNvPicPr>
            <a:picLocks noChangeAspect="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1074400" cy="114300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dirty="0"/>
              <a:t>CLICK TO EDIT MASTER TITLE STYLE</a:t>
            </a:r>
          </a:p>
        </p:txBody>
      </p:sp>
      <p:pic>
        <p:nvPicPr>
          <p:cNvPr id="3" name="Picture 2"/>
          <p:cNvPicPr>
            <a:picLocks noChangeAspect="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extLst>
      <p:ext uri="{BB962C8B-B14F-4D97-AF65-F5344CB8AC3E}">
        <p14:creationId xmlns:p14="http://schemas.microsoft.com/office/powerpoint/2010/main" val="15213706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4766733" y="1905000"/>
            <a:ext cx="6815667" cy="4343400"/>
          </a:xfrm>
        </p:spPr>
        <p:txBody>
          <a:bodyPr tIns="0"/>
          <a:lstStyle>
            <a:lvl1pPr marL="0" indent="0">
              <a:buNone/>
              <a:defRPr sz="2800" baseline="0"/>
            </a:lvl1pPr>
            <a:lvl2pPr>
              <a:defRPr sz="2600"/>
            </a:lvl2pPr>
            <a:lvl3pPr>
              <a:defRPr sz="2400"/>
            </a:lvl3pPr>
            <a:lvl4pPr>
              <a:defRPr sz="2000"/>
            </a:lvl4pPr>
            <a:lvl5pPr>
              <a:defRPr sz="180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609600" y="704088"/>
            <a:ext cx="10972800" cy="114300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609600" y="1905000"/>
            <a:ext cx="4165600" cy="434340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5" name="Picture 4"/>
          <p:cNvPicPr>
            <a:picLocks noChangeAspect="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570464" y="5257800"/>
            <a:ext cx="1219200" cy="121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609600" y="704088"/>
            <a:ext cx="10972800" cy="114300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9" r:id="rId1"/>
    <p:sldLayoutId id="2147483673" r:id="rId2"/>
    <p:sldLayoutId id="2147483674" r:id="rId3"/>
    <p:sldLayoutId id="2147483675" r:id="rId4"/>
    <p:sldLayoutId id="2147483676" r:id="rId5"/>
    <p:sldLayoutId id="2147483677" r:id="rId6"/>
    <p:sldLayoutId id="2147483678" r:id="rId7"/>
    <p:sldLayoutId id="2147483682" r:id="rId8"/>
    <p:sldLayoutId id="2147483680" r:id="rId9"/>
    <p:sldLayoutId id="2147483681" r:id="rId10"/>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accent4"/>
          </a:solidFill>
          <a:effectLst/>
          <a:latin typeface="+mj-lt"/>
          <a:ea typeface="+mj-ea"/>
          <a:cs typeface="+mj-cs"/>
        </a:defRPr>
      </a:lvl1pPr>
    </p:titleStyle>
    <p:bodyStyle>
      <a:lvl1pPr marL="274306" indent="-274306" algn="l" rtl="0" eaLnBrk="1" latinLnBrk="0" hangingPunct="1">
        <a:spcBef>
          <a:spcPct val="20000"/>
        </a:spcBef>
        <a:buClr>
          <a:schemeClr val="accent3"/>
        </a:buClr>
        <a:buSzPct val="95000"/>
        <a:buFont typeface="Wingdings 2"/>
        <a:buChar char=""/>
        <a:defRPr kumimoji="0" sz="2600" kern="1200">
          <a:solidFill>
            <a:schemeClr val="tx1"/>
          </a:solidFill>
          <a:latin typeface="Calibri"/>
          <a:ea typeface="+mn-ea"/>
          <a:cs typeface="Calibri"/>
        </a:defRPr>
      </a:lvl1pPr>
      <a:lvl2pPr marL="640047" indent="-246875" algn="l" rtl="0" eaLnBrk="1" latinLnBrk="0" hangingPunct="1">
        <a:spcBef>
          <a:spcPct val="20000"/>
        </a:spcBef>
        <a:buClr>
          <a:schemeClr val="accent1"/>
        </a:buClr>
        <a:buSzPct val="85000"/>
        <a:buFont typeface="Wingdings 2"/>
        <a:buChar char=""/>
        <a:defRPr kumimoji="0" sz="2400" kern="1200">
          <a:solidFill>
            <a:schemeClr val="tx1"/>
          </a:solidFill>
          <a:latin typeface="Calibri"/>
          <a:ea typeface="+mn-ea"/>
          <a:cs typeface="Calibri"/>
        </a:defRPr>
      </a:lvl2pPr>
      <a:lvl3pPr marL="914353" indent="-246875" algn="l" rtl="0" eaLnBrk="1" latinLnBrk="0" hangingPunct="1">
        <a:spcBef>
          <a:spcPct val="20000"/>
        </a:spcBef>
        <a:buClr>
          <a:schemeClr val="accent2"/>
        </a:buClr>
        <a:buSzPct val="70000"/>
        <a:buFont typeface="Wingdings 2"/>
        <a:buChar char=""/>
        <a:defRPr kumimoji="0" sz="2100" kern="1200">
          <a:solidFill>
            <a:schemeClr val="tx1"/>
          </a:solidFill>
          <a:latin typeface="Calibri"/>
          <a:ea typeface="+mn-ea"/>
          <a:cs typeface="Calibri"/>
        </a:defRPr>
      </a:lvl3pPr>
      <a:lvl4pPr marL="1188659" indent="-210301" algn="l" rtl="0" eaLnBrk="1" latinLnBrk="0" hangingPunct="1">
        <a:spcBef>
          <a:spcPct val="20000"/>
        </a:spcBef>
        <a:buClr>
          <a:schemeClr val="accent3"/>
        </a:buClr>
        <a:buSzPct val="65000"/>
        <a:buFont typeface="Wingdings 2"/>
        <a:buChar char=""/>
        <a:defRPr kumimoji="0" sz="2000" kern="1200">
          <a:solidFill>
            <a:schemeClr val="tx1"/>
          </a:solidFill>
          <a:latin typeface="Calibri"/>
          <a:ea typeface="+mn-ea"/>
          <a:cs typeface="Calibri"/>
        </a:defRPr>
      </a:lvl4pPr>
      <a:lvl5pPr marL="1462965" indent="-210301" algn="l" rtl="0" eaLnBrk="1" latinLnBrk="0" hangingPunct="1">
        <a:spcBef>
          <a:spcPct val="20000"/>
        </a:spcBef>
        <a:buClr>
          <a:schemeClr val="accent4"/>
        </a:buClr>
        <a:buSzPct val="65000"/>
        <a:buFont typeface="Wingdings 2"/>
        <a:buChar char=""/>
        <a:defRPr kumimoji="0" sz="2000" kern="1200">
          <a:solidFill>
            <a:schemeClr val="tx1"/>
          </a:solidFill>
          <a:latin typeface="Calibri"/>
          <a:ea typeface="+mn-ea"/>
          <a:cs typeface="Calibri"/>
        </a:defRPr>
      </a:lvl5pPr>
      <a:lvl6pPr marL="1737271" indent="-210301"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41" indent="-182871"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448" indent="-182871"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754" indent="-182871"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7" algn="l" rtl="0" eaLnBrk="1" latinLnBrk="0" hangingPunct="1">
        <a:defRPr kumimoji="0" kern="1200">
          <a:solidFill>
            <a:schemeClr val="tx1"/>
          </a:solidFill>
          <a:latin typeface="+mn-lt"/>
          <a:ea typeface="+mn-ea"/>
          <a:cs typeface="+mn-cs"/>
        </a:defRPr>
      </a:lvl2pPr>
      <a:lvl3pPr marL="914353" algn="l" rtl="0" eaLnBrk="1" latinLnBrk="0" hangingPunct="1">
        <a:defRPr kumimoji="0" kern="1200">
          <a:solidFill>
            <a:schemeClr val="tx1"/>
          </a:solidFill>
          <a:latin typeface="+mn-lt"/>
          <a:ea typeface="+mn-ea"/>
          <a:cs typeface="+mn-cs"/>
        </a:defRPr>
      </a:lvl3pPr>
      <a:lvl4pPr marL="1371530" algn="l" rtl="0" eaLnBrk="1" latinLnBrk="0" hangingPunct="1">
        <a:defRPr kumimoji="0" kern="1200">
          <a:solidFill>
            <a:schemeClr val="tx1"/>
          </a:solidFill>
          <a:latin typeface="+mn-lt"/>
          <a:ea typeface="+mn-ea"/>
          <a:cs typeface="+mn-cs"/>
        </a:defRPr>
      </a:lvl4pPr>
      <a:lvl5pPr marL="1828706" algn="l" rtl="0" eaLnBrk="1" latinLnBrk="0" hangingPunct="1">
        <a:defRPr kumimoji="0" kern="1200">
          <a:solidFill>
            <a:schemeClr val="tx1"/>
          </a:solidFill>
          <a:latin typeface="+mn-lt"/>
          <a:ea typeface="+mn-ea"/>
          <a:cs typeface="+mn-cs"/>
        </a:defRPr>
      </a:lvl5pPr>
      <a:lvl6pPr marL="2285883" algn="l" rtl="0" eaLnBrk="1" latinLnBrk="0" hangingPunct="1">
        <a:defRPr kumimoji="0" kern="1200">
          <a:solidFill>
            <a:schemeClr val="tx1"/>
          </a:solidFill>
          <a:latin typeface="+mn-lt"/>
          <a:ea typeface="+mn-ea"/>
          <a:cs typeface="+mn-cs"/>
        </a:defRPr>
      </a:lvl6pPr>
      <a:lvl7pPr marL="2743060" algn="l" rtl="0" eaLnBrk="1" latinLnBrk="0" hangingPunct="1">
        <a:defRPr kumimoji="0" kern="1200">
          <a:solidFill>
            <a:schemeClr val="tx1"/>
          </a:solidFill>
          <a:latin typeface="+mn-lt"/>
          <a:ea typeface="+mn-ea"/>
          <a:cs typeface="+mn-cs"/>
        </a:defRPr>
      </a:lvl7pPr>
      <a:lvl8pPr marL="3200236" algn="l" rtl="0" eaLnBrk="1" latinLnBrk="0" hangingPunct="1">
        <a:defRPr kumimoji="0" kern="1200">
          <a:solidFill>
            <a:schemeClr val="tx1"/>
          </a:solidFill>
          <a:latin typeface="+mn-lt"/>
          <a:ea typeface="+mn-ea"/>
          <a:cs typeface="+mn-cs"/>
        </a:defRPr>
      </a:lvl8pPr>
      <a:lvl9pPr marL="3657413"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64638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609600" y="1935480"/>
            <a:ext cx="10820400" cy="4389120"/>
          </a:xfrm>
        </p:spPr>
        <p:txBody>
          <a:bodyPr>
            <a:normAutofit/>
          </a:bodyPr>
          <a:lstStyle/>
          <a:p>
            <a:pPr>
              <a:buClr>
                <a:schemeClr val="tx1"/>
              </a:buClr>
            </a:pPr>
            <a:r>
              <a:rPr lang="en-US" sz="3200" dirty="0"/>
              <a:t>Identify higher-order comprehension skills that support college and career readiness.</a:t>
            </a:r>
          </a:p>
          <a:p>
            <a:pPr>
              <a:buClr>
                <a:schemeClr val="tx1"/>
              </a:buClr>
            </a:pPr>
            <a:r>
              <a:rPr lang="en-US" sz="3200" dirty="0"/>
              <a:t>Develop an understanding of authentic strategies that build a toolbox for comprehension in the classroom.</a:t>
            </a:r>
          </a:p>
          <a:p>
            <a:pPr>
              <a:buClr>
                <a:schemeClr val="tx1"/>
              </a:buClr>
            </a:pPr>
            <a:r>
              <a:rPr lang="en-US" sz="3200" dirty="0"/>
              <a:t>Discuss and commit to an authentic comprehension strategy in your own subject area that supports content focused comprehension.</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Explore: Comprehension Role Cards</a:t>
            </a:r>
          </a:p>
        </p:txBody>
      </p:sp>
      <p:sp>
        <p:nvSpPr>
          <p:cNvPr id="3" name="Content Placeholder 2"/>
          <p:cNvSpPr>
            <a:spLocks noGrp="1"/>
          </p:cNvSpPr>
          <p:nvPr>
            <p:ph idx="1"/>
          </p:nvPr>
        </p:nvSpPr>
        <p:spPr>
          <a:xfrm>
            <a:off x="609600" y="1981200"/>
            <a:ext cx="7620000" cy="4389120"/>
          </a:xfrm>
        </p:spPr>
        <p:txBody>
          <a:bodyPr>
            <a:normAutofit/>
          </a:bodyPr>
          <a:lstStyle/>
          <a:p>
            <a:pPr marL="0" indent="0">
              <a:buClr>
                <a:schemeClr val="tx1"/>
              </a:buClr>
              <a:buNone/>
            </a:pPr>
            <a:r>
              <a:rPr lang="en-US" sz="3000" dirty="0"/>
              <a:t>Create groups of 4 and select a “Role” Card. </a:t>
            </a:r>
          </a:p>
          <a:p>
            <a:pPr marL="0" indent="0">
              <a:buClr>
                <a:schemeClr val="tx1"/>
              </a:buClr>
              <a:buNone/>
            </a:pPr>
            <a:endParaRPr lang="en-US" sz="3000" dirty="0"/>
          </a:p>
          <a:p>
            <a:pPr marL="0" indent="0">
              <a:buClr>
                <a:schemeClr val="tx1"/>
              </a:buClr>
              <a:buNone/>
            </a:pPr>
            <a:r>
              <a:rPr lang="en-US" sz="3000" dirty="0"/>
              <a:t>Facilitate your tasks when your Role Card is called.</a:t>
            </a:r>
          </a:p>
          <a:p>
            <a:pPr marL="0" indent="0">
              <a:buClr>
                <a:schemeClr val="tx1"/>
              </a:buClr>
              <a:buNone/>
            </a:pPr>
            <a:endParaRPr lang="en-US" sz="3000" dirty="0"/>
          </a:p>
          <a:p>
            <a:pPr marL="0" indent="0">
              <a:buClr>
                <a:schemeClr val="tx1"/>
              </a:buClr>
              <a:buNone/>
            </a:pPr>
            <a:r>
              <a:rPr lang="en-US" sz="3000" i="1" dirty="0"/>
              <a:t>*</a:t>
            </a:r>
            <a:r>
              <a:rPr lang="en-US" sz="2400" i="1" dirty="0"/>
              <a:t>Suggested strategy for reading: </a:t>
            </a:r>
            <a:br>
              <a:rPr lang="en-US" sz="2400" i="1" dirty="0"/>
            </a:br>
            <a:r>
              <a:rPr lang="en-US" sz="2400" dirty="0"/>
              <a:t>	</a:t>
            </a:r>
            <a:r>
              <a:rPr lang="en-US" sz="2400" b="1" dirty="0" err="1"/>
              <a:t>WhyLighting</a:t>
            </a:r>
            <a:r>
              <a:rPr lang="en-US" sz="2400" b="1" dirty="0"/>
              <a:t> – </a:t>
            </a:r>
            <a:r>
              <a:rPr lang="en-US" sz="2400" dirty="0"/>
              <a:t>highlight important words/phrases 	and annotate in the margins</a:t>
            </a:r>
          </a:p>
        </p:txBody>
      </p:sp>
      <p:pic>
        <p:nvPicPr>
          <p:cNvPr id="4" name="Picture 3">
            <a:extLst>
              <a:ext uri="{FF2B5EF4-FFF2-40B4-BE49-F238E27FC236}">
                <a16:creationId xmlns:a16="http://schemas.microsoft.com/office/drawing/2014/main" id="{E1925953-8C6C-934C-85F7-1AB1B23B9A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9600" y="1981200"/>
            <a:ext cx="3657600" cy="4771623"/>
          </a:xfrm>
          <a:prstGeom prst="rect">
            <a:avLst/>
          </a:prstGeom>
        </p:spPr>
      </p:pic>
    </p:spTree>
    <p:extLst>
      <p:ext uri="{BB962C8B-B14F-4D97-AF65-F5344CB8AC3E}">
        <p14:creationId xmlns:p14="http://schemas.microsoft.com/office/powerpoint/2010/main" val="9299079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58F77A-E245-8249-8B3E-3DE7EF4A27B8}"/>
              </a:ext>
            </a:extLst>
          </p:cNvPr>
          <p:cNvSpPr>
            <a:spLocks noGrp="1"/>
          </p:cNvSpPr>
          <p:nvPr>
            <p:ph type="title"/>
          </p:nvPr>
        </p:nvSpPr>
        <p:spPr>
          <a:xfrm>
            <a:off x="510117" y="382572"/>
            <a:ext cx="10972800" cy="1143000"/>
          </a:xfrm>
        </p:spPr>
        <p:txBody>
          <a:bodyPr/>
          <a:lstStyle/>
          <a:p>
            <a:r>
              <a:rPr lang="en-US" dirty="0"/>
              <a:t>Role Cards Roll Call </a:t>
            </a:r>
            <a:r>
              <a:rPr lang="en-US" sz="3600" dirty="0"/>
              <a:t>(5 minutes)</a:t>
            </a:r>
          </a:p>
        </p:txBody>
      </p:sp>
      <p:sp>
        <p:nvSpPr>
          <p:cNvPr id="7" name="Text Placeholder 6">
            <a:extLst>
              <a:ext uri="{FF2B5EF4-FFF2-40B4-BE49-F238E27FC236}">
                <a16:creationId xmlns:a16="http://schemas.microsoft.com/office/drawing/2014/main" id="{9445EA03-F107-F142-B4D3-1B905A7A9819}"/>
              </a:ext>
            </a:extLst>
          </p:cNvPr>
          <p:cNvSpPr>
            <a:spLocks noGrp="1"/>
          </p:cNvSpPr>
          <p:nvPr>
            <p:ph type="body" idx="1"/>
          </p:nvPr>
        </p:nvSpPr>
        <p:spPr>
          <a:xfrm>
            <a:off x="609600" y="1521061"/>
            <a:ext cx="5386917" cy="659352"/>
          </a:xfrm>
        </p:spPr>
        <p:txBody>
          <a:bodyPr/>
          <a:lstStyle/>
          <a:p>
            <a:r>
              <a:rPr lang="en-US" dirty="0">
                <a:solidFill>
                  <a:schemeClr val="tx1"/>
                </a:solidFill>
              </a:rPr>
              <a:t>If reading </a:t>
            </a:r>
            <a:r>
              <a:rPr lang="en-US" dirty="0">
                <a:solidFill>
                  <a:schemeClr val="accent4">
                    <a:lumMod val="60000"/>
                    <a:lumOff val="40000"/>
                  </a:schemeClr>
                </a:solidFill>
              </a:rPr>
              <a:t>ELA</a:t>
            </a:r>
            <a:r>
              <a:rPr lang="en-US" dirty="0">
                <a:solidFill>
                  <a:schemeClr val="tx1"/>
                </a:solidFill>
              </a:rPr>
              <a:t> or </a:t>
            </a:r>
            <a:r>
              <a:rPr lang="en-US" dirty="0">
                <a:solidFill>
                  <a:srgbClr val="FFAD00"/>
                </a:solidFill>
              </a:rPr>
              <a:t>Social Studies </a:t>
            </a:r>
            <a:r>
              <a:rPr lang="en-US" dirty="0">
                <a:solidFill>
                  <a:schemeClr val="tx1"/>
                </a:solidFill>
              </a:rPr>
              <a:t>content</a:t>
            </a:r>
          </a:p>
        </p:txBody>
      </p:sp>
      <p:sp>
        <p:nvSpPr>
          <p:cNvPr id="8" name="Text Placeholder 7">
            <a:extLst>
              <a:ext uri="{FF2B5EF4-FFF2-40B4-BE49-F238E27FC236}">
                <a16:creationId xmlns:a16="http://schemas.microsoft.com/office/drawing/2014/main" id="{31C57FFB-6A67-134E-94FD-926F3F2BC4BE}"/>
              </a:ext>
            </a:extLst>
          </p:cNvPr>
          <p:cNvSpPr>
            <a:spLocks noGrp="1"/>
          </p:cNvSpPr>
          <p:nvPr>
            <p:ph type="body" sz="half" idx="3"/>
          </p:nvPr>
        </p:nvSpPr>
        <p:spPr>
          <a:xfrm>
            <a:off x="6193369" y="1525572"/>
            <a:ext cx="5389033" cy="654843"/>
          </a:xfrm>
        </p:spPr>
        <p:txBody>
          <a:bodyPr/>
          <a:lstStyle/>
          <a:p>
            <a:r>
              <a:rPr lang="en-US" dirty="0">
                <a:solidFill>
                  <a:schemeClr val="tx1"/>
                </a:solidFill>
              </a:rPr>
              <a:t>If reading </a:t>
            </a:r>
            <a:r>
              <a:rPr lang="en-US" dirty="0">
                <a:solidFill>
                  <a:srgbClr val="0070C0"/>
                </a:solidFill>
              </a:rPr>
              <a:t>Math</a:t>
            </a:r>
            <a:r>
              <a:rPr lang="en-US" dirty="0">
                <a:solidFill>
                  <a:schemeClr val="tx1"/>
                </a:solidFill>
              </a:rPr>
              <a:t> and </a:t>
            </a:r>
            <a:r>
              <a:rPr lang="en-US" dirty="0">
                <a:solidFill>
                  <a:srgbClr val="00B050"/>
                </a:solidFill>
              </a:rPr>
              <a:t>Science</a:t>
            </a:r>
            <a:r>
              <a:rPr lang="en-US" dirty="0">
                <a:solidFill>
                  <a:schemeClr val="tx1"/>
                </a:solidFill>
              </a:rPr>
              <a:t> Content</a:t>
            </a:r>
          </a:p>
        </p:txBody>
      </p:sp>
      <p:sp>
        <p:nvSpPr>
          <p:cNvPr id="5" name="Content Placeholder 4">
            <a:extLst>
              <a:ext uri="{FF2B5EF4-FFF2-40B4-BE49-F238E27FC236}">
                <a16:creationId xmlns:a16="http://schemas.microsoft.com/office/drawing/2014/main" id="{56C8E7E3-AA29-A24A-B53C-A09525F96F94}"/>
              </a:ext>
            </a:extLst>
          </p:cNvPr>
          <p:cNvSpPr>
            <a:spLocks noGrp="1"/>
          </p:cNvSpPr>
          <p:nvPr>
            <p:ph sz="quarter" idx="2"/>
          </p:nvPr>
        </p:nvSpPr>
        <p:spPr>
          <a:xfrm>
            <a:off x="609600" y="2190352"/>
            <a:ext cx="5386917" cy="4439048"/>
          </a:xfrm>
        </p:spPr>
        <p:txBody>
          <a:bodyPr>
            <a:normAutofit/>
          </a:bodyPr>
          <a:lstStyle/>
          <a:p>
            <a:pPr marL="0" indent="0">
              <a:buNone/>
            </a:pPr>
            <a:r>
              <a:rPr lang="en-US" sz="3600" b="1" dirty="0"/>
              <a:t>Predictor </a:t>
            </a:r>
            <a:r>
              <a:rPr lang="en-US" sz="2400" b="1" dirty="0">
                <a:solidFill>
                  <a:srgbClr val="7030A0"/>
                </a:solidFill>
              </a:rPr>
              <a:t>(purple cards)</a:t>
            </a:r>
            <a:r>
              <a:rPr lang="en-US" sz="2400" b="1" dirty="0">
                <a:solidFill>
                  <a:srgbClr val="F566E0"/>
                </a:solidFill>
              </a:rPr>
              <a:t> </a:t>
            </a:r>
            <a:endParaRPr lang="en-US" sz="2400" b="1" dirty="0"/>
          </a:p>
          <a:p>
            <a:pPr marL="514350" indent="-514350">
              <a:buClr>
                <a:schemeClr val="accent4"/>
              </a:buClr>
              <a:buAutoNum type="arabicPeriod"/>
            </a:pPr>
            <a:r>
              <a:rPr lang="en-US" sz="3200" dirty="0"/>
              <a:t>Read the title, headings and/captions aloud to your group.</a:t>
            </a:r>
          </a:p>
          <a:p>
            <a:pPr marL="514350" indent="-514350">
              <a:buClr>
                <a:schemeClr val="accent4"/>
              </a:buClr>
              <a:buAutoNum type="arabicPeriod"/>
            </a:pPr>
            <a:r>
              <a:rPr lang="en-US" sz="3200" dirty="0"/>
              <a:t>Group makes predictions about the text.</a:t>
            </a:r>
          </a:p>
          <a:p>
            <a:pPr marL="514350" indent="-514350">
              <a:buClr>
                <a:schemeClr val="accent4"/>
              </a:buClr>
              <a:buAutoNum type="arabicPeriod"/>
            </a:pPr>
            <a:r>
              <a:rPr lang="en-US" sz="3200" b="1" dirty="0"/>
              <a:t>Read the text silently.</a:t>
            </a:r>
          </a:p>
        </p:txBody>
      </p:sp>
      <p:sp>
        <p:nvSpPr>
          <p:cNvPr id="9" name="Content Placeholder 8">
            <a:extLst>
              <a:ext uri="{FF2B5EF4-FFF2-40B4-BE49-F238E27FC236}">
                <a16:creationId xmlns:a16="http://schemas.microsoft.com/office/drawing/2014/main" id="{84B26F88-A5D4-884D-A1F0-4067901068FA}"/>
              </a:ext>
            </a:extLst>
          </p:cNvPr>
          <p:cNvSpPr>
            <a:spLocks noGrp="1"/>
          </p:cNvSpPr>
          <p:nvPr>
            <p:ph sz="quarter" idx="4"/>
          </p:nvPr>
        </p:nvSpPr>
        <p:spPr>
          <a:xfrm>
            <a:off x="6193369" y="2190352"/>
            <a:ext cx="5389033" cy="4439048"/>
          </a:xfrm>
        </p:spPr>
        <p:txBody>
          <a:bodyPr>
            <a:normAutofit/>
          </a:bodyPr>
          <a:lstStyle/>
          <a:p>
            <a:pPr marL="0" indent="0">
              <a:buNone/>
            </a:pPr>
            <a:r>
              <a:rPr lang="en-US" sz="3600" b="1" dirty="0"/>
              <a:t>Connector </a:t>
            </a:r>
            <a:r>
              <a:rPr lang="en-US" sz="2400" b="1" dirty="0">
                <a:solidFill>
                  <a:srgbClr val="F566E0"/>
                </a:solidFill>
              </a:rPr>
              <a:t>(pink cards)</a:t>
            </a:r>
          </a:p>
          <a:p>
            <a:pPr marL="0" indent="0">
              <a:buNone/>
            </a:pPr>
            <a:br>
              <a:rPr lang="en-US" sz="2400" b="1" dirty="0">
                <a:solidFill>
                  <a:srgbClr val="7030A0"/>
                </a:solidFill>
              </a:rPr>
            </a:br>
            <a:endParaRPr lang="en-US" sz="2400" b="1" dirty="0">
              <a:solidFill>
                <a:srgbClr val="7030A0"/>
              </a:solidFill>
            </a:endParaRPr>
          </a:p>
          <a:p>
            <a:pPr marL="514350" indent="-514350">
              <a:buClr>
                <a:schemeClr val="accent4"/>
              </a:buClr>
              <a:buAutoNum type="arabicPeriod"/>
            </a:pPr>
            <a:r>
              <a:rPr lang="en-US" sz="3200" b="1" dirty="0"/>
              <a:t>Read the text silently. </a:t>
            </a:r>
          </a:p>
          <a:p>
            <a:pPr marL="514350" indent="-514350">
              <a:buClr>
                <a:schemeClr val="accent4"/>
              </a:buClr>
              <a:buAutoNum type="arabicPeriod"/>
            </a:pPr>
            <a:r>
              <a:rPr lang="en-US" sz="3200" dirty="0"/>
              <a:t>Facilitator leads group through the prompts listed on the card.</a:t>
            </a:r>
          </a:p>
        </p:txBody>
      </p:sp>
    </p:spTree>
    <p:extLst>
      <p:ext uri="{BB962C8B-B14F-4D97-AF65-F5344CB8AC3E}">
        <p14:creationId xmlns:p14="http://schemas.microsoft.com/office/powerpoint/2010/main" val="20516457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58F77A-E245-8249-8B3E-3DE7EF4A27B8}"/>
              </a:ext>
            </a:extLst>
          </p:cNvPr>
          <p:cNvSpPr>
            <a:spLocks noGrp="1"/>
          </p:cNvSpPr>
          <p:nvPr>
            <p:ph type="title"/>
          </p:nvPr>
        </p:nvSpPr>
        <p:spPr/>
        <p:txBody>
          <a:bodyPr/>
          <a:lstStyle/>
          <a:p>
            <a:r>
              <a:rPr lang="en-US" dirty="0"/>
              <a:t>Role Cards Roll Call </a:t>
            </a:r>
            <a:r>
              <a:rPr lang="en-US" sz="3600" dirty="0"/>
              <a:t>(2 minutes)</a:t>
            </a:r>
          </a:p>
        </p:txBody>
      </p:sp>
      <p:sp>
        <p:nvSpPr>
          <p:cNvPr id="7" name="Text Placeholder 6">
            <a:extLst>
              <a:ext uri="{FF2B5EF4-FFF2-40B4-BE49-F238E27FC236}">
                <a16:creationId xmlns:a16="http://schemas.microsoft.com/office/drawing/2014/main" id="{9445EA03-F107-F142-B4D3-1B905A7A9819}"/>
              </a:ext>
            </a:extLst>
          </p:cNvPr>
          <p:cNvSpPr>
            <a:spLocks noGrp="1"/>
          </p:cNvSpPr>
          <p:nvPr>
            <p:ph type="body" idx="1"/>
          </p:nvPr>
        </p:nvSpPr>
        <p:spPr/>
        <p:txBody>
          <a:bodyPr/>
          <a:lstStyle/>
          <a:p>
            <a:r>
              <a:rPr lang="en-US" dirty="0">
                <a:solidFill>
                  <a:schemeClr val="tx1"/>
                </a:solidFill>
              </a:rPr>
              <a:t>If reading </a:t>
            </a:r>
            <a:r>
              <a:rPr lang="en-US" dirty="0">
                <a:solidFill>
                  <a:schemeClr val="accent4">
                    <a:lumMod val="60000"/>
                    <a:lumOff val="40000"/>
                  </a:schemeClr>
                </a:solidFill>
              </a:rPr>
              <a:t>ELA</a:t>
            </a:r>
            <a:r>
              <a:rPr lang="en-US" dirty="0">
                <a:solidFill>
                  <a:schemeClr val="tx1"/>
                </a:solidFill>
              </a:rPr>
              <a:t> or </a:t>
            </a:r>
            <a:r>
              <a:rPr lang="en-US" dirty="0">
                <a:solidFill>
                  <a:srgbClr val="FFAD00"/>
                </a:solidFill>
              </a:rPr>
              <a:t>Social Studies </a:t>
            </a:r>
            <a:r>
              <a:rPr lang="en-US" dirty="0">
                <a:solidFill>
                  <a:schemeClr val="tx1"/>
                </a:solidFill>
              </a:rPr>
              <a:t>content</a:t>
            </a:r>
          </a:p>
        </p:txBody>
      </p:sp>
      <p:sp>
        <p:nvSpPr>
          <p:cNvPr id="8" name="Text Placeholder 7">
            <a:extLst>
              <a:ext uri="{FF2B5EF4-FFF2-40B4-BE49-F238E27FC236}">
                <a16:creationId xmlns:a16="http://schemas.microsoft.com/office/drawing/2014/main" id="{31C57FFB-6A67-134E-94FD-926F3F2BC4BE}"/>
              </a:ext>
            </a:extLst>
          </p:cNvPr>
          <p:cNvSpPr>
            <a:spLocks noGrp="1"/>
          </p:cNvSpPr>
          <p:nvPr>
            <p:ph type="body" sz="half" idx="3"/>
          </p:nvPr>
        </p:nvSpPr>
        <p:spPr/>
        <p:txBody>
          <a:bodyPr/>
          <a:lstStyle/>
          <a:p>
            <a:r>
              <a:rPr lang="en-US" dirty="0">
                <a:solidFill>
                  <a:schemeClr val="tx1"/>
                </a:solidFill>
              </a:rPr>
              <a:t>If reading </a:t>
            </a:r>
            <a:r>
              <a:rPr lang="en-US" dirty="0">
                <a:solidFill>
                  <a:srgbClr val="0070C0"/>
                </a:solidFill>
              </a:rPr>
              <a:t>Math</a:t>
            </a:r>
            <a:r>
              <a:rPr lang="en-US" dirty="0">
                <a:solidFill>
                  <a:schemeClr val="tx1"/>
                </a:solidFill>
              </a:rPr>
              <a:t> and </a:t>
            </a:r>
            <a:r>
              <a:rPr lang="en-US" dirty="0">
                <a:solidFill>
                  <a:srgbClr val="00B050"/>
                </a:solidFill>
              </a:rPr>
              <a:t>Science</a:t>
            </a:r>
            <a:r>
              <a:rPr lang="en-US" dirty="0">
                <a:solidFill>
                  <a:schemeClr val="tx1"/>
                </a:solidFill>
              </a:rPr>
              <a:t> Content</a:t>
            </a:r>
          </a:p>
        </p:txBody>
      </p:sp>
      <p:sp>
        <p:nvSpPr>
          <p:cNvPr id="5" name="Content Placeholder 4">
            <a:extLst>
              <a:ext uri="{FF2B5EF4-FFF2-40B4-BE49-F238E27FC236}">
                <a16:creationId xmlns:a16="http://schemas.microsoft.com/office/drawing/2014/main" id="{56C8E7E3-AA29-A24A-B53C-A09525F96F94}"/>
              </a:ext>
            </a:extLst>
          </p:cNvPr>
          <p:cNvSpPr>
            <a:spLocks noGrp="1"/>
          </p:cNvSpPr>
          <p:nvPr>
            <p:ph sz="quarter" idx="2"/>
          </p:nvPr>
        </p:nvSpPr>
        <p:spPr/>
        <p:txBody>
          <a:bodyPr>
            <a:normAutofit/>
          </a:bodyPr>
          <a:lstStyle/>
          <a:p>
            <a:pPr marL="0" indent="0">
              <a:buNone/>
            </a:pPr>
            <a:r>
              <a:rPr lang="en-US" sz="3600" b="1" dirty="0"/>
              <a:t>Summarizer</a:t>
            </a:r>
          </a:p>
          <a:p>
            <a:pPr marL="0" indent="0">
              <a:buNone/>
            </a:pPr>
            <a:endParaRPr lang="en-US" sz="3200" b="1" dirty="0"/>
          </a:p>
          <a:p>
            <a:pPr marL="0" indent="0">
              <a:buNone/>
            </a:pPr>
            <a:r>
              <a:rPr lang="en-US" sz="3200" dirty="0"/>
              <a:t>Highlight the main ideas and why.</a:t>
            </a:r>
          </a:p>
        </p:txBody>
      </p:sp>
      <p:sp>
        <p:nvSpPr>
          <p:cNvPr id="9" name="Content Placeholder 8">
            <a:extLst>
              <a:ext uri="{FF2B5EF4-FFF2-40B4-BE49-F238E27FC236}">
                <a16:creationId xmlns:a16="http://schemas.microsoft.com/office/drawing/2014/main" id="{84B26F88-A5D4-884D-A1F0-4067901068FA}"/>
              </a:ext>
            </a:extLst>
          </p:cNvPr>
          <p:cNvSpPr>
            <a:spLocks noGrp="1"/>
          </p:cNvSpPr>
          <p:nvPr>
            <p:ph sz="quarter" idx="4"/>
          </p:nvPr>
        </p:nvSpPr>
        <p:spPr>
          <a:xfrm>
            <a:off x="6193367" y="2527273"/>
            <a:ext cx="5389033" cy="3845720"/>
          </a:xfrm>
        </p:spPr>
        <p:txBody>
          <a:bodyPr>
            <a:normAutofit/>
          </a:bodyPr>
          <a:lstStyle/>
          <a:p>
            <a:pPr marL="0" indent="0">
              <a:buNone/>
            </a:pPr>
            <a:r>
              <a:rPr lang="en-US" sz="3600" b="1" dirty="0"/>
              <a:t>VIP</a:t>
            </a:r>
          </a:p>
          <a:p>
            <a:pPr marL="0" indent="0">
              <a:buNone/>
            </a:pPr>
            <a:endParaRPr lang="en-US" sz="3200" dirty="0"/>
          </a:p>
          <a:p>
            <a:pPr marL="0" indent="0">
              <a:buNone/>
            </a:pPr>
            <a:r>
              <a:rPr lang="en-US" sz="3200" dirty="0"/>
              <a:t>Highlight the big idea and what makes it significant.</a:t>
            </a:r>
          </a:p>
        </p:txBody>
      </p:sp>
    </p:spTree>
    <p:extLst>
      <p:ext uri="{BB962C8B-B14F-4D97-AF65-F5344CB8AC3E}">
        <p14:creationId xmlns:p14="http://schemas.microsoft.com/office/powerpoint/2010/main" val="6179996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58F77A-E245-8249-8B3E-3DE7EF4A27B8}"/>
              </a:ext>
            </a:extLst>
          </p:cNvPr>
          <p:cNvSpPr>
            <a:spLocks noGrp="1"/>
          </p:cNvSpPr>
          <p:nvPr>
            <p:ph type="title"/>
          </p:nvPr>
        </p:nvSpPr>
        <p:spPr/>
        <p:txBody>
          <a:bodyPr/>
          <a:lstStyle/>
          <a:p>
            <a:r>
              <a:rPr lang="en-US" dirty="0"/>
              <a:t>Role Cards Roll Call </a:t>
            </a:r>
            <a:r>
              <a:rPr lang="en-US" sz="3600" dirty="0"/>
              <a:t>(2 minutes)</a:t>
            </a:r>
            <a:endParaRPr lang="en-US" dirty="0"/>
          </a:p>
        </p:txBody>
      </p:sp>
      <p:sp>
        <p:nvSpPr>
          <p:cNvPr id="7" name="Text Placeholder 6">
            <a:extLst>
              <a:ext uri="{FF2B5EF4-FFF2-40B4-BE49-F238E27FC236}">
                <a16:creationId xmlns:a16="http://schemas.microsoft.com/office/drawing/2014/main" id="{9445EA03-F107-F142-B4D3-1B905A7A9819}"/>
              </a:ext>
            </a:extLst>
          </p:cNvPr>
          <p:cNvSpPr>
            <a:spLocks noGrp="1"/>
          </p:cNvSpPr>
          <p:nvPr>
            <p:ph type="body" idx="1"/>
          </p:nvPr>
        </p:nvSpPr>
        <p:spPr/>
        <p:txBody>
          <a:bodyPr/>
          <a:lstStyle/>
          <a:p>
            <a:r>
              <a:rPr lang="en-US" dirty="0">
                <a:solidFill>
                  <a:schemeClr val="tx1"/>
                </a:solidFill>
              </a:rPr>
              <a:t>If reading </a:t>
            </a:r>
            <a:r>
              <a:rPr lang="en-US" dirty="0">
                <a:solidFill>
                  <a:schemeClr val="accent4">
                    <a:lumMod val="60000"/>
                    <a:lumOff val="40000"/>
                  </a:schemeClr>
                </a:solidFill>
              </a:rPr>
              <a:t>ELA</a:t>
            </a:r>
            <a:r>
              <a:rPr lang="en-US" dirty="0">
                <a:solidFill>
                  <a:schemeClr val="tx1"/>
                </a:solidFill>
              </a:rPr>
              <a:t> or </a:t>
            </a:r>
            <a:r>
              <a:rPr lang="en-US" dirty="0">
                <a:solidFill>
                  <a:srgbClr val="FFAD00"/>
                </a:solidFill>
              </a:rPr>
              <a:t>Social Studies </a:t>
            </a:r>
            <a:r>
              <a:rPr lang="en-US" dirty="0">
                <a:solidFill>
                  <a:schemeClr val="tx1"/>
                </a:solidFill>
              </a:rPr>
              <a:t>content</a:t>
            </a:r>
          </a:p>
        </p:txBody>
      </p:sp>
      <p:sp>
        <p:nvSpPr>
          <p:cNvPr id="8" name="Text Placeholder 7">
            <a:extLst>
              <a:ext uri="{FF2B5EF4-FFF2-40B4-BE49-F238E27FC236}">
                <a16:creationId xmlns:a16="http://schemas.microsoft.com/office/drawing/2014/main" id="{31C57FFB-6A67-134E-94FD-926F3F2BC4BE}"/>
              </a:ext>
            </a:extLst>
          </p:cNvPr>
          <p:cNvSpPr>
            <a:spLocks noGrp="1"/>
          </p:cNvSpPr>
          <p:nvPr>
            <p:ph type="body" sz="half" idx="3"/>
          </p:nvPr>
        </p:nvSpPr>
        <p:spPr/>
        <p:txBody>
          <a:bodyPr/>
          <a:lstStyle/>
          <a:p>
            <a:r>
              <a:rPr lang="en-US" dirty="0">
                <a:solidFill>
                  <a:schemeClr val="tx1"/>
                </a:solidFill>
              </a:rPr>
              <a:t>If reading </a:t>
            </a:r>
            <a:r>
              <a:rPr lang="en-US" dirty="0">
                <a:solidFill>
                  <a:srgbClr val="0070C0"/>
                </a:solidFill>
              </a:rPr>
              <a:t>Math</a:t>
            </a:r>
            <a:r>
              <a:rPr lang="en-US" dirty="0">
                <a:solidFill>
                  <a:schemeClr val="tx1"/>
                </a:solidFill>
              </a:rPr>
              <a:t> and </a:t>
            </a:r>
            <a:r>
              <a:rPr lang="en-US" dirty="0">
                <a:solidFill>
                  <a:srgbClr val="00B050"/>
                </a:solidFill>
              </a:rPr>
              <a:t>Science</a:t>
            </a:r>
            <a:r>
              <a:rPr lang="en-US" dirty="0">
                <a:solidFill>
                  <a:schemeClr val="tx1"/>
                </a:solidFill>
              </a:rPr>
              <a:t> Content</a:t>
            </a:r>
          </a:p>
        </p:txBody>
      </p:sp>
      <p:sp>
        <p:nvSpPr>
          <p:cNvPr id="5" name="Content Placeholder 4">
            <a:extLst>
              <a:ext uri="{FF2B5EF4-FFF2-40B4-BE49-F238E27FC236}">
                <a16:creationId xmlns:a16="http://schemas.microsoft.com/office/drawing/2014/main" id="{56C8E7E3-AA29-A24A-B53C-A09525F96F94}"/>
              </a:ext>
            </a:extLst>
          </p:cNvPr>
          <p:cNvSpPr>
            <a:spLocks noGrp="1"/>
          </p:cNvSpPr>
          <p:nvPr>
            <p:ph sz="quarter" idx="2"/>
          </p:nvPr>
        </p:nvSpPr>
        <p:spPr/>
        <p:txBody>
          <a:bodyPr>
            <a:normAutofit/>
          </a:bodyPr>
          <a:lstStyle/>
          <a:p>
            <a:pPr marL="0" indent="0">
              <a:buNone/>
            </a:pPr>
            <a:r>
              <a:rPr lang="en-US" sz="3600" b="1" dirty="0"/>
              <a:t>Interrogator</a:t>
            </a:r>
            <a:r>
              <a:rPr lang="en-US" sz="3200" b="1" dirty="0"/>
              <a:t> </a:t>
            </a:r>
          </a:p>
          <a:p>
            <a:pPr marL="0" indent="0">
              <a:buNone/>
            </a:pPr>
            <a:endParaRPr lang="en-US" sz="3200" b="1" dirty="0"/>
          </a:p>
          <a:p>
            <a:pPr marL="0" indent="0">
              <a:buNone/>
            </a:pPr>
            <a:r>
              <a:rPr lang="en-US" sz="3200" dirty="0"/>
              <a:t>Pose questions about the selected reading.</a:t>
            </a:r>
          </a:p>
        </p:txBody>
      </p:sp>
      <p:sp>
        <p:nvSpPr>
          <p:cNvPr id="9" name="Content Placeholder 8">
            <a:extLst>
              <a:ext uri="{FF2B5EF4-FFF2-40B4-BE49-F238E27FC236}">
                <a16:creationId xmlns:a16="http://schemas.microsoft.com/office/drawing/2014/main" id="{84B26F88-A5D4-884D-A1F0-4067901068FA}"/>
              </a:ext>
            </a:extLst>
          </p:cNvPr>
          <p:cNvSpPr>
            <a:spLocks noGrp="1"/>
          </p:cNvSpPr>
          <p:nvPr>
            <p:ph sz="quarter" idx="4"/>
          </p:nvPr>
        </p:nvSpPr>
        <p:spPr/>
        <p:txBody>
          <a:bodyPr>
            <a:normAutofit/>
          </a:bodyPr>
          <a:lstStyle/>
          <a:p>
            <a:pPr marL="0" indent="0">
              <a:buNone/>
            </a:pPr>
            <a:r>
              <a:rPr lang="en-US" sz="3600" b="1" dirty="0"/>
              <a:t>Interrogator</a:t>
            </a:r>
          </a:p>
          <a:p>
            <a:pPr marL="0" indent="0">
              <a:buNone/>
            </a:pPr>
            <a:endParaRPr lang="en-US" sz="3200" dirty="0"/>
          </a:p>
          <a:p>
            <a:pPr marL="0" indent="0">
              <a:buNone/>
            </a:pPr>
            <a:r>
              <a:rPr lang="en-US" sz="3200" dirty="0"/>
              <a:t>Pose questions about the selected reading. </a:t>
            </a:r>
          </a:p>
        </p:txBody>
      </p:sp>
    </p:spTree>
    <p:extLst>
      <p:ext uri="{BB962C8B-B14F-4D97-AF65-F5344CB8AC3E}">
        <p14:creationId xmlns:p14="http://schemas.microsoft.com/office/powerpoint/2010/main" val="19822590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58F77A-E245-8249-8B3E-3DE7EF4A27B8}"/>
              </a:ext>
            </a:extLst>
          </p:cNvPr>
          <p:cNvSpPr>
            <a:spLocks noGrp="1"/>
          </p:cNvSpPr>
          <p:nvPr>
            <p:ph type="title"/>
          </p:nvPr>
        </p:nvSpPr>
        <p:spPr/>
        <p:txBody>
          <a:bodyPr/>
          <a:lstStyle/>
          <a:p>
            <a:r>
              <a:rPr lang="en-US" dirty="0"/>
              <a:t>Role Cards Roll Call </a:t>
            </a:r>
            <a:r>
              <a:rPr lang="en-US" sz="3600" dirty="0"/>
              <a:t>(2 minutes)</a:t>
            </a:r>
            <a:endParaRPr lang="en-US" dirty="0"/>
          </a:p>
        </p:txBody>
      </p:sp>
      <p:sp>
        <p:nvSpPr>
          <p:cNvPr id="7" name="Text Placeholder 6">
            <a:extLst>
              <a:ext uri="{FF2B5EF4-FFF2-40B4-BE49-F238E27FC236}">
                <a16:creationId xmlns:a16="http://schemas.microsoft.com/office/drawing/2014/main" id="{9445EA03-F107-F142-B4D3-1B905A7A9819}"/>
              </a:ext>
            </a:extLst>
          </p:cNvPr>
          <p:cNvSpPr>
            <a:spLocks noGrp="1"/>
          </p:cNvSpPr>
          <p:nvPr>
            <p:ph type="body" idx="1"/>
          </p:nvPr>
        </p:nvSpPr>
        <p:spPr/>
        <p:txBody>
          <a:bodyPr/>
          <a:lstStyle/>
          <a:p>
            <a:r>
              <a:rPr lang="en-US" dirty="0">
                <a:solidFill>
                  <a:schemeClr val="tx1"/>
                </a:solidFill>
              </a:rPr>
              <a:t>If reading </a:t>
            </a:r>
            <a:r>
              <a:rPr lang="en-US" dirty="0">
                <a:solidFill>
                  <a:schemeClr val="accent4">
                    <a:lumMod val="60000"/>
                    <a:lumOff val="40000"/>
                  </a:schemeClr>
                </a:solidFill>
              </a:rPr>
              <a:t>ELA</a:t>
            </a:r>
            <a:r>
              <a:rPr lang="en-US" dirty="0">
                <a:solidFill>
                  <a:schemeClr val="tx1"/>
                </a:solidFill>
              </a:rPr>
              <a:t> or </a:t>
            </a:r>
            <a:r>
              <a:rPr lang="en-US" dirty="0">
                <a:solidFill>
                  <a:srgbClr val="FFAD00"/>
                </a:solidFill>
              </a:rPr>
              <a:t>Social Studies </a:t>
            </a:r>
            <a:r>
              <a:rPr lang="en-US" dirty="0">
                <a:solidFill>
                  <a:schemeClr val="tx1"/>
                </a:solidFill>
              </a:rPr>
              <a:t>content</a:t>
            </a:r>
          </a:p>
        </p:txBody>
      </p:sp>
      <p:sp>
        <p:nvSpPr>
          <p:cNvPr id="8" name="Text Placeholder 7">
            <a:extLst>
              <a:ext uri="{FF2B5EF4-FFF2-40B4-BE49-F238E27FC236}">
                <a16:creationId xmlns:a16="http://schemas.microsoft.com/office/drawing/2014/main" id="{31C57FFB-6A67-134E-94FD-926F3F2BC4BE}"/>
              </a:ext>
            </a:extLst>
          </p:cNvPr>
          <p:cNvSpPr>
            <a:spLocks noGrp="1"/>
          </p:cNvSpPr>
          <p:nvPr>
            <p:ph type="body" sz="half" idx="3"/>
          </p:nvPr>
        </p:nvSpPr>
        <p:spPr/>
        <p:txBody>
          <a:bodyPr/>
          <a:lstStyle/>
          <a:p>
            <a:r>
              <a:rPr lang="en-US" dirty="0">
                <a:solidFill>
                  <a:schemeClr val="tx1"/>
                </a:solidFill>
              </a:rPr>
              <a:t>If reading </a:t>
            </a:r>
            <a:r>
              <a:rPr lang="en-US" dirty="0">
                <a:solidFill>
                  <a:srgbClr val="0070C0"/>
                </a:solidFill>
              </a:rPr>
              <a:t>Math</a:t>
            </a:r>
            <a:r>
              <a:rPr lang="en-US" dirty="0">
                <a:solidFill>
                  <a:schemeClr val="tx1"/>
                </a:solidFill>
              </a:rPr>
              <a:t> and </a:t>
            </a:r>
            <a:r>
              <a:rPr lang="en-US" dirty="0">
                <a:solidFill>
                  <a:srgbClr val="00B050"/>
                </a:solidFill>
              </a:rPr>
              <a:t>Science</a:t>
            </a:r>
            <a:r>
              <a:rPr lang="en-US" dirty="0">
                <a:solidFill>
                  <a:schemeClr val="tx1"/>
                </a:solidFill>
              </a:rPr>
              <a:t> Content</a:t>
            </a:r>
          </a:p>
        </p:txBody>
      </p:sp>
      <p:sp>
        <p:nvSpPr>
          <p:cNvPr id="5" name="Content Placeholder 4">
            <a:extLst>
              <a:ext uri="{FF2B5EF4-FFF2-40B4-BE49-F238E27FC236}">
                <a16:creationId xmlns:a16="http://schemas.microsoft.com/office/drawing/2014/main" id="{56C8E7E3-AA29-A24A-B53C-A09525F96F94}"/>
              </a:ext>
            </a:extLst>
          </p:cNvPr>
          <p:cNvSpPr>
            <a:spLocks noGrp="1"/>
          </p:cNvSpPr>
          <p:nvPr>
            <p:ph sz="quarter" idx="2"/>
          </p:nvPr>
        </p:nvSpPr>
        <p:spPr/>
        <p:txBody>
          <a:bodyPr>
            <a:normAutofit/>
          </a:bodyPr>
          <a:lstStyle/>
          <a:p>
            <a:pPr marL="0" indent="0">
              <a:buNone/>
            </a:pPr>
            <a:r>
              <a:rPr lang="en-US" sz="3600" b="1" dirty="0"/>
              <a:t>Clarifier</a:t>
            </a:r>
          </a:p>
          <a:p>
            <a:pPr marL="0" indent="0">
              <a:buNone/>
            </a:pPr>
            <a:endParaRPr lang="en-US" sz="3200" b="1" dirty="0"/>
          </a:p>
          <a:p>
            <a:pPr marL="0" indent="0">
              <a:buNone/>
            </a:pPr>
            <a:r>
              <a:rPr lang="en-US" sz="3200" dirty="0"/>
              <a:t>Address confusing parts and attempt to answer the questions that were just posed</a:t>
            </a:r>
          </a:p>
        </p:txBody>
      </p:sp>
      <p:sp>
        <p:nvSpPr>
          <p:cNvPr id="9" name="Content Placeholder 8">
            <a:extLst>
              <a:ext uri="{FF2B5EF4-FFF2-40B4-BE49-F238E27FC236}">
                <a16:creationId xmlns:a16="http://schemas.microsoft.com/office/drawing/2014/main" id="{84B26F88-A5D4-884D-A1F0-4067901068FA}"/>
              </a:ext>
            </a:extLst>
          </p:cNvPr>
          <p:cNvSpPr>
            <a:spLocks noGrp="1"/>
          </p:cNvSpPr>
          <p:nvPr>
            <p:ph sz="quarter" idx="4"/>
          </p:nvPr>
        </p:nvSpPr>
        <p:spPr/>
        <p:txBody>
          <a:bodyPr>
            <a:normAutofit/>
          </a:bodyPr>
          <a:lstStyle/>
          <a:p>
            <a:pPr marL="0" indent="0">
              <a:buNone/>
            </a:pPr>
            <a:r>
              <a:rPr lang="en-US" sz="3600" b="1" dirty="0" err="1"/>
              <a:t>Quickdraw</a:t>
            </a:r>
            <a:endParaRPr lang="en-US" sz="3600" b="1" dirty="0"/>
          </a:p>
          <a:p>
            <a:pPr marL="0" indent="0">
              <a:buNone/>
            </a:pPr>
            <a:endParaRPr lang="en-US" sz="3200" dirty="0"/>
          </a:p>
          <a:p>
            <a:pPr marL="0" indent="0">
              <a:buNone/>
            </a:pPr>
            <a:r>
              <a:rPr lang="en-US" sz="3200" dirty="0"/>
              <a:t>Draw an image or describe a mental image from the reading. Use your senses to describe what you might experience/feel. </a:t>
            </a:r>
          </a:p>
        </p:txBody>
      </p:sp>
    </p:spTree>
    <p:extLst>
      <p:ext uri="{BB962C8B-B14F-4D97-AF65-F5344CB8AC3E}">
        <p14:creationId xmlns:p14="http://schemas.microsoft.com/office/powerpoint/2010/main" val="248094757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 from LEARN Lessons</a:t>
            </a:r>
          </a:p>
        </p:txBody>
      </p:sp>
      <p:sp>
        <p:nvSpPr>
          <p:cNvPr id="3" name="Content Placeholder 2"/>
          <p:cNvSpPr>
            <a:spLocks noGrp="1"/>
          </p:cNvSpPr>
          <p:nvPr>
            <p:ph idx="1"/>
          </p:nvPr>
        </p:nvSpPr>
        <p:spPr/>
        <p:txBody>
          <a:bodyPr>
            <a:normAutofit/>
          </a:bodyPr>
          <a:lstStyle/>
          <a:p>
            <a:pPr>
              <a:buClr>
                <a:schemeClr val="tx1"/>
              </a:buClr>
            </a:pPr>
            <a:r>
              <a:rPr lang="en-US" sz="3000" dirty="0"/>
              <a:t>ELA </a:t>
            </a:r>
            <a:r>
              <a:rPr lang="mr-IN" sz="3000" dirty="0"/>
              <a:t>–</a:t>
            </a:r>
            <a:r>
              <a:rPr lang="en-US" sz="3000" dirty="0"/>
              <a:t> Freedom and Restraint</a:t>
            </a:r>
          </a:p>
          <a:p>
            <a:pPr>
              <a:buClr>
                <a:schemeClr val="tx1"/>
              </a:buClr>
            </a:pPr>
            <a:r>
              <a:rPr lang="en-US" sz="3000" dirty="0"/>
              <a:t>Social Studies </a:t>
            </a:r>
            <a:r>
              <a:rPr lang="mr-IN" sz="3000" dirty="0"/>
              <a:t>–</a:t>
            </a:r>
            <a:r>
              <a:rPr lang="en-US" sz="3000" dirty="0"/>
              <a:t> Reporting on the Nuremberg Trials</a:t>
            </a:r>
          </a:p>
          <a:p>
            <a:pPr>
              <a:buClr>
                <a:schemeClr val="tx1"/>
              </a:buClr>
            </a:pPr>
            <a:r>
              <a:rPr lang="en-US" sz="3000" dirty="0"/>
              <a:t>Math </a:t>
            </a:r>
            <a:r>
              <a:rPr lang="mr-IN" sz="3000" dirty="0"/>
              <a:t>–</a:t>
            </a:r>
            <a:r>
              <a:rPr lang="en-US" sz="3000" dirty="0"/>
              <a:t> ADA Accessibility</a:t>
            </a:r>
          </a:p>
          <a:p>
            <a:pPr>
              <a:buClr>
                <a:schemeClr val="tx1"/>
              </a:buClr>
            </a:pPr>
            <a:r>
              <a:rPr lang="en-US" sz="3000" dirty="0"/>
              <a:t>Science </a:t>
            </a:r>
            <a:r>
              <a:rPr lang="mr-IN" sz="3000" dirty="0"/>
              <a:t>–</a:t>
            </a:r>
            <a:r>
              <a:rPr lang="en-US" sz="3000" dirty="0"/>
              <a:t> Cystic Fibrosis: A DNA Case Study</a:t>
            </a:r>
          </a:p>
        </p:txBody>
      </p:sp>
    </p:spTree>
    <p:extLst>
      <p:ext uri="{BB962C8B-B14F-4D97-AF65-F5344CB8AC3E}">
        <p14:creationId xmlns:p14="http://schemas.microsoft.com/office/powerpoint/2010/main" val="16235334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8A15A-51D5-0143-8297-C6E76E1560B3}"/>
              </a:ext>
            </a:extLst>
          </p:cNvPr>
          <p:cNvSpPr>
            <a:spLocks noGrp="1"/>
          </p:cNvSpPr>
          <p:nvPr>
            <p:ph type="title"/>
          </p:nvPr>
        </p:nvSpPr>
        <p:spPr/>
        <p:txBody>
          <a:bodyPr/>
          <a:lstStyle/>
          <a:p>
            <a:r>
              <a:rPr lang="en-US" dirty="0"/>
              <a:t>Explain:</a:t>
            </a:r>
          </a:p>
        </p:txBody>
      </p:sp>
      <p:sp>
        <p:nvSpPr>
          <p:cNvPr id="3" name="Content Placeholder 2">
            <a:extLst>
              <a:ext uri="{FF2B5EF4-FFF2-40B4-BE49-F238E27FC236}">
                <a16:creationId xmlns:a16="http://schemas.microsoft.com/office/drawing/2014/main" id="{69A63139-B435-014A-9BC4-88C88D5ACF33}"/>
              </a:ext>
            </a:extLst>
          </p:cNvPr>
          <p:cNvSpPr>
            <a:spLocks noGrp="1"/>
          </p:cNvSpPr>
          <p:nvPr>
            <p:ph idx="1"/>
          </p:nvPr>
        </p:nvSpPr>
        <p:spPr/>
        <p:txBody>
          <a:bodyPr/>
          <a:lstStyle/>
          <a:p>
            <a:pPr marL="0" indent="0">
              <a:buNone/>
            </a:pPr>
            <a:r>
              <a:rPr lang="en-US" sz="3000" dirty="0"/>
              <a:t>Reflect on the Role Card activity that you just completed</a:t>
            </a:r>
            <a:r>
              <a:rPr lang="mr-IN" sz="3000" dirty="0"/>
              <a:t>…</a:t>
            </a:r>
            <a:endParaRPr lang="en-US" sz="3000" dirty="0"/>
          </a:p>
          <a:p>
            <a:pPr marL="0" indent="0">
              <a:buNone/>
            </a:pPr>
            <a:endParaRPr lang="en-US" sz="3000" dirty="0"/>
          </a:p>
          <a:p>
            <a:pPr marL="0" indent="0">
              <a:buNone/>
            </a:pPr>
            <a:r>
              <a:rPr lang="en-US" sz="3000" dirty="0"/>
              <a:t>Use the Authentic Learning and Teaching rubric and </a:t>
            </a:r>
            <a:r>
              <a:rPr lang="en-US" sz="3000" b="1" dirty="0"/>
              <a:t>circle or underline </a:t>
            </a:r>
            <a:r>
              <a:rPr lang="en-US" sz="3000" dirty="0"/>
              <a:t>the</a:t>
            </a:r>
            <a:r>
              <a:rPr lang="en-US" sz="3000" b="1" dirty="0"/>
              <a:t> </a:t>
            </a:r>
            <a:r>
              <a:rPr lang="en-US" sz="3000" dirty="0"/>
              <a:t>skills fostered during that activity within your group.</a:t>
            </a:r>
          </a:p>
          <a:p>
            <a:pPr marL="0" indent="0">
              <a:buNone/>
            </a:pPr>
            <a:endParaRPr lang="en-US" dirty="0"/>
          </a:p>
        </p:txBody>
      </p:sp>
    </p:spTree>
    <p:extLst>
      <p:ext uri="{BB962C8B-B14F-4D97-AF65-F5344CB8AC3E}">
        <p14:creationId xmlns:p14="http://schemas.microsoft.com/office/powerpoint/2010/main" val="15725255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3709" y="134488"/>
            <a:ext cx="5798856" cy="916131"/>
          </a:xfrm>
        </p:spPr>
        <p:txBody>
          <a:bodyPr/>
          <a:lstStyle/>
          <a:p>
            <a:r>
              <a:rPr lang="en-US" dirty="0"/>
              <a:t>Explain: Mind Map</a:t>
            </a:r>
          </a:p>
        </p:txBody>
      </p:sp>
      <p:sp>
        <p:nvSpPr>
          <p:cNvPr id="3" name="Content Placeholder 2"/>
          <p:cNvSpPr>
            <a:spLocks noGrp="1"/>
          </p:cNvSpPr>
          <p:nvPr>
            <p:ph idx="1"/>
          </p:nvPr>
        </p:nvSpPr>
        <p:spPr>
          <a:xfrm>
            <a:off x="375205" y="1050620"/>
            <a:ext cx="11658600" cy="1545902"/>
          </a:xfrm>
        </p:spPr>
        <p:txBody>
          <a:bodyPr>
            <a:noAutofit/>
          </a:bodyPr>
          <a:lstStyle/>
          <a:p>
            <a:pPr marL="0" indent="0">
              <a:buClr>
                <a:schemeClr val="tx1"/>
              </a:buClr>
              <a:buNone/>
            </a:pPr>
            <a:r>
              <a:rPr lang="en-US" sz="2800" dirty="0"/>
              <a:t>Partner to create a Mind Map identifying the comprehension skills that support college and career readiness.</a:t>
            </a:r>
            <a:br>
              <a:rPr lang="en-US" sz="2800" dirty="0"/>
            </a:br>
            <a:r>
              <a:rPr lang="en-US" sz="2800" dirty="0"/>
              <a:t>(Use your authenticity rubric as a resource)</a:t>
            </a:r>
          </a:p>
        </p:txBody>
      </p:sp>
      <p:grpSp>
        <p:nvGrpSpPr>
          <p:cNvPr id="49" name="Group 48">
            <a:extLst>
              <a:ext uri="{FF2B5EF4-FFF2-40B4-BE49-F238E27FC236}">
                <a16:creationId xmlns:a16="http://schemas.microsoft.com/office/drawing/2014/main" id="{BB58E02B-5827-954F-8825-7E3AED30A081}"/>
              </a:ext>
            </a:extLst>
          </p:cNvPr>
          <p:cNvGrpSpPr/>
          <p:nvPr/>
        </p:nvGrpSpPr>
        <p:grpSpPr>
          <a:xfrm>
            <a:off x="1058057" y="4013655"/>
            <a:ext cx="7827109" cy="2121301"/>
            <a:chOff x="1058057" y="4013655"/>
            <a:chExt cx="7827109" cy="2121301"/>
          </a:xfrm>
        </p:grpSpPr>
        <p:sp>
          <p:nvSpPr>
            <p:cNvPr id="6" name="Oval 5">
              <a:extLst>
                <a:ext uri="{FF2B5EF4-FFF2-40B4-BE49-F238E27FC236}">
                  <a16:creationId xmlns:a16="http://schemas.microsoft.com/office/drawing/2014/main" id="{3B98A6FA-E190-E942-8665-A801EA533B58}"/>
                </a:ext>
              </a:extLst>
            </p:cNvPr>
            <p:cNvSpPr/>
            <p:nvPr/>
          </p:nvSpPr>
          <p:spPr>
            <a:xfrm>
              <a:off x="3791690" y="4628619"/>
              <a:ext cx="2431133" cy="829818"/>
            </a:xfrm>
            <a:prstGeom prst="ellipse">
              <a:avLst/>
            </a:prstGeom>
            <a:solidFill>
              <a:srgbClr val="F5AE8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138EA8C-C38D-0B45-8C56-80F20409E974}"/>
                </a:ext>
              </a:extLst>
            </p:cNvPr>
            <p:cNvSpPr/>
            <p:nvPr/>
          </p:nvSpPr>
          <p:spPr>
            <a:xfrm>
              <a:off x="6650144" y="4013655"/>
              <a:ext cx="2235022" cy="829818"/>
            </a:xfrm>
            <a:prstGeom prst="ellipse">
              <a:avLst/>
            </a:prstGeom>
            <a:solidFill>
              <a:srgbClr val="F5AE8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4ECB395-09AE-744E-86AB-EDCFD1DA3A34}"/>
                </a:ext>
              </a:extLst>
            </p:cNvPr>
            <p:cNvSpPr/>
            <p:nvPr/>
          </p:nvSpPr>
          <p:spPr>
            <a:xfrm>
              <a:off x="1058057" y="5305138"/>
              <a:ext cx="2293267" cy="829818"/>
            </a:xfrm>
            <a:prstGeom prst="ellipse">
              <a:avLst/>
            </a:prstGeom>
            <a:solidFill>
              <a:srgbClr val="F5AE8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8DBF883-9414-5F48-B5B7-DE47E10A0883}"/>
                </a:ext>
              </a:extLst>
            </p:cNvPr>
            <p:cNvSpPr txBox="1"/>
            <p:nvPr/>
          </p:nvSpPr>
          <p:spPr>
            <a:xfrm>
              <a:off x="3791108" y="4792257"/>
              <a:ext cx="2432295" cy="461665"/>
            </a:xfrm>
            <a:prstGeom prst="rect">
              <a:avLst/>
            </a:prstGeom>
            <a:noFill/>
          </p:spPr>
          <p:txBody>
            <a:bodyPr wrap="square" rtlCol="0">
              <a:spAutoFit/>
            </a:bodyPr>
            <a:lstStyle/>
            <a:p>
              <a:pPr algn="ctr"/>
              <a:r>
                <a:rPr lang="en-US" sz="2400" b="1" dirty="0">
                  <a:latin typeface="+mj-lt"/>
                </a:rPr>
                <a:t>Comprehension</a:t>
              </a:r>
            </a:p>
          </p:txBody>
        </p:sp>
        <p:sp>
          <p:nvSpPr>
            <p:cNvPr id="8" name="Rectangle 7">
              <a:extLst>
                <a:ext uri="{FF2B5EF4-FFF2-40B4-BE49-F238E27FC236}">
                  <a16:creationId xmlns:a16="http://schemas.microsoft.com/office/drawing/2014/main" id="{870485F9-1DED-8A43-9747-CBB4D698F704}"/>
                </a:ext>
              </a:extLst>
            </p:cNvPr>
            <p:cNvSpPr/>
            <p:nvPr/>
          </p:nvSpPr>
          <p:spPr>
            <a:xfrm>
              <a:off x="7208426" y="4197731"/>
              <a:ext cx="1117485" cy="461665"/>
            </a:xfrm>
            <a:prstGeom prst="rect">
              <a:avLst/>
            </a:prstGeom>
          </p:spPr>
          <p:txBody>
            <a:bodyPr wrap="none">
              <a:spAutoFit/>
            </a:bodyPr>
            <a:lstStyle/>
            <a:p>
              <a:r>
                <a:rPr lang="en-US" sz="2400" b="1" dirty="0">
                  <a:latin typeface="+mj-lt"/>
                </a:rPr>
                <a:t>College</a:t>
              </a:r>
              <a:endParaRPr lang="en-US" sz="2400" dirty="0">
                <a:latin typeface="+mj-lt"/>
              </a:endParaRPr>
            </a:p>
          </p:txBody>
        </p:sp>
        <p:sp>
          <p:nvSpPr>
            <p:cNvPr id="9" name="Rectangle 8">
              <a:extLst>
                <a:ext uri="{FF2B5EF4-FFF2-40B4-BE49-F238E27FC236}">
                  <a16:creationId xmlns:a16="http://schemas.microsoft.com/office/drawing/2014/main" id="{F043C9A3-EC59-9141-A28B-410B7E74D16B}"/>
                </a:ext>
              </a:extLst>
            </p:cNvPr>
            <p:cNvSpPr/>
            <p:nvPr/>
          </p:nvSpPr>
          <p:spPr>
            <a:xfrm>
              <a:off x="1290977" y="5458437"/>
              <a:ext cx="1827428" cy="461665"/>
            </a:xfrm>
            <a:prstGeom prst="rect">
              <a:avLst/>
            </a:prstGeom>
          </p:spPr>
          <p:txBody>
            <a:bodyPr wrap="square">
              <a:spAutoFit/>
            </a:bodyPr>
            <a:lstStyle/>
            <a:p>
              <a:pPr algn="ctr"/>
              <a:r>
                <a:rPr lang="en-US" sz="2400" b="1" dirty="0">
                  <a:latin typeface="+mj-lt"/>
                </a:rPr>
                <a:t>Career</a:t>
              </a:r>
              <a:endParaRPr lang="en-US" sz="2400" dirty="0">
                <a:latin typeface="+mj-lt"/>
              </a:endParaRPr>
            </a:p>
          </p:txBody>
        </p:sp>
        <p:cxnSp>
          <p:nvCxnSpPr>
            <p:cNvPr id="13" name="Straight Connector 12">
              <a:extLst>
                <a:ext uri="{FF2B5EF4-FFF2-40B4-BE49-F238E27FC236}">
                  <a16:creationId xmlns:a16="http://schemas.microsoft.com/office/drawing/2014/main" id="{BC884755-F23D-8A4A-8612-454BA1B1A1AE}"/>
                </a:ext>
              </a:extLst>
            </p:cNvPr>
            <p:cNvCxnSpPr>
              <a:cxnSpLocks/>
              <a:stCxn id="21" idx="6"/>
              <a:endCxn id="7" idx="1"/>
            </p:cNvCxnSpPr>
            <p:nvPr/>
          </p:nvCxnSpPr>
          <p:spPr>
            <a:xfrm flipV="1">
              <a:off x="3351324" y="5023090"/>
              <a:ext cx="439784" cy="696957"/>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2052E6F-F3FB-5644-AD0A-F870EF560F76}"/>
                </a:ext>
              </a:extLst>
            </p:cNvPr>
            <p:cNvCxnSpPr>
              <a:cxnSpLocks/>
            </p:cNvCxnSpPr>
            <p:nvPr/>
          </p:nvCxnSpPr>
          <p:spPr>
            <a:xfrm flipV="1">
              <a:off x="6218948" y="4469387"/>
              <a:ext cx="439204" cy="645741"/>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7528F0BD-7B0E-AF45-B96C-5AF606528766}"/>
              </a:ext>
            </a:extLst>
          </p:cNvPr>
          <p:cNvGrpSpPr/>
          <p:nvPr/>
        </p:nvGrpSpPr>
        <p:grpSpPr>
          <a:xfrm>
            <a:off x="7821696" y="2158214"/>
            <a:ext cx="2034350" cy="1856326"/>
            <a:chOff x="7821696" y="2158214"/>
            <a:chExt cx="2034350" cy="1856326"/>
          </a:xfrm>
        </p:grpSpPr>
        <p:sp>
          <p:nvSpPr>
            <p:cNvPr id="37" name="Oval 36">
              <a:extLst>
                <a:ext uri="{FF2B5EF4-FFF2-40B4-BE49-F238E27FC236}">
                  <a16:creationId xmlns:a16="http://schemas.microsoft.com/office/drawing/2014/main" id="{A9C5A199-204F-534B-9170-9C14C3DE2354}"/>
                </a:ext>
              </a:extLst>
            </p:cNvPr>
            <p:cNvSpPr/>
            <p:nvPr/>
          </p:nvSpPr>
          <p:spPr>
            <a:xfrm>
              <a:off x="8179306" y="2158214"/>
              <a:ext cx="1676740" cy="1710338"/>
            </a:xfrm>
            <a:prstGeom prst="ellipse">
              <a:avLst/>
            </a:prstGeom>
            <a:solidFill>
              <a:srgbClr val="F5AE8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E41C68F-C39F-6648-AE81-8AE77F07CD8B}"/>
                </a:ext>
              </a:extLst>
            </p:cNvPr>
            <p:cNvSpPr/>
            <p:nvPr/>
          </p:nvSpPr>
          <p:spPr>
            <a:xfrm>
              <a:off x="8245670" y="2672033"/>
              <a:ext cx="1544012" cy="830997"/>
            </a:xfrm>
            <a:prstGeom prst="rect">
              <a:avLst/>
            </a:prstGeom>
          </p:spPr>
          <p:txBody>
            <a:bodyPr wrap="none">
              <a:spAutoFit/>
            </a:bodyPr>
            <a:lstStyle/>
            <a:p>
              <a:pPr algn="ctr"/>
              <a:r>
                <a:rPr lang="en-US" sz="2400" b="1" dirty="0">
                  <a:latin typeface="+mj-lt"/>
                </a:rPr>
                <a:t>Sharing of </a:t>
              </a:r>
            </a:p>
            <a:p>
              <a:pPr algn="ctr"/>
              <a:r>
                <a:rPr lang="en-US" sz="2400" b="1" dirty="0">
                  <a:latin typeface="+mj-lt"/>
                </a:rPr>
                <a:t>Ideas</a:t>
              </a:r>
              <a:endParaRPr lang="en-US" sz="2400" dirty="0">
                <a:latin typeface="+mj-lt"/>
              </a:endParaRPr>
            </a:p>
          </p:txBody>
        </p:sp>
        <p:cxnSp>
          <p:nvCxnSpPr>
            <p:cNvPr id="42" name="Straight Connector 41">
              <a:extLst>
                <a:ext uri="{FF2B5EF4-FFF2-40B4-BE49-F238E27FC236}">
                  <a16:creationId xmlns:a16="http://schemas.microsoft.com/office/drawing/2014/main" id="{5A392117-4869-FD4E-976E-51A8151AC6F3}"/>
                </a:ext>
              </a:extLst>
            </p:cNvPr>
            <p:cNvCxnSpPr>
              <a:cxnSpLocks/>
            </p:cNvCxnSpPr>
            <p:nvPr/>
          </p:nvCxnSpPr>
          <p:spPr>
            <a:xfrm flipV="1">
              <a:off x="7821696" y="3368799"/>
              <a:ext cx="439204" cy="645741"/>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CC5FB828-97D7-B74F-A2FE-A82952FA5D19}"/>
              </a:ext>
            </a:extLst>
          </p:cNvPr>
          <p:cNvGrpSpPr/>
          <p:nvPr/>
        </p:nvGrpSpPr>
        <p:grpSpPr>
          <a:xfrm>
            <a:off x="9754314" y="1763026"/>
            <a:ext cx="2279491" cy="3213581"/>
            <a:chOff x="9754314" y="1763026"/>
            <a:chExt cx="2279491" cy="3213581"/>
          </a:xfrm>
        </p:grpSpPr>
        <p:sp>
          <p:nvSpPr>
            <p:cNvPr id="38" name="Oval 37">
              <a:extLst>
                <a:ext uri="{FF2B5EF4-FFF2-40B4-BE49-F238E27FC236}">
                  <a16:creationId xmlns:a16="http://schemas.microsoft.com/office/drawing/2014/main" id="{A6087DAE-3FFE-C143-B4C8-0266875FA0B1}"/>
                </a:ext>
              </a:extLst>
            </p:cNvPr>
            <p:cNvSpPr/>
            <p:nvPr/>
          </p:nvSpPr>
          <p:spPr>
            <a:xfrm>
              <a:off x="10448294" y="1763026"/>
              <a:ext cx="1506208" cy="1441884"/>
            </a:xfrm>
            <a:prstGeom prst="ellipse">
              <a:avLst/>
            </a:prstGeom>
            <a:solidFill>
              <a:srgbClr val="F566E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FF2B5EF4-FFF2-40B4-BE49-F238E27FC236}">
                  <a16:creationId xmlns:a16="http://schemas.microsoft.com/office/drawing/2014/main" id="{2E25E422-4D33-0846-82D8-F4F466E09271}"/>
                </a:ext>
              </a:extLst>
            </p:cNvPr>
            <p:cNvSpPr/>
            <p:nvPr/>
          </p:nvSpPr>
          <p:spPr>
            <a:xfrm>
              <a:off x="10449456" y="3534723"/>
              <a:ext cx="1506208" cy="1441884"/>
            </a:xfrm>
            <a:prstGeom prst="ellipse">
              <a:avLst/>
            </a:prstGeom>
            <a:solidFill>
              <a:srgbClr val="7030A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2345A66-AD8D-CA45-860F-F57F6F0BF4BF}"/>
                </a:ext>
              </a:extLst>
            </p:cNvPr>
            <p:cNvSpPr/>
            <p:nvPr/>
          </p:nvSpPr>
          <p:spPr>
            <a:xfrm>
              <a:off x="10434716" y="2285967"/>
              <a:ext cx="1599089" cy="461665"/>
            </a:xfrm>
            <a:prstGeom prst="rect">
              <a:avLst/>
            </a:prstGeom>
          </p:spPr>
          <p:txBody>
            <a:bodyPr wrap="square">
              <a:spAutoFit/>
            </a:bodyPr>
            <a:lstStyle/>
            <a:p>
              <a:pPr algn="ctr"/>
              <a:r>
                <a:rPr lang="en-US" sz="2400" b="1" dirty="0" err="1">
                  <a:solidFill>
                    <a:schemeClr val="bg1"/>
                  </a:solidFill>
                  <a:latin typeface="+mj-lt"/>
                </a:rPr>
                <a:t>Quickdraw</a:t>
              </a:r>
              <a:endParaRPr lang="en-US" sz="2400" dirty="0">
                <a:solidFill>
                  <a:schemeClr val="bg1"/>
                </a:solidFill>
                <a:latin typeface="+mj-lt"/>
              </a:endParaRPr>
            </a:p>
          </p:txBody>
        </p:sp>
        <p:sp>
          <p:nvSpPr>
            <p:cNvPr id="40" name="Rectangle 39">
              <a:extLst>
                <a:ext uri="{FF2B5EF4-FFF2-40B4-BE49-F238E27FC236}">
                  <a16:creationId xmlns:a16="http://schemas.microsoft.com/office/drawing/2014/main" id="{615E079C-96DB-4D49-8667-163C724EDE5E}"/>
                </a:ext>
              </a:extLst>
            </p:cNvPr>
            <p:cNvSpPr/>
            <p:nvPr/>
          </p:nvSpPr>
          <p:spPr>
            <a:xfrm>
              <a:off x="10516758" y="4027315"/>
              <a:ext cx="1435007" cy="461665"/>
            </a:xfrm>
            <a:prstGeom prst="rect">
              <a:avLst/>
            </a:prstGeom>
          </p:spPr>
          <p:txBody>
            <a:bodyPr wrap="square">
              <a:spAutoFit/>
            </a:bodyPr>
            <a:lstStyle/>
            <a:p>
              <a:pPr algn="ctr"/>
              <a:r>
                <a:rPr lang="en-US" sz="2400" b="1" dirty="0">
                  <a:solidFill>
                    <a:schemeClr val="bg1"/>
                  </a:solidFill>
                  <a:latin typeface="+mj-lt"/>
                </a:rPr>
                <a:t>Clarifier</a:t>
              </a:r>
              <a:endParaRPr lang="en-US" sz="2400" dirty="0">
                <a:solidFill>
                  <a:schemeClr val="bg1"/>
                </a:solidFill>
                <a:latin typeface="+mj-lt"/>
              </a:endParaRPr>
            </a:p>
          </p:txBody>
        </p:sp>
        <p:cxnSp>
          <p:nvCxnSpPr>
            <p:cNvPr id="43" name="Straight Connector 42">
              <a:extLst>
                <a:ext uri="{FF2B5EF4-FFF2-40B4-BE49-F238E27FC236}">
                  <a16:creationId xmlns:a16="http://schemas.microsoft.com/office/drawing/2014/main" id="{0305F92C-B90E-674B-9BD0-E5F664758EA5}"/>
                </a:ext>
              </a:extLst>
            </p:cNvPr>
            <p:cNvCxnSpPr>
              <a:cxnSpLocks/>
            </p:cNvCxnSpPr>
            <p:nvPr/>
          </p:nvCxnSpPr>
          <p:spPr>
            <a:xfrm flipV="1">
              <a:off x="9838128" y="2674153"/>
              <a:ext cx="641663" cy="148991"/>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B47802F-0775-EB46-B1EE-68165FA5F711}"/>
                </a:ext>
              </a:extLst>
            </p:cNvPr>
            <p:cNvCxnSpPr>
              <a:cxnSpLocks/>
            </p:cNvCxnSpPr>
            <p:nvPr/>
          </p:nvCxnSpPr>
          <p:spPr>
            <a:xfrm>
              <a:off x="9754314" y="3435690"/>
              <a:ext cx="762444" cy="556311"/>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52" name="Rectangle 51">
            <a:extLst>
              <a:ext uri="{FF2B5EF4-FFF2-40B4-BE49-F238E27FC236}">
                <a16:creationId xmlns:a16="http://schemas.microsoft.com/office/drawing/2014/main" id="{E78D7D89-95B1-4040-A1DE-28F290CC306F}"/>
              </a:ext>
            </a:extLst>
          </p:cNvPr>
          <p:cNvSpPr/>
          <p:nvPr/>
        </p:nvSpPr>
        <p:spPr>
          <a:xfrm>
            <a:off x="375205" y="2935756"/>
            <a:ext cx="6916381" cy="523220"/>
          </a:xfrm>
          <a:prstGeom prst="rect">
            <a:avLst/>
          </a:prstGeom>
        </p:spPr>
        <p:txBody>
          <a:bodyPr wrap="none">
            <a:spAutoFit/>
          </a:bodyPr>
          <a:lstStyle/>
          <a:p>
            <a:pPr>
              <a:buClr>
                <a:schemeClr val="tx1"/>
              </a:buClr>
            </a:pPr>
            <a:r>
              <a:rPr lang="en-US" sz="2800" dirty="0">
                <a:latin typeface="+mj-lt"/>
              </a:rPr>
              <a:t>Determine which role card develops that skill. </a:t>
            </a:r>
          </a:p>
        </p:txBody>
      </p:sp>
    </p:spTree>
    <p:extLst>
      <p:ext uri="{BB962C8B-B14F-4D97-AF65-F5344CB8AC3E}">
        <p14:creationId xmlns:p14="http://schemas.microsoft.com/office/powerpoint/2010/main" val="5309697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Extend: Decide and Share</a:t>
            </a:r>
          </a:p>
        </p:txBody>
      </p:sp>
      <p:sp>
        <p:nvSpPr>
          <p:cNvPr id="3" name="Content Placeholder 2"/>
          <p:cNvSpPr>
            <a:spLocks noGrp="1"/>
          </p:cNvSpPr>
          <p:nvPr>
            <p:ph idx="1"/>
          </p:nvPr>
        </p:nvSpPr>
        <p:spPr/>
        <p:txBody>
          <a:bodyPr>
            <a:normAutofit/>
          </a:bodyPr>
          <a:lstStyle/>
          <a:p>
            <a:pPr lvl="0">
              <a:buClr>
                <a:schemeClr val="tx1"/>
              </a:buClr>
            </a:pPr>
            <a:r>
              <a:rPr lang="en-US" sz="3000" dirty="0"/>
              <a:t>Select at least one concept that necessitates comprehension. </a:t>
            </a:r>
          </a:p>
          <a:p>
            <a:pPr lvl="0">
              <a:buClr>
                <a:schemeClr val="tx1"/>
              </a:buClr>
            </a:pPr>
            <a:r>
              <a:rPr lang="en-US" sz="3000" dirty="0"/>
              <a:t>Commit to a comprehension strategy that you will use to authentically support college and career readiness skills. </a:t>
            </a:r>
          </a:p>
          <a:p>
            <a:pPr lvl="1">
              <a:buClr>
                <a:schemeClr val="tx1"/>
              </a:buClr>
            </a:pPr>
            <a:r>
              <a:rPr lang="en-US" sz="3000" dirty="0"/>
              <a:t>Record this on your Instructional Strategy Note Sheet. </a:t>
            </a:r>
          </a:p>
          <a:p>
            <a:pPr lvl="1">
              <a:buClr>
                <a:schemeClr val="tx1"/>
              </a:buClr>
            </a:pPr>
            <a:endParaRPr lang="en-US" sz="3000" dirty="0"/>
          </a:p>
          <a:p>
            <a:pPr>
              <a:buClr>
                <a:schemeClr val="tx1"/>
              </a:buClr>
            </a:pPr>
            <a:r>
              <a:rPr lang="en-US" sz="3000" dirty="0"/>
              <a:t>You will share this at the Reflection Session. </a:t>
            </a:r>
          </a:p>
        </p:txBody>
      </p:sp>
    </p:spTree>
    <p:extLst>
      <p:ext uri="{BB962C8B-B14F-4D97-AF65-F5344CB8AC3E}">
        <p14:creationId xmlns:p14="http://schemas.microsoft.com/office/powerpoint/2010/main" val="8951879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057400"/>
            <a:ext cx="7851648" cy="1828800"/>
          </a:xfrm>
        </p:spPr>
        <p:txBody>
          <a:bodyPr>
            <a:normAutofit/>
          </a:bodyPr>
          <a:lstStyle/>
          <a:p>
            <a:r>
              <a:rPr lang="en-US" sz="6000" dirty="0"/>
              <a:t>Power Tools for Comprehension</a:t>
            </a:r>
          </a:p>
        </p:txBody>
      </p:sp>
      <p:sp>
        <p:nvSpPr>
          <p:cNvPr id="3" name="Subtitle 2"/>
          <p:cNvSpPr>
            <a:spLocks noGrp="1"/>
          </p:cNvSpPr>
          <p:nvPr>
            <p:ph type="subTitle" idx="1"/>
          </p:nvPr>
        </p:nvSpPr>
        <p:spPr>
          <a:xfrm>
            <a:off x="2057400" y="3914336"/>
            <a:ext cx="7854696" cy="1752600"/>
          </a:xfrm>
        </p:spPr>
        <p:txBody>
          <a:bodyPr/>
          <a:lstStyle/>
          <a:p>
            <a:r>
              <a:rPr lang="en-US" dirty="0"/>
              <a:t>Strategically Supporting Authentic Learning </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TREK Evaluation</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7162489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Evaluate: MAX Cubing REMIX</a:t>
            </a:r>
          </a:p>
        </p:txBody>
      </p:sp>
      <p:sp>
        <p:nvSpPr>
          <p:cNvPr id="3" name="Content Placeholder 2"/>
          <p:cNvSpPr>
            <a:spLocks noGrp="1"/>
          </p:cNvSpPr>
          <p:nvPr>
            <p:ph idx="1"/>
          </p:nvPr>
        </p:nvSpPr>
        <p:spPr/>
        <p:txBody>
          <a:bodyPr>
            <a:normAutofit/>
          </a:bodyPr>
          <a:lstStyle/>
          <a:p>
            <a:pPr marL="0" indent="0">
              <a:buClr>
                <a:schemeClr val="accent4"/>
              </a:buClr>
              <a:buNone/>
            </a:pPr>
            <a:endParaRPr lang="en-US" sz="4800" dirty="0"/>
          </a:p>
          <a:p>
            <a:pPr marL="0" indent="0" algn="ctr">
              <a:buClr>
                <a:schemeClr val="accent4"/>
              </a:buClr>
              <a:buNone/>
            </a:pPr>
            <a:r>
              <a:rPr lang="en-US" sz="4800" dirty="0"/>
              <a:t>Topic: Comprehension Role Cards</a:t>
            </a:r>
          </a:p>
          <a:p>
            <a:pPr marL="0" indent="0">
              <a:buClr>
                <a:schemeClr val="accent4"/>
              </a:buClr>
              <a:buNone/>
            </a:pPr>
            <a:endParaRPr lang="en-US" sz="3600" dirty="0"/>
          </a:p>
          <a:p>
            <a:pPr marL="0" indent="0" algn="ctr">
              <a:buClr>
                <a:schemeClr val="accent4"/>
              </a:buClr>
              <a:buNone/>
            </a:pPr>
            <a:r>
              <a:rPr lang="en-US" sz="3600" dirty="0"/>
              <a:t>In small groups and using the the cubes, </a:t>
            </a:r>
            <a:br>
              <a:rPr lang="en-US" sz="3600" dirty="0"/>
            </a:br>
            <a:r>
              <a:rPr lang="en-US" sz="3600" dirty="0"/>
              <a:t>answer the questions</a:t>
            </a:r>
          </a:p>
        </p:txBody>
      </p:sp>
    </p:spTree>
    <p:extLst>
      <p:ext uri="{BB962C8B-B14F-4D97-AF65-F5344CB8AC3E}">
        <p14:creationId xmlns:p14="http://schemas.microsoft.com/office/powerpoint/2010/main" val="16218256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576FF98-9219-D246-AEF6-D6387CCD49BD}"/>
              </a:ext>
            </a:extLst>
          </p:cNvPr>
          <p:cNvSpPr>
            <a:spLocks noGrp="1"/>
          </p:cNvSpPr>
          <p:nvPr>
            <p:ph sz="half" idx="1"/>
          </p:nvPr>
        </p:nvSpPr>
        <p:spPr>
          <a:xfrm>
            <a:off x="304800" y="381000"/>
            <a:ext cx="5689600" cy="5973925"/>
          </a:xfrm>
        </p:spPr>
        <p:txBody>
          <a:bodyPr>
            <a:normAutofit fontScale="92500" lnSpcReduction="10000"/>
          </a:bodyPr>
          <a:lstStyle/>
          <a:p>
            <a:pPr marL="514350" indent="-514350">
              <a:buClr>
                <a:schemeClr val="accent4"/>
              </a:buClr>
              <a:buFont typeface="+mj-lt"/>
              <a:buAutoNum type="arabicPeriod"/>
            </a:pPr>
            <a:r>
              <a:rPr lang="en-US" sz="3000" b="1" dirty="0"/>
              <a:t>Describe: </a:t>
            </a:r>
            <a:r>
              <a:rPr lang="en-US" sz="3000" dirty="0"/>
              <a:t>How can Role Cards be used as an authentic strategy to build comprehension?</a:t>
            </a:r>
            <a:br>
              <a:rPr lang="en-US" sz="3000" dirty="0"/>
            </a:br>
            <a:endParaRPr lang="en-US" sz="3000" b="1" dirty="0"/>
          </a:p>
          <a:p>
            <a:pPr marL="514350" indent="-514350">
              <a:buClr>
                <a:schemeClr val="accent4"/>
              </a:buClr>
              <a:buFont typeface="+mj-lt"/>
              <a:buAutoNum type="arabicPeriod"/>
            </a:pPr>
            <a:r>
              <a:rPr lang="en-US" sz="3000" b="1" dirty="0"/>
              <a:t>Compare: </a:t>
            </a:r>
            <a:r>
              <a:rPr lang="en-US" sz="3000" dirty="0"/>
              <a:t>How are these similar or different from strategies previously used?</a:t>
            </a:r>
            <a:br>
              <a:rPr lang="en-US" sz="3000" dirty="0"/>
            </a:br>
            <a:endParaRPr lang="en-US" sz="3000" dirty="0"/>
          </a:p>
          <a:p>
            <a:pPr marL="514350" indent="-514350">
              <a:buClr>
                <a:schemeClr val="accent4"/>
              </a:buClr>
              <a:buFont typeface="+mj-lt"/>
              <a:buAutoNum type="arabicPeriod"/>
            </a:pPr>
            <a:r>
              <a:rPr lang="en-US" sz="3000" b="1" dirty="0"/>
              <a:t>Associate: </a:t>
            </a:r>
            <a:r>
              <a:rPr lang="en-US" sz="3000" dirty="0"/>
              <a:t>What skills are developed?</a:t>
            </a:r>
            <a:br>
              <a:rPr lang="en-US" sz="3000" dirty="0"/>
            </a:br>
            <a:endParaRPr lang="en-US" sz="3000" b="1" dirty="0"/>
          </a:p>
          <a:p>
            <a:pPr marL="514350" indent="-514350">
              <a:buClr>
                <a:schemeClr val="accent4"/>
              </a:buClr>
              <a:buFont typeface="+mj-lt"/>
              <a:buAutoNum type="arabicPeriod"/>
            </a:pPr>
            <a:r>
              <a:rPr lang="en-US" sz="3000" b="1" dirty="0"/>
              <a:t>Analyze: </a:t>
            </a:r>
            <a:r>
              <a:rPr lang="en-US" sz="3000" dirty="0"/>
              <a:t>How do they support skills necessary for college and career?</a:t>
            </a:r>
          </a:p>
        </p:txBody>
      </p:sp>
      <p:sp>
        <p:nvSpPr>
          <p:cNvPr id="7" name="Content Placeholder 6">
            <a:extLst>
              <a:ext uri="{FF2B5EF4-FFF2-40B4-BE49-F238E27FC236}">
                <a16:creationId xmlns:a16="http://schemas.microsoft.com/office/drawing/2014/main" id="{71B4A042-FA5C-FC41-A31C-BF335BA2F17D}"/>
              </a:ext>
            </a:extLst>
          </p:cNvPr>
          <p:cNvSpPr>
            <a:spLocks noGrp="1"/>
          </p:cNvSpPr>
          <p:nvPr>
            <p:ph sz="half" idx="2"/>
          </p:nvPr>
        </p:nvSpPr>
        <p:spPr>
          <a:xfrm>
            <a:off x="5994400" y="152400"/>
            <a:ext cx="5892800" cy="6705600"/>
          </a:xfrm>
          <a:solidFill>
            <a:srgbClr val="F3F3F3"/>
          </a:solidFill>
        </p:spPr>
        <p:txBody>
          <a:bodyPr>
            <a:normAutofit fontScale="92500" lnSpcReduction="10000"/>
          </a:bodyPr>
          <a:lstStyle/>
          <a:p>
            <a:pPr marL="514350" indent="-514350">
              <a:buClr>
                <a:schemeClr val="accent4"/>
              </a:buClr>
              <a:buFont typeface="+mj-lt"/>
              <a:buAutoNum type="arabicPeriod" startAt="5"/>
            </a:pPr>
            <a:r>
              <a:rPr lang="en-US" sz="3000" b="1" dirty="0"/>
              <a:t>Apply: </a:t>
            </a:r>
            <a:r>
              <a:rPr lang="en-US" sz="3000" dirty="0"/>
              <a:t>How will you use them in your classroom? </a:t>
            </a:r>
            <a:br>
              <a:rPr lang="en-US" sz="3000" dirty="0"/>
            </a:br>
            <a:r>
              <a:rPr lang="en-US" sz="3000" b="1" dirty="0"/>
              <a:t>OR</a:t>
            </a:r>
            <a:br>
              <a:rPr lang="en-US" sz="3000" dirty="0"/>
            </a:br>
            <a:r>
              <a:rPr lang="en-US" sz="3000" dirty="0"/>
              <a:t>What steps are necessary for implementation to be successful? </a:t>
            </a:r>
            <a:br>
              <a:rPr lang="en-US" sz="3000" dirty="0"/>
            </a:br>
            <a:endParaRPr lang="en-US" sz="3000" dirty="0"/>
          </a:p>
          <a:p>
            <a:pPr marL="514350" indent="-514350">
              <a:buClr>
                <a:schemeClr val="accent4"/>
              </a:buClr>
              <a:buFont typeface="+mj-lt"/>
              <a:buAutoNum type="arabicPeriod" startAt="5"/>
            </a:pPr>
            <a:r>
              <a:rPr lang="en-US" sz="3000" b="1" dirty="0"/>
              <a:t>Argue for or against: </a:t>
            </a:r>
            <a:r>
              <a:rPr lang="en-US" sz="3000" dirty="0"/>
              <a:t>Argue for or against using them to teach comprehension across content areas. How do you think students would engage in readings if the role cards were used instead of traditional strategies? </a:t>
            </a:r>
          </a:p>
          <a:p>
            <a:endParaRPr lang="en-US" dirty="0"/>
          </a:p>
        </p:txBody>
      </p:sp>
    </p:spTree>
    <p:extLst>
      <p:ext uri="{BB962C8B-B14F-4D97-AF65-F5344CB8AC3E}">
        <p14:creationId xmlns:p14="http://schemas.microsoft.com/office/powerpoint/2010/main" val="40299961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 Up</a:t>
            </a:r>
          </a:p>
        </p:txBody>
      </p:sp>
      <p:sp>
        <p:nvSpPr>
          <p:cNvPr id="3" name="Content Placeholder 2"/>
          <p:cNvSpPr>
            <a:spLocks noGrp="1"/>
          </p:cNvSpPr>
          <p:nvPr>
            <p:ph type="body" idx="1"/>
          </p:nvPr>
        </p:nvSpPr>
        <p:spPr/>
        <p:txBody>
          <a:bodyPr>
            <a:normAutofit/>
          </a:bodyPr>
          <a:lstStyle/>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SCORE</a:t>
            </a:r>
          </a:p>
        </p:txBody>
      </p:sp>
      <p:sp>
        <p:nvSpPr>
          <p:cNvPr id="5" name="Content Placeholder 4"/>
          <p:cNvSpPr>
            <a:spLocks noGrp="1"/>
          </p:cNvSpPr>
          <p:nvPr>
            <p:ph idx="1"/>
          </p:nvPr>
        </p:nvSpPr>
        <p:spPr/>
        <p:txBody>
          <a:bodyPr/>
          <a:lstStyle/>
          <a:p>
            <a:pPr>
              <a:buClr>
                <a:schemeClr val="accent4"/>
              </a:buClr>
            </a:pPr>
            <a:r>
              <a:rPr lang="en-US" sz="2800" dirty="0"/>
              <a:t>What is one </a:t>
            </a:r>
            <a:r>
              <a:rPr lang="en-US" sz="3600" b="1" dirty="0">
                <a:solidFill>
                  <a:schemeClr val="accent6"/>
                </a:solidFill>
              </a:rPr>
              <a:t>S</a:t>
            </a:r>
            <a:r>
              <a:rPr lang="en-US" sz="2800" dirty="0"/>
              <a:t>trategy you used to support authentic teaching and learning?</a:t>
            </a:r>
          </a:p>
          <a:p>
            <a:pPr>
              <a:buClr>
                <a:schemeClr val="accent4"/>
              </a:buClr>
            </a:pPr>
            <a:r>
              <a:rPr lang="en-US" sz="2800" dirty="0"/>
              <a:t>What was successful and needs to be </a:t>
            </a:r>
            <a:r>
              <a:rPr lang="en-US" sz="3600" b="1" dirty="0">
                <a:solidFill>
                  <a:schemeClr val="accent6"/>
                </a:solidFill>
              </a:rPr>
              <a:t>C</a:t>
            </a:r>
            <a:r>
              <a:rPr lang="en-US" sz="2800" dirty="0"/>
              <a:t>elebrated?</a:t>
            </a:r>
          </a:p>
          <a:p>
            <a:pPr>
              <a:buClr>
                <a:schemeClr val="accent4"/>
              </a:buClr>
            </a:pPr>
            <a:r>
              <a:rPr lang="en-US" sz="2800" dirty="0"/>
              <a:t>What </a:t>
            </a:r>
            <a:r>
              <a:rPr lang="en-US" sz="3600" b="1" dirty="0">
                <a:solidFill>
                  <a:schemeClr val="accent6"/>
                </a:solidFill>
              </a:rPr>
              <a:t>O</a:t>
            </a:r>
            <a:r>
              <a:rPr lang="en-US" sz="2800" dirty="0"/>
              <a:t>bstacle did you face and overcome?</a:t>
            </a:r>
          </a:p>
          <a:p>
            <a:pPr>
              <a:buClr>
                <a:schemeClr val="accent4"/>
              </a:buClr>
            </a:pPr>
            <a:r>
              <a:rPr lang="en-US" sz="2800" dirty="0"/>
              <a:t>What might you </a:t>
            </a:r>
            <a:r>
              <a:rPr lang="en-US" sz="3600" b="1" dirty="0">
                <a:solidFill>
                  <a:schemeClr val="accent6"/>
                </a:solidFill>
              </a:rPr>
              <a:t>R</a:t>
            </a:r>
            <a:r>
              <a:rPr lang="en-US" sz="2800" dirty="0"/>
              <a:t>efine in the future when using this strategy?</a:t>
            </a:r>
          </a:p>
          <a:p>
            <a:pPr>
              <a:buClr>
                <a:schemeClr val="accent4"/>
              </a:buClr>
            </a:pPr>
            <a:r>
              <a:rPr lang="en-US" sz="3600" b="1" dirty="0">
                <a:solidFill>
                  <a:schemeClr val="accent6"/>
                </a:solidFill>
              </a:rPr>
              <a:t>E</a:t>
            </a:r>
            <a:r>
              <a:rPr lang="en-US" sz="2800" dirty="0"/>
              <a:t>xtra notes or ideas?</a:t>
            </a:r>
          </a:p>
        </p:txBody>
      </p:sp>
    </p:spTree>
    <p:extLst>
      <p:ext uri="{BB962C8B-B14F-4D97-AF65-F5344CB8AC3E}">
        <p14:creationId xmlns:p14="http://schemas.microsoft.com/office/powerpoint/2010/main" val="19051753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92144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Engage: MAX Cubing</a:t>
            </a:r>
          </a:p>
        </p:txBody>
      </p:sp>
      <p:sp>
        <p:nvSpPr>
          <p:cNvPr id="3" name="Content Placeholder 2"/>
          <p:cNvSpPr>
            <a:spLocks noGrp="1"/>
          </p:cNvSpPr>
          <p:nvPr>
            <p:ph idx="1"/>
          </p:nvPr>
        </p:nvSpPr>
        <p:spPr/>
        <p:txBody>
          <a:bodyPr>
            <a:normAutofit/>
          </a:bodyPr>
          <a:lstStyle/>
          <a:p>
            <a:pPr marL="0" indent="0">
              <a:buClr>
                <a:schemeClr val="accent4"/>
              </a:buClr>
              <a:buNone/>
            </a:pPr>
            <a:endParaRPr lang="en-US" sz="4800" dirty="0"/>
          </a:p>
          <a:p>
            <a:pPr marL="0" indent="0" algn="ctr">
              <a:buClr>
                <a:schemeClr val="accent4"/>
              </a:buClr>
              <a:buNone/>
            </a:pPr>
            <a:r>
              <a:rPr lang="en-US" sz="4800" dirty="0"/>
              <a:t>Topic: Comprehension</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809C571-66FD-9841-85EA-59736863B688}"/>
              </a:ext>
            </a:extLst>
          </p:cNvPr>
          <p:cNvSpPr>
            <a:spLocks noGrp="1"/>
          </p:cNvSpPr>
          <p:nvPr>
            <p:ph sz="half" idx="1"/>
          </p:nvPr>
        </p:nvSpPr>
        <p:spPr>
          <a:xfrm>
            <a:off x="228600" y="685800"/>
            <a:ext cx="5715000" cy="6019800"/>
          </a:xfrm>
        </p:spPr>
        <p:txBody>
          <a:bodyPr>
            <a:noAutofit/>
          </a:bodyPr>
          <a:lstStyle/>
          <a:p>
            <a:pPr marL="514350" indent="-514350">
              <a:buClr>
                <a:schemeClr val="accent4"/>
              </a:buClr>
              <a:buFont typeface="+mj-lt"/>
              <a:buAutoNum type="arabicPeriod"/>
            </a:pPr>
            <a:r>
              <a:rPr lang="en-US" sz="3000" b="1" dirty="0"/>
              <a:t>Describe</a:t>
            </a:r>
            <a:r>
              <a:rPr lang="en-US" sz="3000" dirty="0"/>
              <a:t> </a:t>
            </a:r>
            <a:r>
              <a:rPr lang="en-US" sz="3000" b="1" dirty="0"/>
              <a:t>–</a:t>
            </a:r>
            <a:r>
              <a:rPr lang="en-US" sz="3000" dirty="0"/>
              <a:t> What is comprehension?</a:t>
            </a:r>
            <a:br>
              <a:rPr lang="en-US" sz="3000" dirty="0"/>
            </a:br>
            <a:endParaRPr lang="en-US" sz="3000" dirty="0"/>
          </a:p>
          <a:p>
            <a:pPr marL="514350" indent="-514350">
              <a:buClr>
                <a:schemeClr val="accent4"/>
              </a:buClr>
              <a:buFont typeface="+mj-lt"/>
              <a:buAutoNum type="arabicPeriod"/>
            </a:pPr>
            <a:r>
              <a:rPr lang="en-US" sz="3000" b="1" dirty="0"/>
              <a:t>Associate – </a:t>
            </a:r>
            <a:r>
              <a:rPr lang="en-US" sz="3000" dirty="0"/>
              <a:t>What skill development do you </a:t>
            </a:r>
            <a:r>
              <a:rPr lang="en-US" sz="3000" i="1" dirty="0"/>
              <a:t>associate</a:t>
            </a:r>
            <a:r>
              <a:rPr lang="en-US" sz="3000" dirty="0"/>
              <a:t> with comprehension?</a:t>
            </a:r>
            <a:br>
              <a:rPr lang="en-US" sz="3000" dirty="0"/>
            </a:br>
            <a:endParaRPr lang="en-US" sz="3000" b="1" dirty="0"/>
          </a:p>
          <a:p>
            <a:pPr marL="514350" indent="-514350">
              <a:buClr>
                <a:schemeClr val="accent4"/>
              </a:buClr>
              <a:buFont typeface="+mj-lt"/>
              <a:buAutoNum type="arabicPeriod"/>
            </a:pPr>
            <a:r>
              <a:rPr lang="en-US" sz="3000" b="1" dirty="0"/>
              <a:t>Compare – </a:t>
            </a:r>
            <a:r>
              <a:rPr lang="en-US" sz="3000" dirty="0"/>
              <a:t>How is comprehension similar or different across content areas?</a:t>
            </a:r>
          </a:p>
        </p:txBody>
      </p:sp>
      <p:sp>
        <p:nvSpPr>
          <p:cNvPr id="6" name="Content Placeholder 5">
            <a:extLst>
              <a:ext uri="{FF2B5EF4-FFF2-40B4-BE49-F238E27FC236}">
                <a16:creationId xmlns:a16="http://schemas.microsoft.com/office/drawing/2014/main" id="{8119E75F-8AB9-B749-8DD8-0AB1CD2F1B15}"/>
              </a:ext>
            </a:extLst>
          </p:cNvPr>
          <p:cNvSpPr>
            <a:spLocks noGrp="1"/>
          </p:cNvSpPr>
          <p:nvPr>
            <p:ph sz="half" idx="2"/>
          </p:nvPr>
        </p:nvSpPr>
        <p:spPr>
          <a:xfrm>
            <a:off x="6172200" y="152400"/>
            <a:ext cx="5765800" cy="6400800"/>
          </a:xfrm>
          <a:solidFill>
            <a:srgbClr val="F3F3F3"/>
          </a:solidFill>
        </p:spPr>
        <p:txBody>
          <a:bodyPr>
            <a:normAutofit/>
          </a:bodyPr>
          <a:lstStyle/>
          <a:p>
            <a:pPr marL="514350" indent="-514350">
              <a:buClr>
                <a:schemeClr val="accent4"/>
              </a:buClr>
              <a:buFont typeface="+mj-lt"/>
              <a:buAutoNum type="arabicPeriod" startAt="4"/>
            </a:pPr>
            <a:r>
              <a:rPr lang="en-US" sz="3000" b="1" dirty="0"/>
              <a:t>Analyze – </a:t>
            </a:r>
            <a:r>
              <a:rPr lang="en-US" sz="3000" dirty="0"/>
              <a:t>What strategies do you use to support authentic comprehension?</a:t>
            </a:r>
          </a:p>
          <a:p>
            <a:pPr marL="514350" indent="-514350">
              <a:buFont typeface="+mj-lt"/>
              <a:buAutoNum type="arabicPeriod" startAt="4"/>
            </a:pPr>
            <a:endParaRPr lang="en-US" sz="3000" b="1" dirty="0"/>
          </a:p>
          <a:p>
            <a:pPr marL="514350" indent="-514350">
              <a:buClr>
                <a:schemeClr val="accent4"/>
              </a:buClr>
              <a:buFont typeface="+mj-lt"/>
              <a:buAutoNum type="arabicPeriod" startAt="5"/>
            </a:pPr>
            <a:r>
              <a:rPr lang="en-US" sz="3000" b="1" dirty="0"/>
              <a:t>Apply – </a:t>
            </a:r>
            <a:r>
              <a:rPr lang="en-US" sz="3000" dirty="0"/>
              <a:t>How does comprehension prepare students for college or career?</a:t>
            </a:r>
          </a:p>
          <a:p>
            <a:pPr marL="514350" indent="-514350">
              <a:buClr>
                <a:schemeClr val="accent4"/>
              </a:buClr>
              <a:buFont typeface="+mj-lt"/>
              <a:buAutoNum type="arabicPeriod" startAt="5"/>
            </a:pPr>
            <a:endParaRPr lang="en-US" sz="3000" b="1" dirty="0"/>
          </a:p>
          <a:p>
            <a:pPr marL="514350" indent="-514350">
              <a:buClr>
                <a:schemeClr val="accent4"/>
              </a:buClr>
              <a:buFont typeface="+mj-lt"/>
              <a:buAutoNum type="arabicPeriod" startAt="5"/>
            </a:pPr>
            <a:r>
              <a:rPr lang="en-US" sz="3000" b="1" dirty="0"/>
              <a:t>Argue for or against – </a:t>
            </a:r>
            <a:r>
              <a:rPr lang="en-US" sz="3000" dirty="0"/>
              <a:t>What might be an argument for or against comprehension taught through reading and answering content questions?</a:t>
            </a:r>
            <a:endParaRPr lang="en-US" sz="3000" b="1" dirty="0"/>
          </a:p>
        </p:txBody>
      </p:sp>
    </p:spTree>
    <p:extLst>
      <p:ext uri="{BB962C8B-B14F-4D97-AF65-F5344CB8AC3E}">
        <p14:creationId xmlns:p14="http://schemas.microsoft.com/office/powerpoint/2010/main" val="31602854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Describe It</a:t>
            </a:r>
          </a:p>
        </p:txBody>
      </p:sp>
      <p:sp>
        <p:nvSpPr>
          <p:cNvPr id="5" name="Content Placeholder 4"/>
          <p:cNvSpPr>
            <a:spLocks noGrp="1"/>
          </p:cNvSpPr>
          <p:nvPr>
            <p:ph idx="1"/>
          </p:nvPr>
        </p:nvSpPr>
        <p:spPr>
          <a:xfrm>
            <a:off x="2667000" y="1981200"/>
            <a:ext cx="6858000" cy="4389120"/>
          </a:xfrm>
        </p:spPr>
        <p:txBody>
          <a:bodyPr>
            <a:normAutofit/>
          </a:bodyPr>
          <a:lstStyle/>
          <a:p>
            <a:pPr marL="0" indent="0" algn="ctr">
              <a:buClr>
                <a:schemeClr val="tx1"/>
              </a:buClr>
              <a:buNone/>
            </a:pPr>
            <a:r>
              <a:rPr lang="en-US" sz="4800" dirty="0"/>
              <a:t>What is comprehension?</a:t>
            </a:r>
          </a:p>
        </p:txBody>
      </p:sp>
    </p:spTree>
    <p:extLst>
      <p:ext uri="{BB962C8B-B14F-4D97-AF65-F5344CB8AC3E}">
        <p14:creationId xmlns:p14="http://schemas.microsoft.com/office/powerpoint/2010/main" val="3417584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Associate or Compare It</a:t>
            </a:r>
          </a:p>
        </p:txBody>
      </p:sp>
      <p:sp>
        <p:nvSpPr>
          <p:cNvPr id="2" name="Content Placeholder 1"/>
          <p:cNvSpPr>
            <a:spLocks noGrp="1"/>
          </p:cNvSpPr>
          <p:nvPr>
            <p:ph idx="1"/>
          </p:nvPr>
        </p:nvSpPr>
        <p:spPr>
          <a:xfrm>
            <a:off x="1657350" y="1981200"/>
            <a:ext cx="8877300" cy="4389120"/>
          </a:xfrm>
        </p:spPr>
        <p:txBody>
          <a:bodyPr>
            <a:normAutofit lnSpcReduction="10000"/>
          </a:bodyPr>
          <a:lstStyle/>
          <a:p>
            <a:pPr marL="0" indent="0" algn="ctr">
              <a:spcBef>
                <a:spcPts val="0"/>
              </a:spcBef>
              <a:buClrTx/>
              <a:buSzTx/>
              <a:buNone/>
            </a:pPr>
            <a:r>
              <a:rPr lang="en-US" sz="4800" dirty="0"/>
              <a:t>What skill development do you associate with comprehension in your content area?</a:t>
            </a:r>
          </a:p>
          <a:p>
            <a:pPr marL="0" indent="0" algn="ctr">
              <a:spcBef>
                <a:spcPts val="0"/>
              </a:spcBef>
              <a:buClrTx/>
              <a:buSzTx/>
              <a:buNone/>
            </a:pPr>
            <a:endParaRPr lang="en-US" sz="4800" dirty="0"/>
          </a:p>
          <a:p>
            <a:pPr marL="0" indent="0" algn="ctr">
              <a:spcBef>
                <a:spcPts val="0"/>
              </a:spcBef>
              <a:buClrTx/>
              <a:buSzTx/>
              <a:buNone/>
            </a:pPr>
            <a:r>
              <a:rPr lang="en-US" sz="4800" dirty="0"/>
              <a:t>How is comprehension similar and different across content areas?</a:t>
            </a:r>
          </a:p>
          <a:p>
            <a:pPr>
              <a:spcBef>
                <a:spcPts val="0"/>
              </a:spcBef>
              <a:buClrTx/>
              <a:buSzTx/>
            </a:pPr>
            <a:endParaRPr lang="en-US" dirty="0"/>
          </a:p>
        </p:txBody>
      </p:sp>
    </p:spTree>
    <p:extLst>
      <p:ext uri="{BB962C8B-B14F-4D97-AF65-F5344CB8AC3E}">
        <p14:creationId xmlns:p14="http://schemas.microsoft.com/office/powerpoint/2010/main" val="12349306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Analyze It</a:t>
            </a:r>
          </a:p>
        </p:txBody>
      </p:sp>
      <p:sp>
        <p:nvSpPr>
          <p:cNvPr id="2" name="Content Placeholder 1"/>
          <p:cNvSpPr>
            <a:spLocks noGrp="1"/>
          </p:cNvSpPr>
          <p:nvPr>
            <p:ph idx="1"/>
          </p:nvPr>
        </p:nvSpPr>
        <p:spPr>
          <a:xfrm>
            <a:off x="1543050" y="1847088"/>
            <a:ext cx="9105900" cy="4389120"/>
          </a:xfrm>
        </p:spPr>
        <p:txBody>
          <a:bodyPr>
            <a:normAutofit/>
          </a:bodyPr>
          <a:lstStyle/>
          <a:p>
            <a:pPr marL="0" indent="0" algn="ctr">
              <a:buClr>
                <a:schemeClr val="tx1"/>
              </a:buClr>
              <a:buNone/>
            </a:pPr>
            <a:r>
              <a:rPr lang="en-US" sz="4800" dirty="0"/>
              <a:t>What strategies do you use to support authentic comprehension?</a:t>
            </a:r>
          </a:p>
        </p:txBody>
      </p:sp>
    </p:spTree>
    <p:extLst>
      <p:ext uri="{BB962C8B-B14F-4D97-AF65-F5344CB8AC3E}">
        <p14:creationId xmlns:p14="http://schemas.microsoft.com/office/powerpoint/2010/main" val="5070899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Apply It</a:t>
            </a:r>
          </a:p>
        </p:txBody>
      </p:sp>
      <p:sp>
        <p:nvSpPr>
          <p:cNvPr id="2" name="Content Placeholder 1"/>
          <p:cNvSpPr>
            <a:spLocks noGrp="1"/>
          </p:cNvSpPr>
          <p:nvPr>
            <p:ph idx="1"/>
          </p:nvPr>
        </p:nvSpPr>
        <p:spPr>
          <a:xfrm>
            <a:off x="1676400" y="1981200"/>
            <a:ext cx="8839200" cy="4389120"/>
          </a:xfrm>
        </p:spPr>
        <p:txBody>
          <a:bodyPr>
            <a:normAutofit/>
          </a:bodyPr>
          <a:lstStyle/>
          <a:p>
            <a:pPr marL="0" indent="0" algn="ctr">
              <a:buClr>
                <a:schemeClr val="tx1"/>
              </a:buClr>
              <a:buNone/>
            </a:pPr>
            <a:r>
              <a:rPr lang="en-US" sz="4800" dirty="0"/>
              <a:t>How does comprehension prepare students for college and career?</a:t>
            </a:r>
          </a:p>
        </p:txBody>
      </p:sp>
    </p:spTree>
    <p:extLst>
      <p:ext uri="{BB962C8B-B14F-4D97-AF65-F5344CB8AC3E}">
        <p14:creationId xmlns:p14="http://schemas.microsoft.com/office/powerpoint/2010/main" val="18625715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Argue For or Against It</a:t>
            </a:r>
          </a:p>
        </p:txBody>
      </p:sp>
      <p:sp>
        <p:nvSpPr>
          <p:cNvPr id="2" name="Content Placeholder 1"/>
          <p:cNvSpPr>
            <a:spLocks noGrp="1"/>
          </p:cNvSpPr>
          <p:nvPr>
            <p:ph idx="1"/>
          </p:nvPr>
        </p:nvSpPr>
        <p:spPr/>
        <p:txBody>
          <a:bodyPr/>
          <a:lstStyle/>
          <a:p>
            <a:pPr marL="0" indent="0" algn="ctr">
              <a:buNone/>
            </a:pPr>
            <a:r>
              <a:rPr lang="en-US" sz="4800" dirty="0"/>
              <a:t>What might be an argument for or against comprehension taught through reading and answering content questions? </a:t>
            </a:r>
          </a:p>
        </p:txBody>
      </p:sp>
    </p:spTree>
    <p:extLst>
      <p:ext uri="{BB962C8B-B14F-4D97-AF65-F5344CB8AC3E}">
        <p14:creationId xmlns:p14="http://schemas.microsoft.com/office/powerpoint/2010/main" val="18582561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LEARN.thmx</Template>
  <TotalTime>4688</TotalTime>
  <Words>1678</Words>
  <Application>Microsoft Office PowerPoint</Application>
  <PresentationFormat>Widescreen</PresentationFormat>
  <Paragraphs>225</Paragraphs>
  <Slides>25</Slides>
  <Notes>25</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Calibri</vt:lpstr>
      <vt:lpstr>Constantia</vt:lpstr>
      <vt:lpstr>Georgia</vt:lpstr>
      <vt:lpstr>Mangal</vt:lpstr>
      <vt:lpstr>Wingdings 2</vt:lpstr>
      <vt:lpstr>LEARN</vt:lpstr>
      <vt:lpstr>PowerPoint Presentation</vt:lpstr>
      <vt:lpstr>Power Tools for Comprehension</vt:lpstr>
      <vt:lpstr>Engage: MAX Cubing</vt:lpstr>
      <vt:lpstr>PowerPoint Presentation</vt:lpstr>
      <vt:lpstr>Describe It</vt:lpstr>
      <vt:lpstr>Associate or Compare It</vt:lpstr>
      <vt:lpstr>Analyze It</vt:lpstr>
      <vt:lpstr>Apply It</vt:lpstr>
      <vt:lpstr>Argue For or Against It</vt:lpstr>
      <vt:lpstr>Objectives</vt:lpstr>
      <vt:lpstr>Explore: Comprehension Role Cards</vt:lpstr>
      <vt:lpstr>Role Cards Roll Call (5 minutes)</vt:lpstr>
      <vt:lpstr>Role Cards Roll Call (2 minutes)</vt:lpstr>
      <vt:lpstr>Role Cards Roll Call (2 minutes)</vt:lpstr>
      <vt:lpstr>Role Cards Roll Call (2 minutes)</vt:lpstr>
      <vt:lpstr>Readings from LEARN Lessons</vt:lpstr>
      <vt:lpstr>Explain:</vt:lpstr>
      <vt:lpstr>Explain: Mind Map</vt:lpstr>
      <vt:lpstr>Extend: Decide and Share</vt:lpstr>
      <vt:lpstr>TREK Evaluation</vt:lpstr>
      <vt:lpstr>Evaluate: MAX Cubing REMIX</vt:lpstr>
      <vt:lpstr>PowerPoint Presentation</vt:lpstr>
      <vt:lpstr>Follow Up</vt:lpstr>
      <vt:lpstr>SCORE</vt:lpstr>
      <vt:lpstr>PowerPoint Presentation</vt:lpstr>
    </vt:vector>
  </TitlesOfParts>
  <Company>Norman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Amusement Park Webquest</dc:title>
  <dc:creator>ashleyt</dc:creator>
  <cp:lastModifiedBy>Kuehn, Elizabeth C.</cp:lastModifiedBy>
  <cp:revision>155</cp:revision>
  <cp:lastPrinted>2018-01-20T02:15:15Z</cp:lastPrinted>
  <dcterms:created xsi:type="dcterms:W3CDTF">2011-02-10T18:04:52Z</dcterms:created>
  <dcterms:modified xsi:type="dcterms:W3CDTF">2018-05-01T20:35:41Z</dcterms:modified>
</cp:coreProperties>
</file>