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82"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Lato" panose="020F0502020204030203" pitchFamily="34" charset="77"/>
      <p:regular r:id="rId32"/>
      <p:bold r:id="rId33"/>
      <p:italic r:id="rId34"/>
      <p:boldItalic r:id="rId35"/>
    </p:embeddedFont>
    <p:embeddedFont>
      <p:font typeface="Raleway" panose="020B0503030101060003" pitchFamily="34" charset="77"/>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50B31-244D-4916-A564-56F8B7447D25}" v="41" dt="2019-12-17T15:13:39.242"/>
  </p1510:revLst>
</p1510:revInfo>
</file>

<file path=ppt/tableStyles.xml><?xml version="1.0" encoding="utf-8"?>
<a:tblStyleLst xmlns:a="http://schemas.openxmlformats.org/drawingml/2006/main" def="{F84DFB19-4A1D-46BF-AEBC-09624CF9099F}">
  <a:tblStyle styleId="{F84DFB19-4A1D-46BF-AEBC-09624CF909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8C2174-102D-4D6C-93C9-3F9E3EDB35E4}"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87619" autoAdjust="0"/>
  </p:normalViewPr>
  <p:slideViewPr>
    <p:cSldViewPr snapToGrid="0">
      <p:cViewPr varScale="1">
        <p:scale>
          <a:sx n="149" d="100"/>
          <a:sy n="149" d="100"/>
        </p:scale>
        <p:origin x="8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tes.google.com/s/1YdORO9SP9WFD_H49mZibwXrv5nu2mDqR/p/1zhF-UGdl7DeFwaaTaOeTQMdLalr8eY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flipgrid.com/lawtonscie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lesson/b5aef944bb8300a7bdb6f1a67f02fc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CADX0PNTLg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T2SkhC-cTzC__-a_VJppSG2Amb7wRLUCWeRcuKHAzgw/cop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7765010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f7765010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Explore</a:t>
            </a:r>
            <a:endParaRPr i="1"/>
          </a:p>
          <a:p>
            <a:pPr marL="0" lvl="0" indent="0" algn="l" rtl="0">
              <a:spcBef>
                <a:spcPts val="0"/>
              </a:spcBef>
              <a:spcAft>
                <a:spcPts val="0"/>
              </a:spcAft>
              <a:buNone/>
            </a:pPr>
            <a:r>
              <a:rPr lang="en"/>
              <a:t>As a whole group (PD), summarize the key points to create an anchor chart for each Window Notes box. The soil chemistry information can be incorporated into Soil Properties or Soil Health. Diagrams or drawings of soil horizons and details would also be helpful on an anchor chart.</a:t>
            </a:r>
            <a:endParaRPr/>
          </a:p>
          <a:p>
            <a:pPr marL="0" lvl="0" indent="0" algn="l" rtl="0">
              <a:spcBef>
                <a:spcPts val="0"/>
              </a:spcBef>
              <a:spcAft>
                <a:spcPts val="0"/>
              </a:spcAft>
              <a:buNone/>
            </a:pPr>
            <a:endParaRPr/>
          </a:p>
          <a:p>
            <a:pPr marL="0" lvl="0" indent="0" algn="l" rtl="0">
              <a:spcBef>
                <a:spcPts val="0"/>
              </a:spcBef>
              <a:spcAft>
                <a:spcPts val="0"/>
              </a:spcAft>
              <a:buNone/>
            </a:pPr>
            <a:r>
              <a:rPr lang="en"/>
              <a:t>Some questions to guide the summary discussion include:</a:t>
            </a:r>
            <a:endParaRPr/>
          </a:p>
          <a:p>
            <a:pPr marL="457200" lvl="0" indent="-298450" algn="l" rtl="0">
              <a:spcBef>
                <a:spcPts val="0"/>
              </a:spcBef>
              <a:spcAft>
                <a:spcPts val="0"/>
              </a:spcAft>
              <a:buSzPts val="1100"/>
              <a:buChar char="●"/>
            </a:pPr>
            <a:r>
              <a:rPr lang="en"/>
              <a:t>What is soil? </a:t>
            </a:r>
            <a:endParaRPr/>
          </a:p>
          <a:p>
            <a:pPr marL="457200" lvl="0" indent="-298450" algn="l" rtl="0">
              <a:spcBef>
                <a:spcPts val="0"/>
              </a:spcBef>
              <a:spcAft>
                <a:spcPts val="0"/>
              </a:spcAft>
              <a:buSzPts val="1100"/>
              <a:buChar char="●"/>
            </a:pPr>
            <a:r>
              <a:rPr lang="en"/>
              <a:t>How do we describe it?</a:t>
            </a:r>
            <a:endParaRPr/>
          </a:p>
          <a:p>
            <a:pPr marL="457200" lvl="0" indent="-298450" algn="l" rtl="0">
              <a:spcBef>
                <a:spcPts val="0"/>
              </a:spcBef>
              <a:spcAft>
                <a:spcPts val="0"/>
              </a:spcAft>
              <a:buSzPts val="1100"/>
              <a:buChar char="●"/>
            </a:pPr>
            <a:r>
              <a:rPr lang="en"/>
              <a:t>What criteria factor into soil health?</a:t>
            </a:r>
            <a:endParaRPr/>
          </a:p>
          <a:p>
            <a:pPr marL="457200" lvl="0" indent="-298450" algn="l" rtl="0">
              <a:spcBef>
                <a:spcPts val="0"/>
              </a:spcBef>
              <a:spcAft>
                <a:spcPts val="0"/>
              </a:spcAft>
              <a:buSzPts val="1100"/>
              <a:buChar char="●"/>
            </a:pPr>
            <a:r>
              <a:rPr lang="en"/>
              <a:t>What are the benefits of having healthy soil?</a:t>
            </a:r>
            <a:endParaRPr/>
          </a:p>
          <a:p>
            <a:pPr marL="457200" lvl="0" indent="-298450" algn="l" rtl="0">
              <a:spcBef>
                <a:spcPts val="0"/>
              </a:spcBef>
              <a:spcAft>
                <a:spcPts val="0"/>
              </a:spcAft>
              <a:buSzPts val="1100"/>
              <a:buChar char="●"/>
            </a:pPr>
            <a:r>
              <a:rPr lang="en"/>
              <a:t>What soil management practices or strategies would improve soil health?</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e42880f0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e42880f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Explain</a:t>
            </a:r>
            <a:endParaRPr i="1" dirty="0"/>
          </a:p>
          <a:p>
            <a:pPr marL="0" lvl="0" indent="0" algn="l" rtl="0">
              <a:spcBef>
                <a:spcPts val="0"/>
              </a:spcBef>
              <a:spcAft>
                <a:spcPts val="0"/>
              </a:spcAft>
              <a:buNone/>
            </a:pPr>
            <a:r>
              <a:rPr lang="en" dirty="0"/>
              <a:t>Participants should work together to complete the</a:t>
            </a:r>
            <a:r>
              <a:rPr lang="en" i="1" dirty="0"/>
              <a:t> How Does Your Garden Grow?</a:t>
            </a:r>
            <a:r>
              <a:rPr lang="en" dirty="0"/>
              <a:t> </a:t>
            </a:r>
            <a:r>
              <a:rPr lang="en" u="sng" dirty="0">
                <a:solidFill>
                  <a:schemeClr val="hlink"/>
                </a:solidFill>
                <a:hlinkClick r:id="rId3"/>
              </a:rPr>
              <a:t>Breakout</a:t>
            </a:r>
            <a:r>
              <a:rPr lang="en" dirty="0"/>
              <a:t>. They should summarize the information in the Nutrient Cycles Window Note box and add to any other sections as necessary.  After, create a final anchor chart for nutrient cycles and have students make connections among the Explore and Explain activities.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f77650100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f77650100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Explain</a:t>
            </a:r>
          </a:p>
          <a:p>
            <a:pPr marL="0" lvl="0" indent="0" algn="l" rtl="0">
              <a:spcBef>
                <a:spcPts val="0"/>
              </a:spcBef>
              <a:spcAft>
                <a:spcPts val="0"/>
              </a:spcAft>
              <a:buNone/>
            </a:pPr>
            <a:r>
              <a:rPr lang="en-US" dirty="0"/>
              <a:t>Work together to create a final anchor chart for nutrient cycles. Then, have students make connections among the Explore and Explain activities.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9428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42880f0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42880f0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Explain</a:t>
            </a:r>
            <a:endParaRPr i="1" dirty="0"/>
          </a:p>
          <a:p>
            <a:pPr marL="0" lvl="0" indent="0" algn="l" rtl="0">
              <a:spcBef>
                <a:spcPts val="0"/>
              </a:spcBef>
              <a:spcAft>
                <a:spcPts val="0"/>
              </a:spcAft>
              <a:buNone/>
            </a:pPr>
            <a:r>
              <a:rPr lang="en" dirty="0"/>
              <a:t>Ask participants to use the </a:t>
            </a:r>
            <a:r>
              <a:rPr lang="en-US"/>
              <a:t>Three Post-It </a:t>
            </a:r>
            <a:r>
              <a:rPr lang="en"/>
              <a:t>Notes </a:t>
            </a:r>
            <a:r>
              <a:rPr lang="en" dirty="0"/>
              <a:t>strategy in their small groups or individually. At this point only have them complete the </a:t>
            </a:r>
            <a:r>
              <a:rPr lang="en" i="1" dirty="0"/>
              <a:t>Word </a:t>
            </a:r>
            <a:r>
              <a:rPr lang="en" dirty="0"/>
              <a:t>and </a:t>
            </a:r>
            <a:r>
              <a:rPr lang="en" i="1" dirty="0"/>
              <a:t>Phrase </a:t>
            </a:r>
            <a:r>
              <a:rPr lang="en" dirty="0"/>
              <a:t>notes. Complete the same process to update the previous anchor charts (as necessary) and create the Nutrient Cycles chart.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Groups should attempt to create a single word and phrase. If they can’t narrow it down to a single example, ask that they limit their responses to one sticky per person (e.g., a group of 3 could have up to 3 words and up to 3 phrases.)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After updating/creating the anchor charts, help participants synthesize the conceptual pieces for themselves. At this point they should complete the Sentence part of the 3-Post It Notes activity. Each participant should create their own sentence, but they can work in groups to come up with their responses. There are other ways to direct participants’ knowledge construction, but they should at least work out the following connections: </a:t>
            </a:r>
            <a:endParaRPr dirty="0"/>
          </a:p>
          <a:p>
            <a:pPr marL="457200" lvl="0" indent="-298450" algn="l" rtl="0">
              <a:spcBef>
                <a:spcPts val="0"/>
              </a:spcBef>
              <a:spcAft>
                <a:spcPts val="0"/>
              </a:spcAft>
              <a:buSzPts val="1100"/>
              <a:buChar char="●"/>
            </a:pPr>
            <a:r>
              <a:rPr lang="en" dirty="0"/>
              <a:t>the relationship between nutrient cycles and soil health (e.g., how cycles support healthy soil, how unhealthy soil might disrupt cycles)</a:t>
            </a:r>
            <a:endParaRPr dirty="0"/>
          </a:p>
          <a:p>
            <a:pPr marL="457200" lvl="0" indent="-298450" algn="l" rtl="0">
              <a:spcBef>
                <a:spcPts val="0"/>
              </a:spcBef>
              <a:spcAft>
                <a:spcPts val="0"/>
              </a:spcAft>
              <a:buSzPts val="1100"/>
              <a:buChar char="●"/>
            </a:pPr>
            <a:r>
              <a:rPr lang="en" dirty="0"/>
              <a:t>how soil management practices support or supplement natural nutrient cycles</a:t>
            </a:r>
            <a:endParaRPr dirty="0"/>
          </a:p>
          <a:p>
            <a:pPr marL="457200" lvl="0" indent="-298450" algn="l" rtl="0">
              <a:spcBef>
                <a:spcPts val="0"/>
              </a:spcBef>
              <a:spcAft>
                <a:spcPts val="0"/>
              </a:spcAft>
              <a:buSzPts val="1100"/>
              <a:buChar char="●"/>
            </a:pPr>
            <a:r>
              <a:rPr lang="en" dirty="0"/>
              <a:t>the impact of soil management practices on soil health</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f77650100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f77650100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Rather than going through the Extend and Evaluate, give teachers a chance to look over what the activity would be for their grade level. Be sure to point out that since NGSS (which our OAS-S are based on) treats all MS standards the same, each track could theoretically be taught in any of the three grades.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e42880f0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e42880f0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EXPLAIN</a:t>
            </a:r>
            <a:endParaRPr b="1"/>
          </a:p>
          <a:p>
            <a:pPr marL="0" lvl="0" indent="0" algn="l" rtl="0">
              <a:spcBef>
                <a:spcPts val="0"/>
              </a:spcBef>
              <a:spcAft>
                <a:spcPts val="0"/>
              </a:spcAft>
              <a:buNone/>
            </a:pPr>
            <a:r>
              <a:rPr lang="en"/>
              <a:t>Ask teachers to illustrate a general overview of how they would divide up their science lessons. Have a few share out to get a broad idea of the group’s classroom structures.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e42880f0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e42880f0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EXPLAIN</a:t>
            </a:r>
            <a:endParaRPr b="1" dirty="0"/>
          </a:p>
          <a:p>
            <a:pPr marL="0" lvl="0" indent="0" algn="l" rtl="0">
              <a:spcBef>
                <a:spcPts val="0"/>
              </a:spcBef>
              <a:spcAft>
                <a:spcPts val="0"/>
              </a:spcAft>
              <a:buNone/>
            </a:pPr>
            <a:r>
              <a:rPr lang="en" dirty="0"/>
              <a:t>Each E should be posted on the walls around the room. Participants arrange themselves near the E they feel is the </a:t>
            </a:r>
            <a:r>
              <a:rPr lang="en" b="1" dirty="0"/>
              <a:t>least</a:t>
            </a:r>
            <a:r>
              <a:rPr lang="en" dirty="0"/>
              <a:t> important one. In groups at each poster, participants should discuss their rationale and share out with the whole group. Ask participants to reflect on whether a lesson would be effective if an E was missing. They should come to the conclusion that all 5 Es are necessary in some form or another. (Note: The learning cycle model that preceded 5E didn’t have 5 steps; however, elements/purposes of the 5Es was embedded in the phases that are part of it.)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f77650100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f77650100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Note: The IVP slides are only for use if the participants rank themselves mostly 4 or 5 on the sticky bar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traditional model of teaching science is to tell the students the content they need to know, often through lecture and bookwork; </a:t>
            </a:r>
            <a:r>
              <a:rPr lang="en" i="1" dirty="0"/>
              <a:t>maybe</a:t>
            </a:r>
            <a:r>
              <a:rPr lang="en" dirty="0"/>
              <a:t> have students do an “canned” lab experiment with a predetermined outcome; and then students apply their understanding through additional bookwork, pen-and-paper types of activities, or “just for fun” activities. Not every learner experiences this, but it is by and large the way most teachers learned science as kids.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result is that many teachers’ classroom instruction, by default, resembles their own.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0d68e4f9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60d68e4f9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Research-based science instruction was developed out of Piaget’s Adaptation learning theory. Assimilation is fitting new information into your existing schema (i.e., it aligns with what you already know); disequilibrium occurs when new information doesn’t fit with your current schema (i.e., you don’t have a schema for it or it doesn’t match your understanding of the world); and accommodation occurs as you modify existing schema to fit or construct new schema to make sense of the new information. Assimilation and accommodation are not necessarily mutually exclusive processes. Learners reach re-equilibration when they have fully accommodated, and learning is solidified in the organization phase where the new/modified schema are integrated with other existing schema (i.e., connecting what you’ve learned to what you already knew).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Ask participants what they already know about Piaget’s adaptation model before walking through the steps. It may be useful to draw a visual flowchart-type model as you go. Before moving to the next slide, ask participants to to consider how adaptation is likely to align with the 5E model.</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0d68e4f9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0d68e4f9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steps in adaptation roughly align with the 5E in the way shown on the slide. In cases of dotted lines, this indicates that both are likely to be happening at the same time in one or both Es. The 5E instructional sequence model was developed from Piaget’s theories, which should be clear to participants now since they are already familiar or feel comfortable with the 5E model.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Prior to showing teachers this slide ask them to consider how adaptation aligns with 5E. Note that there is not one “right” answer per se and there is room for discussion, assuming participants can justify their choices.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After the white box disappears conclude the original IVP model will be visible. Ask for input on whether IVP aligns with learning theory or Piaget’s work, why or why not. It does not. The final portion of the slide swaps the I and V portions with a note of what “inform” actually means in the context of 5E. This is a good place to note that students are driving the Explain portion and formal instruction shouldn’t occur until they’ve had a chance to work through their own ideas first. The “inform” then would actually only occur in the sense of filling gaps, validating accurate understanding, and helping to guide students through misconceptions.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f77650100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f77650100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Participants will engage in an authentic science learning experience and assess its authenticity. </a:t>
            </a:r>
            <a:endParaRPr dirty="0"/>
          </a:p>
          <a:p>
            <a:pPr marL="0" lvl="0" indent="0" algn="l" rtl="0">
              <a:spcBef>
                <a:spcPts val="0"/>
              </a:spcBef>
              <a:spcAft>
                <a:spcPts val="0"/>
              </a:spcAft>
              <a:buNone/>
            </a:pPr>
            <a:r>
              <a:rPr lang="en" dirty="0"/>
              <a:t>Participants will identify how their authentic learning experience aligns with a 5E lesson model. </a:t>
            </a:r>
            <a:endParaRPr dirty="0"/>
          </a:p>
          <a:p>
            <a:pPr marL="0" lvl="0" indent="0" algn="l" rtl="0">
              <a:spcBef>
                <a:spcPts val="0"/>
              </a:spcBef>
              <a:spcAft>
                <a:spcPts val="0"/>
              </a:spcAft>
              <a:buNone/>
            </a:pPr>
            <a:r>
              <a:rPr lang="en" dirty="0"/>
              <a:t>Participants will practice modifying existing 5E lessons to increase their authenticity for potential use with students.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e42880f0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e42880f0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EXPLAIN</a:t>
            </a:r>
            <a:endParaRPr b="1" dirty="0"/>
          </a:p>
          <a:p>
            <a:pPr marL="0" lvl="0" indent="0" algn="l" rtl="0">
              <a:spcBef>
                <a:spcPts val="0"/>
              </a:spcBef>
              <a:spcAft>
                <a:spcPts val="0"/>
              </a:spcAft>
              <a:buNone/>
            </a:pPr>
            <a:r>
              <a:rPr lang="en" dirty="0"/>
              <a:t>Ask a few teachers to share with the group in what ways their comic was aligned/not aligned to the 5E model.</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e42880f00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e42880f00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EXPLAIN</a:t>
            </a:r>
            <a:endParaRPr b="1" dirty="0"/>
          </a:p>
          <a:p>
            <a:pPr marL="0" lvl="0" indent="0" algn="l" rtl="0">
              <a:spcBef>
                <a:spcPts val="0"/>
              </a:spcBef>
              <a:spcAft>
                <a:spcPts val="0"/>
              </a:spcAft>
              <a:buNone/>
            </a:pPr>
            <a:r>
              <a:rPr lang="en" dirty="0"/>
              <a:t>Provide 5E </a:t>
            </a:r>
            <a:r>
              <a:rPr lang="en-US" dirty="0"/>
              <a:t>Lesson Roles handout </a:t>
            </a:r>
            <a:r>
              <a:rPr lang="en" dirty="0"/>
              <a:t>and ask teachers to evaluate how well the Engage - Explain of the </a:t>
            </a:r>
            <a:r>
              <a:rPr lang="en" i="1" dirty="0"/>
              <a:t>How Does Your Garden Grow? </a:t>
            </a:r>
            <a:r>
              <a:rPr lang="en" dirty="0"/>
              <a:t>lesson aligns.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e42880f0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5e42880f0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EXPLAIN</a:t>
            </a:r>
            <a:endParaRPr b="1"/>
          </a:p>
          <a:p>
            <a:pPr marL="0" lvl="0" indent="0" algn="l" rtl="0">
              <a:spcBef>
                <a:spcPts val="0"/>
              </a:spcBef>
              <a:spcAft>
                <a:spcPts val="0"/>
              </a:spcAft>
              <a:buNone/>
            </a:pPr>
            <a:r>
              <a:rPr lang="en"/>
              <a:t>Participants write a number on a sticky note and place it on a wall/poster to get a quick visual assessment of where the group is at in their understanding overall.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e42880f0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e42880f00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100" b="1"/>
              <a:t>EXTEND</a:t>
            </a:r>
            <a:endParaRPr sz="1100" b="1"/>
          </a:p>
          <a:p>
            <a:pPr marL="0" lvl="0" indent="0" algn="l" rtl="0">
              <a:spcBef>
                <a:spcPts val="0"/>
              </a:spcBef>
              <a:spcAft>
                <a:spcPts val="0"/>
              </a:spcAft>
              <a:buClr>
                <a:srgbClr val="000000"/>
              </a:buClr>
              <a:buFont typeface="Arial"/>
              <a:buNone/>
            </a:pPr>
            <a:r>
              <a:rPr lang="en" sz="1200">
                <a:latin typeface="Calibri"/>
                <a:ea typeface="Calibri"/>
                <a:cs typeface="Calibri"/>
                <a:sym typeface="Calibri"/>
              </a:rPr>
              <a:t>Teachers reflect on how authentic the</a:t>
            </a:r>
            <a:r>
              <a:rPr lang="en" sz="1100"/>
              <a:t> Engage - Explain of the </a:t>
            </a:r>
            <a:r>
              <a:rPr lang="en" sz="1100" i="1"/>
              <a:t>How Does Your Garden Grow? </a:t>
            </a:r>
            <a:r>
              <a:rPr lang="en" sz="1100"/>
              <a:t>lesson was.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e42880f0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e42880f0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EXTEND</a:t>
            </a:r>
            <a:endParaRPr b="1" dirty="0"/>
          </a:p>
          <a:p>
            <a:pPr marL="0" lvl="0" indent="0" algn="l" rtl="0">
              <a:spcBef>
                <a:spcPts val="0"/>
              </a:spcBef>
              <a:spcAft>
                <a:spcPts val="0"/>
              </a:spcAft>
              <a:buNone/>
            </a:pPr>
            <a:r>
              <a:rPr lang="en" dirty="0"/>
              <a:t>Provide participants with copies of the Explain lesson plan from both the original </a:t>
            </a:r>
            <a:r>
              <a:rPr lang="en" i="1" dirty="0"/>
              <a:t>How Does Your Garden Grow? </a:t>
            </a:r>
            <a:r>
              <a:rPr lang="en" dirty="0"/>
              <a:t>and the revised middle school version from this PD. (Give both of the full LEARN lessons if time allows/necessitates.)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Discuss Breakout as example of change we made to increase authenticity. We also changed the order of the original lesson to better align with the 5E model.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5e42880f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5e42880f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EXTEND/EVALUATE</a:t>
            </a:r>
            <a:endParaRPr b="1"/>
          </a:p>
          <a:p>
            <a:pPr marL="0" lvl="0" indent="0" algn="l" rtl="0">
              <a:spcBef>
                <a:spcPts val="0"/>
              </a:spcBef>
              <a:spcAft>
                <a:spcPts val="0"/>
              </a:spcAft>
              <a:buNone/>
            </a:pPr>
            <a:r>
              <a:rPr lang="en"/>
              <a:t>Have teachers look at the entire middle school version of the lesson. Give them time to brainstorm other ways they could make it more authentic. Provide time near the end to identify one of their own lessons they could modify. Ask them to bring that lesson with them in October when we meet again.</a:t>
            </a:r>
            <a:endParaRPr/>
          </a:p>
          <a:p>
            <a:pPr marL="0" lvl="0" indent="0" algn="l" rtl="0">
              <a:spcBef>
                <a:spcPts val="0"/>
              </a:spcBef>
              <a:spcAft>
                <a:spcPts val="0"/>
              </a:spcAft>
              <a:buNone/>
            </a:pPr>
            <a:endParaRPr/>
          </a:p>
          <a:p>
            <a:pPr marL="0" lvl="0" indent="0" algn="l" rtl="0">
              <a:spcBef>
                <a:spcPts val="0"/>
              </a:spcBef>
              <a:spcAft>
                <a:spcPts val="0"/>
              </a:spcAft>
              <a:buNone/>
            </a:pPr>
            <a:r>
              <a:rPr lang="en"/>
              <a:t>Teachers should participate in the </a:t>
            </a:r>
            <a:r>
              <a:rPr lang="en" u="sng">
                <a:solidFill>
                  <a:schemeClr val="hlink"/>
                </a:solidFill>
                <a:hlinkClick r:id="rId3"/>
              </a:rPr>
              <a:t>Flipgrid</a:t>
            </a:r>
            <a:r>
              <a:rPr lang="en"/>
              <a:t> activity to document their plans. Since teachers will be recording their responses as videos, time permitting, several could be shared whole-group on the presenter computer, or teachers could be provided some time to view and respond to a few in the group page.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74999f864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74999f86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ENGAGE</a:t>
            </a:r>
            <a:endParaRPr b="1"/>
          </a:p>
          <a:p>
            <a:pPr marL="0" lvl="0" indent="0" algn="l" rtl="0">
              <a:spcBef>
                <a:spcPts val="0"/>
              </a:spcBef>
              <a:spcAft>
                <a:spcPts val="0"/>
              </a:spcAft>
              <a:buNone/>
            </a:pPr>
            <a:r>
              <a:rPr lang="en"/>
              <a:t>Participants write a number on a sticky note and place it on a wall/poster to get a quick visual assessment of where the group is at in their understanding overall.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f77650100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f7765010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EXPLORE</a:t>
            </a:r>
            <a:endParaRPr b="1" dirty="0"/>
          </a:p>
          <a:p>
            <a:pPr marL="0" lvl="0" indent="0" algn="l" rtl="0">
              <a:spcBef>
                <a:spcPts val="0"/>
              </a:spcBef>
              <a:spcAft>
                <a:spcPts val="0"/>
              </a:spcAft>
              <a:buNone/>
            </a:pPr>
            <a:r>
              <a:rPr lang="en" u="sng" dirty="0">
                <a:solidFill>
                  <a:schemeClr val="hlink"/>
                </a:solidFill>
                <a:hlinkClick r:id="rId3"/>
              </a:rPr>
              <a:t>https://learn.k20center.ou.edu/lesson/b5aef944bb8300a7bdb6f1a67f02fc49</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Participants will work through the Engage, Explore, and Explain portions of this lesson as learners.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74999f86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74999f86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Engage</a:t>
            </a:r>
            <a:endParaRPr i="1" dirty="0"/>
          </a:p>
          <a:p>
            <a:pPr marL="0" lvl="0" indent="0" algn="l" rtl="0">
              <a:spcBef>
                <a:spcPts val="0"/>
              </a:spcBef>
              <a:spcAft>
                <a:spcPts val="0"/>
              </a:spcAft>
              <a:buNone/>
            </a:pPr>
            <a:r>
              <a:rPr lang="en-US" dirty="0"/>
              <a:t>Ask participants to reflect on what they observe in each photo, the differences they notice, potential causes for these differences, and what healthy flora might have that the unhealthy flora does not.</a:t>
            </a:r>
          </a:p>
          <a:p>
            <a:pPr marL="0" lvl="0" indent="0" algn="l" rtl="0">
              <a:spcBef>
                <a:spcPts val="0"/>
              </a:spcBef>
              <a:spcAft>
                <a:spcPts val="0"/>
              </a:spcAft>
              <a:buNone/>
            </a:pPr>
            <a:endParaRPr dirty="0"/>
          </a:p>
          <a:p>
            <a:pPr marL="0" lvl="0" indent="0" algn="l" rtl="0">
              <a:spcBef>
                <a:spcPts val="0"/>
              </a:spcBef>
              <a:spcAft>
                <a:spcPts val="0"/>
              </a:spcAft>
              <a:buNone/>
            </a:pPr>
            <a:r>
              <a:rPr lang="en" i="1" dirty="0"/>
              <a:t>Photos: Heather Shaffery</a:t>
            </a:r>
            <a:endParaRPr i="1"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f77650100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f7765010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Engage</a:t>
            </a:r>
            <a:endParaRPr dirty="0"/>
          </a:p>
          <a:p>
            <a:pPr marL="0" lvl="0" indent="0" algn="l" rtl="0">
              <a:spcBef>
                <a:spcPts val="0"/>
              </a:spcBef>
              <a:spcAft>
                <a:spcPts val="0"/>
              </a:spcAft>
              <a:buNone/>
            </a:pPr>
            <a:r>
              <a:rPr lang="en" dirty="0"/>
              <a:t>After the discussion, ask students to summarize what they think they know about the images in one sentence.  Effective sentences will essentially summarize the big takeaway each student got out from the conversation.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e42880f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e42880f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Explore</a:t>
            </a:r>
            <a:endParaRPr i="1" dirty="0"/>
          </a:p>
          <a:p>
            <a:pPr marL="0" lvl="0" indent="0" algn="l" rtl="0">
              <a:spcBef>
                <a:spcPts val="0"/>
              </a:spcBef>
              <a:spcAft>
                <a:spcPts val="0"/>
              </a:spcAft>
              <a:buNone/>
            </a:pPr>
            <a:r>
              <a:rPr lang="en" dirty="0"/>
              <a:t>Now that the students have a sense that soil may be important to plant health, have them test the soil types to determine the level of the nutrients present. </a:t>
            </a:r>
            <a:endParaRPr dirty="0"/>
          </a:p>
          <a:p>
            <a:pPr marL="457200" lvl="0" indent="-298450" algn="l" rtl="0">
              <a:spcBef>
                <a:spcPts val="0"/>
              </a:spcBef>
              <a:spcAft>
                <a:spcPts val="0"/>
              </a:spcAft>
              <a:buSzPts val="1100"/>
              <a:buAutoNum type="arabicPeriod"/>
            </a:pPr>
            <a:r>
              <a:rPr lang="en" dirty="0"/>
              <a:t>Provide each group with a soil test data sheet. In this PD we only ask the teachers to do the Nitrogen and pH tests in the interest of time and considerations of the mess other tests would generate.</a:t>
            </a:r>
            <a:endParaRPr dirty="0"/>
          </a:p>
          <a:p>
            <a:pPr marL="457200" lvl="0" indent="-298450" algn="l" rtl="0">
              <a:spcBef>
                <a:spcPts val="0"/>
              </a:spcBef>
              <a:spcAft>
                <a:spcPts val="0"/>
              </a:spcAft>
              <a:buSzPts val="1100"/>
              <a:buAutoNum type="arabicPeriod"/>
            </a:pPr>
            <a:r>
              <a:rPr lang="en" dirty="0"/>
              <a:t>Based on the specific directions for the soil test kit you have purchased, review the procedure for soil testing with your students. </a:t>
            </a:r>
            <a:r>
              <a:rPr lang="en" b="1" dirty="0"/>
              <a:t>(*Note: If your kit requires the use of chemicals, be sure to check the SDS in advance for safety and disposal procedures.)</a:t>
            </a:r>
            <a:endParaRPr b="1" dirty="0"/>
          </a:p>
          <a:p>
            <a:pPr marL="457200" lvl="0" indent="-298450" algn="l" rtl="0">
              <a:spcBef>
                <a:spcPts val="0"/>
              </a:spcBef>
              <a:spcAft>
                <a:spcPts val="0"/>
              </a:spcAft>
              <a:buSzPts val="1100"/>
              <a:buAutoNum type="arabicPeriod"/>
            </a:pPr>
            <a:r>
              <a:rPr lang="en" dirty="0"/>
              <a:t>Have students document their process and results using tablets or their phone’s camera.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b="1" dirty="0"/>
              <a:t>Prior Preparation</a:t>
            </a:r>
            <a:endParaRPr b="1" dirty="0"/>
          </a:p>
          <a:p>
            <a:pPr marL="0" lvl="0" indent="0" algn="l" rtl="0">
              <a:spcBef>
                <a:spcPts val="0"/>
              </a:spcBef>
              <a:spcAft>
                <a:spcPts val="0"/>
              </a:spcAft>
              <a:buNone/>
            </a:pPr>
            <a:r>
              <a:rPr lang="en" dirty="0"/>
              <a:t>All of tests require a soil solution which is best to prepare at least a day before to get better results due to the nutrients leaching into the water.</a:t>
            </a:r>
            <a:endParaRPr dirty="0"/>
          </a:p>
          <a:p>
            <a:pPr marL="457200" lvl="0" indent="-298450" algn="l" rtl="0">
              <a:spcBef>
                <a:spcPts val="0"/>
              </a:spcBef>
              <a:spcAft>
                <a:spcPts val="0"/>
              </a:spcAft>
              <a:buSzPts val="1100"/>
              <a:buAutoNum type="arabicPeriod"/>
            </a:pPr>
            <a:r>
              <a:rPr lang="en" dirty="0"/>
              <a:t>Create a soil solution by adding 100 mg of soil and 200 mL of water to a beaker or other container.</a:t>
            </a:r>
            <a:endParaRPr dirty="0"/>
          </a:p>
          <a:p>
            <a:pPr marL="457200" lvl="0" indent="-298450" algn="l" rtl="0">
              <a:spcBef>
                <a:spcPts val="0"/>
              </a:spcBef>
              <a:spcAft>
                <a:spcPts val="0"/>
              </a:spcAft>
              <a:buSzPts val="1100"/>
              <a:buAutoNum type="arabicPeriod"/>
            </a:pPr>
            <a:r>
              <a:rPr lang="en" dirty="0"/>
              <a:t>Use the stirring rod or sticks to blend the mixture. (Clean the stirring rod thoroughly or use a different stirring utensil for each soil sample.)</a:t>
            </a:r>
            <a:endParaRPr dirty="0"/>
          </a:p>
          <a:p>
            <a:pPr marL="457200" lvl="0" indent="-298450" algn="l" rtl="0">
              <a:spcBef>
                <a:spcPts val="0"/>
              </a:spcBef>
              <a:spcAft>
                <a:spcPts val="0"/>
              </a:spcAft>
              <a:buSzPts val="1100"/>
              <a:buAutoNum type="arabicPeriod"/>
            </a:pPr>
            <a:r>
              <a:rPr lang="en" dirty="0"/>
              <a:t>If you are using test strips that require a color comparison, it might be necessary to filter the water sample before collecting data. Depending on how murky the soil makes the water, it is usually clean enough after 2-3 rounds of filtering through a double or triple layer of coffee filters.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0d68e4f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0d68e4f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Explore</a:t>
            </a:r>
            <a:endParaRPr i="1"/>
          </a:p>
          <a:p>
            <a:pPr marL="0" lvl="0" indent="0" algn="l" rtl="0">
              <a:spcBef>
                <a:spcPts val="0"/>
              </a:spcBef>
              <a:spcAft>
                <a:spcPts val="0"/>
              </a:spcAft>
              <a:buNone/>
            </a:pPr>
            <a:r>
              <a:rPr lang="en" b="1"/>
              <a:t>Clean-Up</a:t>
            </a:r>
            <a:endParaRPr b="1"/>
          </a:p>
          <a:p>
            <a:pPr marL="457200" lvl="0" indent="-298450" algn="l" rtl="0">
              <a:spcBef>
                <a:spcPts val="0"/>
              </a:spcBef>
              <a:spcAft>
                <a:spcPts val="0"/>
              </a:spcAft>
              <a:buSzPts val="1100"/>
              <a:buAutoNum type="arabicPeriod"/>
            </a:pPr>
            <a:r>
              <a:rPr lang="en"/>
              <a:t>Have students clean up any soil and water messes and wash up surfaces as necessary.</a:t>
            </a:r>
            <a:endParaRPr/>
          </a:p>
          <a:p>
            <a:pPr marL="457200" lvl="0" indent="-298450" algn="l" rtl="0">
              <a:spcBef>
                <a:spcPts val="0"/>
              </a:spcBef>
              <a:spcAft>
                <a:spcPts val="0"/>
              </a:spcAft>
              <a:buSzPts val="1100"/>
              <a:buAutoNum type="arabicPeriod"/>
            </a:pPr>
            <a:r>
              <a:rPr lang="en"/>
              <a:t>Unless the testing materials have specific disposal instructions, trash and soil water can be disposed off in the regular trash and sink. </a:t>
            </a:r>
            <a:endParaRPr/>
          </a:p>
          <a:p>
            <a:pPr marL="914400" lvl="1" indent="-298450" algn="l" rtl="0">
              <a:spcBef>
                <a:spcPts val="0"/>
              </a:spcBef>
              <a:spcAft>
                <a:spcPts val="0"/>
              </a:spcAft>
              <a:buSzPts val="1100"/>
              <a:buAutoNum type="alphaLcPeriod"/>
            </a:pPr>
            <a:r>
              <a:rPr lang="en"/>
              <a:t>If any chemicals were added to the water samples, do </a:t>
            </a:r>
            <a:r>
              <a:rPr lang="en" i="1"/>
              <a:t>not </a:t>
            </a:r>
            <a:r>
              <a:rPr lang="en"/>
              <a:t>pour them down the drain without consulting their SDS sheets for disposal procedures. </a:t>
            </a:r>
            <a:endParaRPr/>
          </a:p>
          <a:p>
            <a:pPr marL="914400" lvl="1" indent="-298450" algn="l" rtl="0">
              <a:spcBef>
                <a:spcPts val="0"/>
              </a:spcBef>
              <a:spcAft>
                <a:spcPts val="0"/>
              </a:spcAft>
              <a:buSzPts val="1100"/>
              <a:buAutoNum type="alphaLcPeriod"/>
            </a:pPr>
            <a:r>
              <a:rPr lang="en"/>
              <a:t>To avoid clogs, do </a:t>
            </a:r>
            <a:r>
              <a:rPr lang="en" i="1"/>
              <a:t>not</a:t>
            </a:r>
            <a:r>
              <a:rPr lang="en"/>
              <a:t> pour any water with soil in it down drains.</a:t>
            </a:r>
            <a:endParaRPr/>
          </a:p>
          <a:p>
            <a:pPr marL="457200" lvl="0" indent="-298450" algn="l" rtl="0">
              <a:spcBef>
                <a:spcPts val="0"/>
              </a:spcBef>
              <a:spcAft>
                <a:spcPts val="0"/>
              </a:spcAft>
              <a:buSzPts val="1100"/>
              <a:buAutoNum type="arabicPeriod"/>
            </a:pPr>
            <a:r>
              <a:rPr lang="en"/>
              <a:t>Gloves should be removed by turning them inside out. (See a demonstration </a:t>
            </a:r>
            <a:r>
              <a:rPr lang="en" u="sng">
                <a:solidFill>
                  <a:schemeClr val="hlink"/>
                </a:solidFill>
                <a:hlinkClick r:id="rId3"/>
              </a:rPr>
              <a:t>here</a:t>
            </a:r>
            <a:r>
              <a:rPr lang="en"/>
              <a:t> if you are unfamiliar with the technique.) Goggles should be wiped clean/disinfected before being put away.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f77650100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f77650100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t>Explore</a:t>
            </a:r>
            <a:endParaRPr b="1" dirty="0"/>
          </a:p>
          <a:p>
            <a:pPr marL="0" lvl="0" indent="0" algn="l" rtl="0">
              <a:spcBef>
                <a:spcPts val="0"/>
              </a:spcBef>
              <a:spcAft>
                <a:spcPts val="0"/>
              </a:spcAft>
              <a:buNone/>
            </a:pPr>
            <a:r>
              <a:rPr lang="en" u="sng" dirty="0">
                <a:solidFill>
                  <a:schemeClr val="hlink"/>
                </a:solidFill>
                <a:hlinkClick r:id="rId3"/>
              </a:rPr>
              <a:t>https://docs.google.com/document/d/1T2SkhC-cTzC__-a_VJppSG2Amb7wRLUCWeRcuKHAzgw/copy</a:t>
            </a: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Have participants work in groups to gather information about general soil science, soil health, and soil functions. Each participant should record important details in a Window Notes graphic organizer. They will leave the Nutrient Cycle box empty for now. Participants could also use Google Apps (e.g., Docs, Slides) to collaboratively fill out the notes.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Make the document of sources available to participants. Note that several of the sources are YouTube videos which may require headphones or space to not disturb other working groups.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interest of time, the source list can be narrowed down to a smaller number of options to explore.</a:t>
            </a:r>
            <a:endParaRPr dirty="0"/>
          </a:p>
          <a:p>
            <a:pPr marL="457200" lvl="0" indent="-298450" algn="l" rtl="0">
              <a:spcBef>
                <a:spcPts val="0"/>
              </a:spcBef>
              <a:spcAft>
                <a:spcPts val="0"/>
              </a:spcAft>
              <a:buSzPts val="1100"/>
              <a:buChar char="●"/>
            </a:pPr>
            <a:r>
              <a:rPr lang="en" dirty="0"/>
              <a:t>Watch </a:t>
            </a:r>
            <a:r>
              <a:rPr lang="en" i="1" dirty="0"/>
              <a:t>at least </a:t>
            </a:r>
            <a:r>
              <a:rPr lang="en" dirty="0"/>
              <a:t>1 video, read 1 article, and 2 infographics. If time left, continue on to more.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p:nvPr/>
        </p:nvSpPr>
        <p:spPr>
          <a:xfrm>
            <a:off x="0" y="0"/>
            <a:ext cx="9144000" cy="72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2"/>
          <p:cNvPicPr preferRelativeResize="0"/>
          <p:nvPr/>
        </p:nvPicPr>
        <p:blipFill rotWithShape="1">
          <a:blip r:embed="rId3">
            <a:alphaModFix/>
          </a:blip>
          <a:srcRect/>
          <a:stretch/>
        </p:blipFill>
        <p:spPr>
          <a:xfrm>
            <a:off x="0" y="-12"/>
            <a:ext cx="9144000" cy="1438275"/>
          </a:xfrm>
          <a:prstGeom prst="rect">
            <a:avLst/>
          </a:prstGeom>
          <a:noFill/>
          <a:ln>
            <a:noFill/>
          </a:ln>
        </p:spPr>
      </p:pic>
      <p:sp>
        <p:nvSpPr>
          <p:cNvPr id="13" name="Google Shape;13;p2"/>
          <p:cNvSpPr txBox="1">
            <a:spLocks noGrp="1"/>
          </p:cNvSpPr>
          <p:nvPr>
            <p:ph type="ctrTitle"/>
          </p:nvPr>
        </p:nvSpPr>
        <p:spPr>
          <a:xfrm>
            <a:off x="729450" y="15510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4" name="Google Shape;14;p2"/>
          <p:cNvSpPr txBox="1">
            <a:spLocks noGrp="1"/>
          </p:cNvSpPr>
          <p:nvPr>
            <p:ph type="subTitle" idx="1"/>
          </p:nvPr>
        </p:nvSpPr>
        <p:spPr>
          <a:xfrm>
            <a:off x="729627" y="34015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rgbClr val="C9DAF8"/>
              </a:buClr>
              <a:buSzPts val="8000"/>
              <a:buNone/>
              <a:defRPr sz="8000">
                <a:solidFill>
                  <a:srgbClr val="C9DAF8"/>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53" name="Google Shape;53;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pic>
        <p:nvPicPr>
          <p:cNvPr id="54" name="Google Shape;54;p11"/>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rtl="0">
              <a:spcBef>
                <a:spcPts val="0"/>
              </a:spcBef>
              <a:spcAft>
                <a:spcPts val="0"/>
              </a:spcAft>
              <a:buClr>
                <a:schemeClr val="accen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3"/>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lvl="0" indent="-311150" algn="l" rtl="0">
              <a:spcBef>
                <a:spcPts val="300"/>
              </a:spcBef>
              <a:spcAft>
                <a:spcPts val="0"/>
              </a:spcAft>
              <a:buSzPts val="1300"/>
              <a:buChar char="●"/>
              <a:defRPr/>
            </a:lvl1pPr>
            <a:lvl2pPr marL="914400" lvl="1" indent="-273050" algn="l" rtl="0">
              <a:spcBef>
                <a:spcPts val="1600"/>
              </a:spcBef>
              <a:spcAft>
                <a:spcPts val="0"/>
              </a:spcAft>
              <a:buSzPts val="700"/>
              <a:buChar char="○"/>
              <a:defRPr/>
            </a:lvl2pPr>
            <a:lvl3pPr marL="1371600" lvl="2" indent="-285750" algn="l" rtl="0">
              <a:spcBef>
                <a:spcPts val="1600"/>
              </a:spcBef>
              <a:spcAft>
                <a:spcPts val="0"/>
              </a:spcAft>
              <a:buSzPts val="900"/>
              <a:buChar char="■"/>
              <a:defRPr/>
            </a:lvl3pPr>
            <a:lvl4pPr marL="1828800" lvl="3" indent="-285750" algn="l" rtl="0">
              <a:spcBef>
                <a:spcPts val="1600"/>
              </a:spcBef>
              <a:spcAft>
                <a:spcPts val="0"/>
              </a:spcAft>
              <a:buSzPts val="900"/>
              <a:buChar char="●"/>
              <a:defRPr/>
            </a:lvl4pPr>
            <a:lvl5pPr marL="2286000" lvl="4" indent="-285750" algn="l" rtl="0">
              <a:spcBef>
                <a:spcPts val="1600"/>
              </a:spcBef>
              <a:spcAft>
                <a:spcPts val="0"/>
              </a:spcAft>
              <a:buSzPts val="900"/>
              <a:buChar char="○"/>
              <a:defRPr/>
            </a:lvl5pPr>
            <a:lvl6pPr marL="2743200" lvl="5" indent="-298450" algn="l" rtl="0">
              <a:spcBef>
                <a:spcPts val="1600"/>
              </a:spcBef>
              <a:spcAft>
                <a:spcPts val="0"/>
              </a:spcAft>
              <a:buSzPts val="1100"/>
              <a:buChar char="■"/>
              <a:defRPr/>
            </a:lvl6pPr>
            <a:lvl7pPr marL="3200400" lvl="6" indent="-298450" algn="l" rtl="0">
              <a:spcBef>
                <a:spcPts val="1600"/>
              </a:spcBef>
              <a:spcAft>
                <a:spcPts val="0"/>
              </a:spcAft>
              <a:buSzPts val="1100"/>
              <a:buChar char="●"/>
              <a:defRPr/>
            </a:lvl7pPr>
            <a:lvl8pPr marL="3657600" lvl="7" indent="-317500" algn="l" rtl="0">
              <a:spcBef>
                <a:spcPts val="1600"/>
              </a:spcBef>
              <a:spcAft>
                <a:spcPts val="0"/>
              </a:spcAft>
              <a:buSzPts val="1400"/>
              <a:buChar char="○"/>
              <a:defRPr/>
            </a:lvl8pPr>
            <a:lvl9pPr marL="4114800" lvl="8" indent="-317500" algn="l" rtl="0">
              <a:spcBef>
                <a:spcPts val="1600"/>
              </a:spcBef>
              <a:spcAft>
                <a:spcPts val="1600"/>
              </a:spcAft>
              <a:buSzPts val="1400"/>
              <a:buChar char="■"/>
              <a:defRPr/>
            </a:lvl9pPr>
          </a:lstStyle>
          <a:p>
            <a:endParaRPr/>
          </a:p>
        </p:txBody>
      </p:sp>
      <p:pic>
        <p:nvPicPr>
          <p:cNvPr id="60" name="Google Shape;60;p13"/>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18725" y="4149777"/>
            <a:ext cx="9144000" cy="1438273"/>
          </a:xfrm>
          <a:prstGeom prst="rect">
            <a:avLst/>
          </a:prstGeom>
          <a:noFill/>
          <a:ln>
            <a:noFill/>
          </a:ln>
        </p:spPr>
      </p:pic>
      <p:sp>
        <p:nvSpPr>
          <p:cNvPr id="17" name="Google Shape;17;p3"/>
          <p:cNvSpPr txBox="1">
            <a:spLocks noGrp="1"/>
          </p:cNvSpPr>
          <p:nvPr>
            <p:ph type="title"/>
          </p:nvPr>
        </p:nvSpPr>
        <p:spPr>
          <a:xfrm>
            <a:off x="729450" y="1703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0" name="Google Shape;20;p4"/>
          <p:cNvSpPr txBox="1">
            <a:spLocks noGrp="1"/>
          </p:cNvSpPr>
          <p:nvPr>
            <p:ph type="body" idx="1"/>
          </p:nvPr>
        </p:nvSpPr>
        <p:spPr>
          <a:xfrm>
            <a:off x="729450" y="18502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1" name="Google Shape;2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5" name="Google Shape;25;p5"/>
          <p:cNvSpPr txBox="1">
            <a:spLocks noGrp="1"/>
          </p:cNvSpPr>
          <p:nvPr>
            <p:ph type="body" idx="1"/>
          </p:nvPr>
        </p:nvSpPr>
        <p:spPr>
          <a:xfrm>
            <a:off x="729325" y="18502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6" name="Google Shape;26;p5"/>
          <p:cNvSpPr txBox="1">
            <a:spLocks noGrp="1"/>
          </p:cNvSpPr>
          <p:nvPr>
            <p:ph type="body" idx="2"/>
          </p:nvPr>
        </p:nvSpPr>
        <p:spPr>
          <a:xfrm>
            <a:off x="4643604" y="18502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7" name="Google Shape;27;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29450" y="10138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1" name="Google Shape;31;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6"/>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30000" y="10900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5" name="Google Shape;35;p7"/>
          <p:cNvSpPr txBox="1">
            <a:spLocks noGrp="1"/>
          </p:cNvSpPr>
          <p:nvPr>
            <p:ph type="body" idx="1"/>
          </p:nvPr>
        </p:nvSpPr>
        <p:spPr>
          <a:xfrm>
            <a:off x="721225" y="25531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6" name="Google Shape;36;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7"/>
          <p:cNvPicPr preferRelativeResize="0"/>
          <p:nvPr/>
        </p:nvPicPr>
        <p:blipFill rotWithShape="1">
          <a:blip r:embed="rId2">
            <a:alphaModFix/>
          </a:blip>
          <a:srcRect/>
          <a:stretch/>
        </p:blipFill>
        <p:spPr>
          <a:xfrm>
            <a:off x="0" y="0"/>
            <a:ext cx="5691250" cy="8951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99000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pic>
        <p:nvPicPr>
          <p:cNvPr id="40" name="Google Shape;40;p8"/>
          <p:cNvPicPr preferRelativeResize="0"/>
          <p:nvPr/>
        </p:nvPicPr>
        <p:blipFill rotWithShape="1">
          <a:blip r:embed="rId2">
            <a:alphaModFix/>
          </a:blip>
          <a:srcRect/>
          <a:stretch/>
        </p:blipFill>
        <p:spPr>
          <a:xfrm>
            <a:off x="-18725" y="4149777"/>
            <a:ext cx="9144000" cy="14382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0" y="448425"/>
            <a:ext cx="4572000" cy="4695076"/>
          </a:xfrm>
          <a:prstGeom prst="rect">
            <a:avLst/>
          </a:prstGeom>
          <a:noFill/>
          <a:ln>
            <a:noFill/>
          </a:ln>
        </p:spPr>
      </p:pic>
      <p:sp>
        <p:nvSpPr>
          <p:cNvPr id="43" name="Google Shape;43;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4" name="Google Shape;44;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45" name="Google Shape;45;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6" name="Google Shape;46;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9"/>
          <p:cNvPicPr preferRelativeResize="0"/>
          <p:nvPr/>
        </p:nvPicPr>
        <p:blipFill rotWithShape="1">
          <a:blip r:embed="rId3" cstate="hqprint">
            <a:alphaModFix/>
            <a:extLst>
              <a:ext uri="{28A0092B-C50C-407E-A947-70E740481C1C}">
                <a14:useLocalDpi xmlns:a14="http://schemas.microsoft.com/office/drawing/2010/main"/>
              </a:ext>
            </a:extLst>
          </a:blip>
          <a:srcRect r="19665"/>
          <a:stretch/>
        </p:blipFill>
        <p:spPr>
          <a:xfrm>
            <a:off x="0" y="0"/>
            <a:ext cx="4572000" cy="8951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50" name="Google Shape;50;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bit.ly/gardengrowbreakou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bit.ly/Explo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729450" y="15510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Authenticity Grow?</a:t>
            </a:r>
            <a:endParaRPr/>
          </a:p>
        </p:txBody>
      </p:sp>
      <p:sp>
        <p:nvSpPr>
          <p:cNvPr id="66" name="Google Shape;66;p14"/>
          <p:cNvSpPr txBox="1">
            <a:spLocks noGrp="1"/>
          </p:cNvSpPr>
          <p:nvPr>
            <p:ph type="subTitle" idx="1"/>
          </p:nvPr>
        </p:nvSpPr>
        <p:spPr>
          <a:xfrm>
            <a:off x="729625" y="3401500"/>
            <a:ext cx="7688100" cy="65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Personal Development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Google Shape;148;p24"/>
          <p:cNvGraphicFramePr/>
          <p:nvPr>
            <p:extLst>
              <p:ext uri="{D42A27DB-BD31-4B8C-83A1-F6EECF244321}">
                <p14:modId xmlns:p14="http://schemas.microsoft.com/office/powerpoint/2010/main" val="804144655"/>
              </p:ext>
            </p:extLst>
          </p:nvPr>
        </p:nvGraphicFramePr>
        <p:xfrm>
          <a:off x="989300" y="1703975"/>
          <a:ext cx="7165400" cy="3245100"/>
        </p:xfrm>
        <a:graphic>
          <a:graphicData uri="http://schemas.openxmlformats.org/drawingml/2006/table">
            <a:tbl>
              <a:tblPr>
                <a:noFill/>
                <a:tableStyleId>{F84DFB19-4A1D-46BF-AEBC-09624CF9099F}</a:tableStyleId>
              </a:tblPr>
              <a:tblGrid>
                <a:gridCol w="3582700">
                  <a:extLst>
                    <a:ext uri="{9D8B030D-6E8A-4147-A177-3AD203B41FA5}">
                      <a16:colId xmlns:a16="http://schemas.microsoft.com/office/drawing/2014/main" val="20000"/>
                    </a:ext>
                  </a:extLst>
                </a:gridCol>
                <a:gridCol w="3582700">
                  <a:extLst>
                    <a:ext uri="{9D8B030D-6E8A-4147-A177-3AD203B41FA5}">
                      <a16:colId xmlns:a16="http://schemas.microsoft.com/office/drawing/2014/main" val="20001"/>
                    </a:ext>
                  </a:extLst>
                </a:gridCol>
              </a:tblGrid>
              <a:tr h="1622550">
                <a:tc>
                  <a:txBody>
                    <a:bodyPr/>
                    <a:lstStyle/>
                    <a:p>
                      <a:pPr marL="0" lvl="0" indent="0" algn="ctr" rtl="0">
                        <a:spcBef>
                          <a:spcPts val="0"/>
                        </a:spcBef>
                        <a:spcAft>
                          <a:spcPts val="0"/>
                        </a:spcAft>
                        <a:buNone/>
                      </a:pPr>
                      <a:r>
                        <a:rPr lang="en" b="1" dirty="0">
                          <a:solidFill>
                            <a:schemeClr val="dk1"/>
                          </a:solidFill>
                        </a:rPr>
                        <a:t>Soil Properties</a:t>
                      </a:r>
                    </a:p>
                    <a:p>
                      <a:pPr marL="0" lvl="0" indent="0" algn="ctr" rtl="0">
                        <a:spcBef>
                          <a:spcPts val="0"/>
                        </a:spcBef>
                        <a:spcAft>
                          <a:spcPts val="0"/>
                        </a:spcAft>
                        <a:buNone/>
                      </a:pPr>
                      <a:r>
                        <a:rPr lang="en-US" b="1" dirty="0">
                          <a:solidFill>
                            <a:schemeClr val="bg2"/>
                          </a:solidFill>
                        </a:rPr>
                        <a:t> </a:t>
                      </a:r>
                      <a:endParaRPr b="1" dirty="0">
                        <a:solidFill>
                          <a:schemeClr val="bg2"/>
                        </a:solidFill>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dk1"/>
                          </a:solidFill>
                        </a:rPr>
                        <a:t>Soil Health</a:t>
                      </a:r>
                    </a:p>
                    <a:p>
                      <a:pPr marL="0" lvl="0" indent="0" algn="ctr" rtl="0">
                        <a:spcBef>
                          <a:spcPts val="0"/>
                        </a:spcBef>
                        <a:spcAft>
                          <a:spcPts val="0"/>
                        </a:spcAft>
                        <a:buNone/>
                      </a:pPr>
                      <a:r>
                        <a:rPr lang="en-US" b="1" dirty="0">
                          <a:solidFill>
                            <a:schemeClr val="bg2"/>
                          </a:solidFill>
                        </a:rPr>
                        <a:t> </a:t>
                      </a:r>
                      <a:endParaRPr b="1" dirty="0">
                        <a:solidFill>
                          <a:schemeClr val="bg2"/>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22550">
                <a:tc>
                  <a:txBody>
                    <a:bodyPr/>
                    <a:lstStyle/>
                    <a:p>
                      <a:pPr marL="0" lvl="0" indent="0" algn="ctr" rtl="0">
                        <a:spcBef>
                          <a:spcPts val="0"/>
                        </a:spcBef>
                        <a:spcAft>
                          <a:spcPts val="0"/>
                        </a:spcAft>
                        <a:buNone/>
                      </a:pPr>
                      <a:r>
                        <a:rPr lang="en" b="1" dirty="0">
                          <a:solidFill>
                            <a:schemeClr val="dk1"/>
                          </a:solidFill>
                        </a:rPr>
                        <a:t>Soil Chemistry</a:t>
                      </a:r>
                    </a:p>
                    <a:p>
                      <a:pPr marL="0" lvl="0" indent="0" algn="ctr" rtl="0">
                        <a:spcBef>
                          <a:spcPts val="0"/>
                        </a:spcBef>
                        <a:spcAft>
                          <a:spcPts val="0"/>
                        </a:spcAft>
                        <a:buNone/>
                      </a:pPr>
                      <a:r>
                        <a:rPr lang="en" b="1" dirty="0">
                          <a:solidFill>
                            <a:schemeClr val="bg2"/>
                          </a:solidFill>
                        </a:rPr>
                        <a:t> </a:t>
                      </a:r>
                      <a:endParaRPr b="1" dirty="0">
                        <a:solidFill>
                          <a:schemeClr val="bg2"/>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b="1">
                          <a:solidFill>
                            <a:schemeClr val="bg2"/>
                          </a:solidFill>
                        </a:rPr>
                        <a:t> </a:t>
                      </a:r>
                      <a:endParaRPr b="1" dirty="0">
                        <a:solidFill>
                          <a:schemeClr val="bg2"/>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9" name="Google Shape;149;p24"/>
          <p:cNvSpPr txBox="1">
            <a:spLocks noGrp="1"/>
          </p:cNvSpPr>
          <p:nvPr>
            <p:ph type="title"/>
          </p:nvPr>
        </p:nvSpPr>
        <p:spPr>
          <a:xfrm>
            <a:off x="729450" y="10138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and Soil Health Investigation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6079500" y="621150"/>
            <a:ext cx="18189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Breakout!</a:t>
            </a:r>
            <a:endParaRPr/>
          </a:p>
        </p:txBody>
      </p:sp>
      <p:sp>
        <p:nvSpPr>
          <p:cNvPr id="155" name="Google Shape;155;p25"/>
          <p:cNvSpPr txBox="1">
            <a:spLocks noGrp="1"/>
          </p:cNvSpPr>
          <p:nvPr>
            <p:ph type="body" idx="1"/>
          </p:nvPr>
        </p:nvSpPr>
        <p:spPr>
          <a:xfrm>
            <a:off x="344250" y="4515152"/>
            <a:ext cx="8455500" cy="62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298AC4"/>
                </a:solidFill>
                <a:hlinkClick r:id="rId3"/>
              </a:rPr>
              <a:t>bit.ly/gardengrowbreakout</a:t>
            </a:r>
            <a:endParaRPr sz="3200" b="1" dirty="0">
              <a:solidFill>
                <a:srgbClr val="298AC4"/>
              </a:solidFill>
            </a:endParaRPr>
          </a:p>
        </p:txBody>
      </p:sp>
      <p:graphicFrame>
        <p:nvGraphicFramePr>
          <p:cNvPr id="156" name="Google Shape;156;p25"/>
          <p:cNvGraphicFramePr/>
          <p:nvPr>
            <p:extLst>
              <p:ext uri="{D42A27DB-BD31-4B8C-83A1-F6EECF244321}">
                <p14:modId xmlns:p14="http://schemas.microsoft.com/office/powerpoint/2010/main" val="3772227861"/>
              </p:ext>
            </p:extLst>
          </p:nvPr>
        </p:nvGraphicFramePr>
        <p:xfrm>
          <a:off x="5111800" y="1612000"/>
          <a:ext cx="3754300" cy="2045850"/>
        </p:xfrm>
        <a:graphic>
          <a:graphicData uri="http://schemas.openxmlformats.org/drawingml/2006/table">
            <a:tbl>
              <a:tblPr>
                <a:noFill/>
                <a:tableStyleId>{F84DFB19-4A1D-46BF-AEBC-09624CF9099F}</a:tableStyleId>
              </a:tblPr>
              <a:tblGrid>
                <a:gridCol w="1877150">
                  <a:extLst>
                    <a:ext uri="{9D8B030D-6E8A-4147-A177-3AD203B41FA5}">
                      <a16:colId xmlns:a16="http://schemas.microsoft.com/office/drawing/2014/main" val="20000"/>
                    </a:ext>
                  </a:extLst>
                </a:gridCol>
                <a:gridCol w="1877150">
                  <a:extLst>
                    <a:ext uri="{9D8B030D-6E8A-4147-A177-3AD203B41FA5}">
                      <a16:colId xmlns:a16="http://schemas.microsoft.com/office/drawing/2014/main" val="20001"/>
                    </a:ext>
                  </a:extLst>
                </a:gridCol>
              </a:tblGrid>
              <a:tr h="1022925">
                <a:tc>
                  <a:txBody>
                    <a:bodyPr/>
                    <a:lstStyle/>
                    <a:p>
                      <a:pPr marL="0" lvl="0" indent="0" algn="ctr" rtl="0">
                        <a:spcBef>
                          <a:spcPts val="0"/>
                        </a:spcBef>
                        <a:spcAft>
                          <a:spcPts val="0"/>
                        </a:spcAft>
                        <a:buNone/>
                      </a:pPr>
                      <a:r>
                        <a:rPr lang="en" sz="1200" dirty="0">
                          <a:solidFill>
                            <a:schemeClr val="bg1">
                              <a:lumMod val="75000"/>
                            </a:schemeClr>
                          </a:solidFill>
                        </a:rPr>
                        <a:t>Soil Properties</a:t>
                      </a:r>
                      <a:endParaRPr sz="1200" dirty="0">
                        <a:solidFill>
                          <a:schemeClr val="bg1">
                            <a:lumMod val="75000"/>
                          </a:schemeClr>
                        </a:solidFill>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bg1">
                              <a:lumMod val="75000"/>
                            </a:schemeClr>
                          </a:solidFill>
                        </a:rPr>
                        <a:t>Soil Health</a:t>
                      </a:r>
                      <a:endParaRPr sz="1200" dirty="0">
                        <a:solidFill>
                          <a:schemeClr val="bg1">
                            <a:lumMod val="75000"/>
                          </a:schemeClr>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22925">
                <a:tc>
                  <a:txBody>
                    <a:bodyPr/>
                    <a:lstStyle/>
                    <a:p>
                      <a:pPr marL="0" lvl="0" indent="0" algn="ctr" rtl="0">
                        <a:spcBef>
                          <a:spcPts val="0"/>
                        </a:spcBef>
                        <a:spcAft>
                          <a:spcPts val="0"/>
                        </a:spcAft>
                        <a:buNone/>
                      </a:pPr>
                      <a:r>
                        <a:rPr lang="en" sz="1200" dirty="0">
                          <a:solidFill>
                            <a:schemeClr val="bg1">
                              <a:lumMod val="75000"/>
                            </a:schemeClr>
                          </a:solidFill>
                        </a:rPr>
                        <a:t>Soil Chemistry</a:t>
                      </a:r>
                      <a:endParaRPr sz="1200" dirty="0">
                        <a:solidFill>
                          <a:schemeClr val="bg1">
                            <a:lumMod val="75000"/>
                          </a:schemeClr>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600" b="1" dirty="0">
                          <a:solidFill>
                            <a:schemeClr val="dk1"/>
                          </a:solidFill>
                        </a:rPr>
                        <a:t>Nutrient Cycles</a:t>
                      </a:r>
                      <a:endParaRPr sz="1600" b="1" dirty="0">
                        <a:solidFill>
                          <a:schemeClr val="dk1"/>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7" name="Google Shape;157;p25"/>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216575" y="1316786"/>
            <a:ext cx="4620099" cy="250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Google Shape;148;p24"/>
          <p:cNvGraphicFramePr/>
          <p:nvPr>
            <p:extLst>
              <p:ext uri="{D42A27DB-BD31-4B8C-83A1-F6EECF244321}">
                <p14:modId xmlns:p14="http://schemas.microsoft.com/office/powerpoint/2010/main" val="2792437295"/>
              </p:ext>
            </p:extLst>
          </p:nvPr>
        </p:nvGraphicFramePr>
        <p:xfrm>
          <a:off x="989300" y="1703975"/>
          <a:ext cx="7165400" cy="3245100"/>
        </p:xfrm>
        <a:graphic>
          <a:graphicData uri="http://schemas.openxmlformats.org/drawingml/2006/table">
            <a:tbl>
              <a:tblPr>
                <a:noFill/>
                <a:tableStyleId>{F84DFB19-4A1D-46BF-AEBC-09624CF9099F}</a:tableStyleId>
              </a:tblPr>
              <a:tblGrid>
                <a:gridCol w="3582700">
                  <a:extLst>
                    <a:ext uri="{9D8B030D-6E8A-4147-A177-3AD203B41FA5}">
                      <a16:colId xmlns:a16="http://schemas.microsoft.com/office/drawing/2014/main" val="20000"/>
                    </a:ext>
                  </a:extLst>
                </a:gridCol>
                <a:gridCol w="3582700">
                  <a:extLst>
                    <a:ext uri="{9D8B030D-6E8A-4147-A177-3AD203B41FA5}">
                      <a16:colId xmlns:a16="http://schemas.microsoft.com/office/drawing/2014/main" val="20001"/>
                    </a:ext>
                  </a:extLst>
                </a:gridCol>
              </a:tblGrid>
              <a:tr h="1622550">
                <a:tc>
                  <a:txBody>
                    <a:bodyPr/>
                    <a:lstStyle/>
                    <a:p>
                      <a:pPr marL="0" lvl="0" indent="0" algn="ctr" rtl="0">
                        <a:spcBef>
                          <a:spcPts val="0"/>
                        </a:spcBef>
                        <a:spcAft>
                          <a:spcPts val="0"/>
                        </a:spcAft>
                        <a:buNone/>
                      </a:pPr>
                      <a:r>
                        <a:rPr lang="en" b="1" dirty="0">
                          <a:solidFill>
                            <a:schemeClr val="bg1">
                              <a:lumMod val="85000"/>
                            </a:schemeClr>
                          </a:solidFill>
                        </a:rPr>
                        <a:t>Soil Properties</a:t>
                      </a:r>
                    </a:p>
                    <a:p>
                      <a:pPr marL="0" lvl="0" indent="0" algn="ctr" rtl="0">
                        <a:spcBef>
                          <a:spcPts val="0"/>
                        </a:spcBef>
                        <a:spcAft>
                          <a:spcPts val="0"/>
                        </a:spcAft>
                        <a:buNone/>
                      </a:pPr>
                      <a:r>
                        <a:rPr lang="en-US" b="1" dirty="0">
                          <a:solidFill>
                            <a:schemeClr val="bg1">
                              <a:lumMod val="85000"/>
                            </a:schemeClr>
                          </a:solidFill>
                        </a:rPr>
                        <a:t> </a:t>
                      </a:r>
                      <a:endParaRPr b="1" dirty="0">
                        <a:solidFill>
                          <a:schemeClr val="bg1">
                            <a:lumMod val="85000"/>
                          </a:schemeClr>
                        </a:solidFill>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bg1">
                              <a:lumMod val="85000"/>
                            </a:schemeClr>
                          </a:solidFill>
                        </a:rPr>
                        <a:t>Soil Health</a:t>
                      </a:r>
                    </a:p>
                    <a:p>
                      <a:pPr marL="0" lvl="0" indent="0" algn="ctr" rtl="0">
                        <a:spcBef>
                          <a:spcPts val="0"/>
                        </a:spcBef>
                        <a:spcAft>
                          <a:spcPts val="0"/>
                        </a:spcAft>
                        <a:buNone/>
                      </a:pPr>
                      <a:r>
                        <a:rPr lang="en-US" b="1" dirty="0">
                          <a:solidFill>
                            <a:schemeClr val="bg1">
                              <a:lumMod val="85000"/>
                            </a:schemeClr>
                          </a:solidFill>
                        </a:rPr>
                        <a:t> </a:t>
                      </a:r>
                      <a:endParaRPr b="1" dirty="0">
                        <a:solidFill>
                          <a:schemeClr val="bg1">
                            <a:lumMod val="85000"/>
                          </a:schemeClr>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22550">
                <a:tc>
                  <a:txBody>
                    <a:bodyPr/>
                    <a:lstStyle/>
                    <a:p>
                      <a:pPr marL="0" lvl="0" indent="0" algn="ctr" rtl="0">
                        <a:spcBef>
                          <a:spcPts val="0"/>
                        </a:spcBef>
                        <a:spcAft>
                          <a:spcPts val="0"/>
                        </a:spcAft>
                        <a:buNone/>
                      </a:pPr>
                      <a:r>
                        <a:rPr lang="en" b="1" dirty="0">
                          <a:solidFill>
                            <a:schemeClr val="bg1">
                              <a:lumMod val="85000"/>
                            </a:schemeClr>
                          </a:solidFill>
                        </a:rPr>
                        <a:t>Soil Chemistry</a:t>
                      </a:r>
                    </a:p>
                    <a:p>
                      <a:pPr marL="0" lvl="0" indent="0" algn="ctr" rtl="0">
                        <a:spcBef>
                          <a:spcPts val="0"/>
                        </a:spcBef>
                        <a:spcAft>
                          <a:spcPts val="0"/>
                        </a:spcAft>
                        <a:buNone/>
                      </a:pPr>
                      <a:r>
                        <a:rPr lang="en" b="1" dirty="0">
                          <a:solidFill>
                            <a:schemeClr val="bg1">
                              <a:lumMod val="85000"/>
                            </a:schemeClr>
                          </a:solidFill>
                        </a:rPr>
                        <a:t> </a:t>
                      </a:r>
                      <a:endParaRPr b="1" dirty="0">
                        <a:solidFill>
                          <a:schemeClr val="bg1">
                            <a:lumMod val="85000"/>
                          </a:schemeClr>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a:solidFill>
                            <a:schemeClr val="tx1"/>
                          </a:solidFill>
                        </a:rPr>
                        <a:t> Nutrient Cycles</a:t>
                      </a:r>
                    </a:p>
                    <a:p>
                      <a:pPr marL="0" lvl="0" indent="0" algn="ctr" rtl="0">
                        <a:spcBef>
                          <a:spcPts val="0"/>
                        </a:spcBef>
                        <a:spcAft>
                          <a:spcPts val="0"/>
                        </a:spcAft>
                        <a:buNone/>
                      </a:pPr>
                      <a:r>
                        <a:rPr lang="en-US" b="1" dirty="0">
                          <a:solidFill>
                            <a:schemeClr val="bg2"/>
                          </a:solidFill>
                        </a:rPr>
                        <a:t> </a:t>
                      </a:r>
                      <a:endParaRPr b="1" dirty="0">
                        <a:solidFill>
                          <a:schemeClr val="bg2"/>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9" name="Google Shape;149;p24"/>
          <p:cNvSpPr txBox="1">
            <a:spLocks noGrp="1"/>
          </p:cNvSpPr>
          <p:nvPr>
            <p:ph type="title"/>
          </p:nvPr>
        </p:nvSpPr>
        <p:spPr>
          <a:xfrm>
            <a:off x="729450" y="10138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and Soil Health Investigation</a:t>
            </a:r>
            <a:endParaRPr/>
          </a:p>
        </p:txBody>
      </p:sp>
    </p:spTree>
    <p:extLst>
      <p:ext uri="{BB962C8B-B14F-4D97-AF65-F5344CB8AC3E}">
        <p14:creationId xmlns:p14="http://schemas.microsoft.com/office/powerpoint/2010/main" val="133187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5288200" y="728475"/>
            <a:ext cx="3350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Post-It Notes</a:t>
            </a:r>
            <a:endParaRPr/>
          </a:p>
        </p:txBody>
      </p:sp>
      <p:grpSp>
        <p:nvGrpSpPr>
          <p:cNvPr id="163" name="Google Shape;163;p26"/>
          <p:cNvGrpSpPr/>
          <p:nvPr/>
        </p:nvGrpSpPr>
        <p:grpSpPr>
          <a:xfrm>
            <a:off x="468938" y="1491492"/>
            <a:ext cx="3648318" cy="1563908"/>
            <a:chOff x="477976" y="1970592"/>
            <a:chExt cx="3648318" cy="1563908"/>
          </a:xfrm>
        </p:grpSpPr>
        <p:sp>
          <p:nvSpPr>
            <p:cNvPr id="164" name="Google Shape;164;p26"/>
            <p:cNvSpPr/>
            <p:nvPr/>
          </p:nvSpPr>
          <p:spPr>
            <a:xfrm>
              <a:off x="477976" y="1970600"/>
              <a:ext cx="1603500" cy="1563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Word</a:t>
              </a:r>
              <a:endParaRPr sz="2500" b="1">
                <a:solidFill>
                  <a:srgbClr val="FFFFFF"/>
                </a:solidFill>
              </a:endParaRPr>
            </a:p>
          </p:txBody>
        </p:sp>
        <p:sp>
          <p:nvSpPr>
            <p:cNvPr id="165" name="Google Shape;165;p26"/>
            <p:cNvSpPr/>
            <p:nvPr/>
          </p:nvSpPr>
          <p:spPr>
            <a:xfrm>
              <a:off x="2522794" y="1970592"/>
              <a:ext cx="1603500" cy="15639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Phrase</a:t>
              </a:r>
              <a:endParaRPr sz="2500" b="1">
                <a:solidFill>
                  <a:srgbClr val="FFFFFF"/>
                </a:solidFill>
              </a:endParaRPr>
            </a:p>
          </p:txBody>
        </p:sp>
      </p:grpSp>
      <p:sp>
        <p:nvSpPr>
          <p:cNvPr id="166" name="Google Shape;166;p26"/>
          <p:cNvSpPr/>
          <p:nvPr/>
        </p:nvSpPr>
        <p:spPr>
          <a:xfrm>
            <a:off x="6176632" y="1491506"/>
            <a:ext cx="1603500" cy="1563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FFFFFF"/>
                </a:solidFill>
              </a:rPr>
              <a:t>Sentence</a:t>
            </a:r>
            <a:endParaRPr sz="2500" b="1">
              <a:solidFill>
                <a:srgbClr val="FFFFFF"/>
              </a:solidFill>
            </a:endParaRPr>
          </a:p>
        </p:txBody>
      </p:sp>
      <p:sp>
        <p:nvSpPr>
          <p:cNvPr id="167" name="Google Shape;167;p26"/>
          <p:cNvSpPr txBox="1"/>
          <p:nvPr/>
        </p:nvSpPr>
        <p:spPr>
          <a:xfrm>
            <a:off x="272750" y="3219950"/>
            <a:ext cx="4040700" cy="152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Lato"/>
                <a:ea typeface="Lato"/>
                <a:cs typeface="Lato"/>
                <a:sym typeface="Lato"/>
              </a:rPr>
              <a:t>Summarize what you learned in the breakout using a single word and a short phrase. </a:t>
            </a:r>
            <a:endParaRPr sz="1800" dirty="0">
              <a:latin typeface="Lato"/>
              <a:ea typeface="Lato"/>
              <a:cs typeface="Lato"/>
              <a:sym typeface="Lato"/>
            </a:endParaRPr>
          </a:p>
          <a:p>
            <a:pPr marL="0" lvl="0" indent="0" algn="ctr" rtl="0">
              <a:spcBef>
                <a:spcPts val="0"/>
              </a:spcBef>
              <a:spcAft>
                <a:spcPts val="0"/>
              </a:spcAft>
              <a:buNone/>
            </a:pPr>
            <a:endParaRPr sz="1800" dirty="0">
              <a:latin typeface="Lato"/>
              <a:ea typeface="Lato"/>
              <a:cs typeface="Lato"/>
              <a:sym typeface="Lato"/>
            </a:endParaRPr>
          </a:p>
          <a:p>
            <a:pPr marL="0" lvl="0" indent="0" algn="ctr" rtl="0">
              <a:spcBef>
                <a:spcPts val="0"/>
              </a:spcBef>
              <a:spcAft>
                <a:spcPts val="0"/>
              </a:spcAft>
              <a:buNone/>
            </a:pPr>
            <a:r>
              <a:rPr lang="en" sz="1800" dirty="0">
                <a:latin typeface="Lato"/>
                <a:ea typeface="Lato"/>
                <a:cs typeface="Lato"/>
                <a:sym typeface="Lato"/>
              </a:rPr>
              <a:t>Write each on a separate sticky note.</a:t>
            </a:r>
            <a:endParaRPr sz="1800" dirty="0">
              <a:latin typeface="Lato"/>
              <a:ea typeface="Lato"/>
              <a:cs typeface="Lato"/>
              <a:sym typeface="Lato"/>
            </a:endParaRPr>
          </a:p>
        </p:txBody>
      </p:sp>
      <p:sp>
        <p:nvSpPr>
          <p:cNvPr id="168" name="Google Shape;168;p26"/>
          <p:cNvSpPr txBox="1"/>
          <p:nvPr/>
        </p:nvSpPr>
        <p:spPr>
          <a:xfrm>
            <a:off x="4958025" y="3251600"/>
            <a:ext cx="4040700" cy="1466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Lato"/>
                <a:ea typeface="Lato"/>
                <a:cs typeface="Lato"/>
                <a:sym typeface="Lato"/>
              </a:rPr>
              <a:t>In one sentence, give an example of how nutrient cycles, soil health, and soil management practices relate to each other. </a:t>
            </a:r>
            <a:endParaRPr sz="1800" dirty="0">
              <a:latin typeface="Lato"/>
              <a:ea typeface="Lato"/>
              <a:cs typeface="Lato"/>
              <a:sym typeface="Lato"/>
            </a:endParaRPr>
          </a:p>
          <a:p>
            <a:pPr marL="0" lvl="0" indent="0" algn="ctr" rtl="0">
              <a:spcBef>
                <a:spcPts val="0"/>
              </a:spcBef>
              <a:spcAft>
                <a:spcPts val="0"/>
              </a:spcAft>
              <a:buNone/>
            </a:pPr>
            <a:endParaRPr sz="1800" dirty="0">
              <a:latin typeface="Lato"/>
              <a:ea typeface="Lato"/>
              <a:cs typeface="Lato"/>
              <a:sym typeface="Lato"/>
            </a:endParaRPr>
          </a:p>
          <a:p>
            <a:pPr marL="0" lvl="0" indent="0" algn="ctr" rtl="0">
              <a:spcBef>
                <a:spcPts val="0"/>
              </a:spcBef>
              <a:spcAft>
                <a:spcPts val="0"/>
              </a:spcAft>
              <a:buNone/>
            </a:pPr>
            <a:r>
              <a:rPr lang="en" sz="1800" dirty="0">
                <a:latin typeface="Lato"/>
                <a:ea typeface="Lato"/>
                <a:cs typeface="Lato"/>
                <a:sym typeface="Lato"/>
              </a:rPr>
              <a:t>Write this on a new sticky note.</a:t>
            </a:r>
            <a:endParaRPr sz="1800"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27"/>
          <p:cNvGraphicFramePr/>
          <p:nvPr>
            <p:extLst>
              <p:ext uri="{D42A27DB-BD31-4B8C-83A1-F6EECF244321}">
                <p14:modId xmlns:p14="http://schemas.microsoft.com/office/powerpoint/2010/main" val="1963608341"/>
              </p:ext>
            </p:extLst>
          </p:nvPr>
        </p:nvGraphicFramePr>
        <p:xfrm>
          <a:off x="387475" y="785825"/>
          <a:ext cx="8526150" cy="4005175"/>
        </p:xfrm>
        <a:graphic>
          <a:graphicData uri="http://schemas.openxmlformats.org/drawingml/2006/table">
            <a:tbl>
              <a:tblPr>
                <a:noFill/>
                <a:tableStyleId>{F84DFB19-4A1D-46BF-AEBC-09624CF9099F}</a:tableStyleId>
              </a:tblPr>
              <a:tblGrid>
                <a:gridCol w="1087250">
                  <a:extLst>
                    <a:ext uri="{9D8B030D-6E8A-4147-A177-3AD203B41FA5}">
                      <a16:colId xmlns:a16="http://schemas.microsoft.com/office/drawing/2014/main" val="20000"/>
                    </a:ext>
                  </a:extLst>
                </a:gridCol>
                <a:gridCol w="3756725">
                  <a:extLst>
                    <a:ext uri="{9D8B030D-6E8A-4147-A177-3AD203B41FA5}">
                      <a16:colId xmlns:a16="http://schemas.microsoft.com/office/drawing/2014/main" val="20001"/>
                    </a:ext>
                  </a:extLst>
                </a:gridCol>
                <a:gridCol w="3682175">
                  <a:extLst>
                    <a:ext uri="{9D8B030D-6E8A-4147-A177-3AD203B41FA5}">
                      <a16:colId xmlns:a16="http://schemas.microsoft.com/office/drawing/2014/main" val="20002"/>
                    </a:ext>
                  </a:extLst>
                </a:gridCol>
              </a:tblGrid>
              <a:tr h="679375">
                <a:tc>
                  <a:txBody>
                    <a:bodyPr/>
                    <a:lstStyle/>
                    <a:p>
                      <a:pPr marL="0" lvl="0" indent="0" algn="l" rtl="0">
                        <a:spcBef>
                          <a:spcPts val="0"/>
                        </a:spcBef>
                        <a:spcAft>
                          <a:spcPts val="0"/>
                        </a:spcAft>
                        <a:buNone/>
                      </a:pPr>
                      <a:endParaRPr/>
                    </a:p>
                  </a:txBody>
                  <a:tcPr marL="91425" marR="91425" marT="91425" marB="91425" anchor="ctr">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tcPr>
                </a:tc>
                <a:tc>
                  <a:txBody>
                    <a:bodyPr/>
                    <a:lstStyle/>
                    <a:p>
                      <a:pPr marL="0" lvl="0" indent="0" algn="ctr" rtl="0">
                        <a:spcBef>
                          <a:spcPts val="0"/>
                        </a:spcBef>
                        <a:spcAft>
                          <a:spcPts val="0"/>
                        </a:spcAft>
                        <a:buNone/>
                      </a:pPr>
                      <a:r>
                        <a:rPr lang="en" sz="2600" b="1" dirty="0">
                          <a:solidFill>
                            <a:schemeClr val="dk2"/>
                          </a:solidFill>
                          <a:latin typeface="Raleway"/>
                          <a:ea typeface="Raleway"/>
                          <a:cs typeface="Raleway"/>
                          <a:sym typeface="Raleway"/>
                        </a:rPr>
                        <a:t>Extend</a:t>
                      </a:r>
                      <a:endParaRPr dirty="0"/>
                    </a:p>
                  </a:txBody>
                  <a:tcPr marL="91425" marR="91425" marT="91425" marB="91425"/>
                </a:tc>
                <a:tc>
                  <a:txBody>
                    <a:bodyPr/>
                    <a:lstStyle/>
                    <a:p>
                      <a:pPr marL="0" lvl="0" indent="0" algn="ctr" rtl="0">
                        <a:spcBef>
                          <a:spcPts val="0"/>
                        </a:spcBef>
                        <a:spcAft>
                          <a:spcPts val="0"/>
                        </a:spcAft>
                        <a:buNone/>
                      </a:pPr>
                      <a:r>
                        <a:rPr lang="en" sz="2600" b="1">
                          <a:solidFill>
                            <a:schemeClr val="dk2"/>
                          </a:solidFill>
                          <a:latin typeface="Raleway"/>
                          <a:ea typeface="Raleway"/>
                          <a:cs typeface="Raleway"/>
                          <a:sym typeface="Raleway"/>
                        </a:rPr>
                        <a:t>Evaluate</a:t>
                      </a:r>
                      <a:endParaRPr/>
                    </a:p>
                  </a:txBody>
                  <a:tcPr marL="91425" marR="91425" marT="91425" marB="91425"/>
                </a:tc>
                <a:extLst>
                  <a:ext uri="{0D108BD9-81ED-4DB2-BD59-A6C34878D82A}">
                    <a16:rowId xmlns:a16="http://schemas.microsoft.com/office/drawing/2014/main" val="10000"/>
                  </a:ext>
                </a:extLst>
              </a:tr>
              <a:tr h="1108600">
                <a:tc>
                  <a:txBody>
                    <a:bodyPr/>
                    <a:lstStyle/>
                    <a:p>
                      <a:pPr marL="0" lvl="0" indent="0" algn="ctr" rtl="0">
                        <a:spcBef>
                          <a:spcPts val="0"/>
                        </a:spcBef>
                        <a:spcAft>
                          <a:spcPts val="0"/>
                        </a:spcAft>
                        <a:buNone/>
                      </a:pPr>
                      <a:r>
                        <a:rPr lang="en" sz="1600" b="1" dirty="0">
                          <a:solidFill>
                            <a:schemeClr val="dk2"/>
                          </a:solidFill>
                          <a:latin typeface="Lato"/>
                          <a:ea typeface="Lato"/>
                          <a:cs typeface="Lato"/>
                          <a:sym typeface="Lato"/>
                        </a:rPr>
                        <a:t>6th</a:t>
                      </a:r>
                      <a:endParaRPr sz="1600" b="1" dirty="0">
                        <a:solidFill>
                          <a:schemeClr val="dk2"/>
                        </a:solidFill>
                        <a:latin typeface="Lato"/>
                        <a:ea typeface="Lato"/>
                        <a:cs typeface="Lato"/>
                        <a:sym typeface="Lato"/>
                      </a:endParaRPr>
                    </a:p>
                    <a:p>
                      <a:pPr marL="0" lvl="0" indent="0" algn="ctr" rtl="0">
                        <a:lnSpc>
                          <a:spcPct val="115000"/>
                        </a:lnSpc>
                        <a:spcBef>
                          <a:spcPts val="1000"/>
                        </a:spcBef>
                        <a:spcAft>
                          <a:spcPts val="0"/>
                        </a:spcAft>
                        <a:buNone/>
                      </a:pPr>
                      <a:r>
                        <a:rPr lang="en" sz="1500" i="1" dirty="0">
                          <a:solidFill>
                            <a:schemeClr val="dk2"/>
                          </a:solidFill>
                          <a:latin typeface="Lato"/>
                          <a:ea typeface="Lato"/>
                          <a:cs typeface="Lato"/>
                          <a:sym typeface="Lato"/>
                        </a:rPr>
                        <a:t>MS-LS2-3</a:t>
                      </a:r>
                      <a:endParaRPr sz="1500" i="1" dirty="0"/>
                    </a:p>
                  </a:txBody>
                  <a:tcPr marL="91425" marR="91425" marT="91425" marB="91425" anchor="ctr"/>
                </a:tc>
                <a:tc>
                  <a:txBody>
                    <a:bodyPr/>
                    <a:lstStyle/>
                    <a:p>
                      <a:pPr marL="0" lvl="0" indent="0" algn="l" rtl="0">
                        <a:spcBef>
                          <a:spcPts val="0"/>
                        </a:spcBef>
                        <a:spcAft>
                          <a:spcPts val="0"/>
                        </a:spcAft>
                        <a:buNone/>
                      </a:pPr>
                      <a:r>
                        <a:rPr lang="en" dirty="0">
                          <a:solidFill>
                            <a:schemeClr val="dk2"/>
                          </a:solidFill>
                          <a:latin typeface="Calibri" panose="020F0502020204030204" pitchFamily="34" charset="0"/>
                          <a:ea typeface="Lato"/>
                          <a:cs typeface="Calibri" panose="020F0502020204030204" pitchFamily="34" charset="0"/>
                          <a:sym typeface="Lato"/>
                        </a:rPr>
                        <a:t>Students will construct a model of matter and energy transfers in their local ecosystem, or the ecosystem from which their soils were sampled.</a:t>
                      </a:r>
                      <a:endParaRPr dirty="0">
                        <a:latin typeface="Calibri" panose="020F0502020204030204" pitchFamily="34" charset="0"/>
                        <a:cs typeface="Calibri" panose="020F0502020204030204" pitchFamily="34" charset="0"/>
                      </a:endParaRPr>
                    </a:p>
                  </a:txBody>
                  <a:tcPr marL="91425" marR="91425" marT="91425" marB="91425" anchor="ctr"/>
                </a:tc>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Students add to their web models to include the environment in the flow of matter and energy within an ecosystem. </a:t>
                      </a:r>
                      <a:endParaRPr dirty="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0001"/>
                  </a:ext>
                </a:extLst>
              </a:tr>
              <a:tr h="1108600">
                <a:tc>
                  <a:txBody>
                    <a:bodyPr/>
                    <a:lstStyle/>
                    <a:p>
                      <a:pPr marL="0" lvl="0" indent="0" algn="ctr" rtl="0">
                        <a:spcBef>
                          <a:spcPts val="0"/>
                        </a:spcBef>
                        <a:spcAft>
                          <a:spcPts val="0"/>
                        </a:spcAft>
                        <a:buNone/>
                      </a:pPr>
                      <a:r>
                        <a:rPr lang="en" sz="1600" b="1">
                          <a:solidFill>
                            <a:schemeClr val="dk2"/>
                          </a:solidFill>
                          <a:latin typeface="Lato"/>
                          <a:ea typeface="Lato"/>
                          <a:cs typeface="Lato"/>
                          <a:sym typeface="Lato"/>
                        </a:rPr>
                        <a:t>7th</a:t>
                      </a:r>
                      <a:endParaRPr sz="1600" b="1">
                        <a:solidFill>
                          <a:schemeClr val="dk2"/>
                        </a:solidFill>
                        <a:latin typeface="Lato"/>
                        <a:ea typeface="Lato"/>
                        <a:cs typeface="Lato"/>
                        <a:sym typeface="Lato"/>
                      </a:endParaRPr>
                    </a:p>
                    <a:p>
                      <a:pPr marL="0" lvl="0" indent="0" algn="ctr" rtl="0">
                        <a:spcBef>
                          <a:spcPts val="1000"/>
                        </a:spcBef>
                        <a:spcAft>
                          <a:spcPts val="0"/>
                        </a:spcAft>
                        <a:buNone/>
                      </a:pPr>
                      <a:r>
                        <a:rPr lang="en" sz="1500" i="1">
                          <a:solidFill>
                            <a:schemeClr val="dk2"/>
                          </a:solidFill>
                          <a:latin typeface="Lato"/>
                          <a:ea typeface="Lato"/>
                          <a:cs typeface="Lato"/>
                          <a:sym typeface="Lato"/>
                        </a:rPr>
                        <a:t>MS-LS1-5</a:t>
                      </a:r>
                      <a:endParaRPr sz="1500" i="1"/>
                    </a:p>
                  </a:txBody>
                  <a:tcPr marL="91425" marR="91425" marT="91425" marB="91425" anchor="ctr"/>
                </a:tc>
                <a:tc>
                  <a:txBody>
                    <a:bodyPr/>
                    <a:lstStyle/>
                    <a:p>
                      <a:pPr marL="0" lvl="0" indent="0" algn="l" rtl="0">
                        <a:spcBef>
                          <a:spcPts val="0"/>
                        </a:spcBef>
                        <a:spcAft>
                          <a:spcPts val="0"/>
                        </a:spcAft>
                        <a:buNone/>
                      </a:pPr>
                      <a:r>
                        <a:rPr lang="en" dirty="0">
                          <a:solidFill>
                            <a:schemeClr val="dk2"/>
                          </a:solidFill>
                          <a:latin typeface="Calibri" panose="020F0502020204030204" pitchFamily="34" charset="0"/>
                          <a:ea typeface="Lato"/>
                          <a:cs typeface="Calibri" panose="020F0502020204030204" pitchFamily="34" charset="0"/>
                          <a:sym typeface="Lato"/>
                        </a:rPr>
                        <a:t>Students grow plants in several types of soil to determine: (1) optimal soil conditions for a specific type of plant, and/or (2) the effect of a specific soil health practice on plant growth. </a:t>
                      </a:r>
                      <a:endParaRPr dirty="0">
                        <a:latin typeface="Calibri" panose="020F0502020204030204" pitchFamily="34" charset="0"/>
                        <a:cs typeface="Calibri" panose="020F0502020204030204" pitchFamily="34" charset="0"/>
                      </a:endParaRPr>
                    </a:p>
                  </a:txBody>
                  <a:tcPr marL="91425" marR="91425" marT="91425" marB="91425" anchor="ctr"/>
                </a:tc>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Students present the results of their investigations, and explain the relationship between soil health and the growth of their plants.  </a:t>
                      </a:r>
                      <a:endParaRPr dirty="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0002"/>
                  </a:ext>
                </a:extLst>
              </a:tr>
              <a:tr h="1108600">
                <a:tc>
                  <a:txBody>
                    <a:bodyPr/>
                    <a:lstStyle/>
                    <a:p>
                      <a:pPr marL="0" lvl="0" indent="0" algn="ctr" rtl="0">
                        <a:spcBef>
                          <a:spcPts val="0"/>
                        </a:spcBef>
                        <a:spcAft>
                          <a:spcPts val="0"/>
                        </a:spcAft>
                        <a:buNone/>
                      </a:pPr>
                      <a:r>
                        <a:rPr lang="en" sz="1600" b="1">
                          <a:solidFill>
                            <a:schemeClr val="dk2"/>
                          </a:solidFill>
                          <a:latin typeface="Lato"/>
                          <a:ea typeface="Lato"/>
                          <a:cs typeface="Lato"/>
                          <a:sym typeface="Lato"/>
                        </a:rPr>
                        <a:t>8th</a:t>
                      </a:r>
                      <a:endParaRPr sz="1600" b="1">
                        <a:solidFill>
                          <a:schemeClr val="dk2"/>
                        </a:solidFill>
                        <a:latin typeface="Lato"/>
                        <a:ea typeface="Lato"/>
                        <a:cs typeface="Lato"/>
                        <a:sym typeface="Lato"/>
                      </a:endParaRPr>
                    </a:p>
                    <a:p>
                      <a:pPr marL="0" lvl="0" indent="0" algn="ctr" rtl="0">
                        <a:spcBef>
                          <a:spcPts val="1000"/>
                        </a:spcBef>
                        <a:spcAft>
                          <a:spcPts val="0"/>
                        </a:spcAft>
                        <a:buNone/>
                      </a:pPr>
                      <a:r>
                        <a:rPr lang="en" sz="1500" i="1">
                          <a:solidFill>
                            <a:schemeClr val="dk2"/>
                          </a:solidFill>
                          <a:latin typeface="Lato"/>
                          <a:ea typeface="Lato"/>
                          <a:cs typeface="Lato"/>
                          <a:sym typeface="Lato"/>
                        </a:rPr>
                        <a:t>MS-ESS3-4</a:t>
                      </a:r>
                      <a:endParaRPr sz="1500" i="1"/>
                    </a:p>
                  </a:txBody>
                  <a:tcPr marL="91425" marR="91425" marT="91425" marB="91425" anchor="ctr"/>
                </a:tc>
                <a:tc>
                  <a:txBody>
                    <a:bodyPr/>
                    <a:lstStyle/>
                    <a:p>
                      <a:pPr marL="0" lvl="0" indent="0" algn="l" rtl="0">
                        <a:lnSpc>
                          <a:spcPct val="100000"/>
                        </a:lnSpc>
                        <a:spcBef>
                          <a:spcPts val="0"/>
                        </a:spcBef>
                        <a:spcAft>
                          <a:spcPts val="0"/>
                        </a:spcAft>
                        <a:buNone/>
                      </a:pPr>
                      <a:r>
                        <a:rPr lang="en" dirty="0">
                          <a:solidFill>
                            <a:schemeClr val="dk2"/>
                          </a:solidFill>
                          <a:latin typeface="Calibri" panose="020F0502020204030204" pitchFamily="34" charset="0"/>
                          <a:ea typeface="Lato"/>
                          <a:cs typeface="Calibri" panose="020F0502020204030204" pitchFamily="34" charset="0"/>
                          <a:sym typeface="Lato"/>
                        </a:rPr>
                        <a:t>Students identify a threat to soil health and research </a:t>
                      </a:r>
                      <a:r>
                        <a:rPr lang="en-US" dirty="0">
                          <a:solidFill>
                            <a:schemeClr val="dk2"/>
                          </a:solidFill>
                          <a:latin typeface="Calibri" panose="020F0502020204030204" pitchFamily="34" charset="0"/>
                          <a:ea typeface="Lato"/>
                          <a:cs typeface="Calibri" panose="020F0502020204030204" pitchFamily="34" charset="0"/>
                          <a:sym typeface="Lato"/>
                        </a:rPr>
                        <a:t>the threat’s</a:t>
                      </a:r>
                      <a:r>
                        <a:rPr lang="en" dirty="0">
                          <a:solidFill>
                            <a:schemeClr val="dk2"/>
                          </a:solidFill>
                          <a:latin typeface="Calibri" panose="020F0502020204030204" pitchFamily="34" charset="0"/>
                          <a:ea typeface="Lato"/>
                          <a:cs typeface="Calibri" panose="020F0502020204030204" pitchFamily="34" charset="0"/>
                          <a:sym typeface="Lato"/>
                        </a:rPr>
                        <a:t> causes, impacts, and potential solutions.</a:t>
                      </a:r>
                      <a:endParaRPr dirty="0">
                        <a:latin typeface="Calibri" panose="020F0502020204030204" pitchFamily="34" charset="0"/>
                        <a:cs typeface="Calibri" panose="020F0502020204030204" pitchFamily="34" charset="0"/>
                      </a:endParaRPr>
                    </a:p>
                  </a:txBody>
                  <a:tcPr marL="91425" marR="91425" marT="91425" marB="91425" anchor="ctr"/>
                </a:tc>
                <a:tc>
                  <a:txBody>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Students produce a PSA about specific practices that support soil health.</a:t>
                      </a:r>
                      <a:endParaRPr dirty="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683500" y="1184850"/>
            <a:ext cx="2246400" cy="9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Phases of Instruction</a:t>
            </a:r>
            <a:endParaRPr/>
          </a:p>
        </p:txBody>
      </p:sp>
      <p:sp>
        <p:nvSpPr>
          <p:cNvPr id="179" name="Google Shape;179;p28"/>
          <p:cNvSpPr txBox="1">
            <a:spLocks noGrp="1"/>
          </p:cNvSpPr>
          <p:nvPr>
            <p:ph type="body" idx="1"/>
          </p:nvPr>
        </p:nvSpPr>
        <p:spPr>
          <a:xfrm>
            <a:off x="561700" y="2211925"/>
            <a:ext cx="2490000" cy="26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Draw a 3–5 panel comic illustrating how a lesson progresses in your science classroom. </a:t>
            </a:r>
            <a:endParaRPr sz="2200"/>
          </a:p>
        </p:txBody>
      </p:sp>
      <p:grpSp>
        <p:nvGrpSpPr>
          <p:cNvPr id="180" name="Google Shape;180;p28"/>
          <p:cNvGrpSpPr/>
          <p:nvPr/>
        </p:nvGrpSpPr>
        <p:grpSpPr>
          <a:xfrm>
            <a:off x="3710491" y="896882"/>
            <a:ext cx="5238215" cy="983376"/>
            <a:chOff x="3648383" y="855700"/>
            <a:chExt cx="6180785" cy="1246200"/>
          </a:xfrm>
        </p:grpSpPr>
        <p:sp>
          <p:nvSpPr>
            <p:cNvPr id="181" name="Google Shape;181;p28"/>
            <p:cNvSpPr/>
            <p:nvPr/>
          </p:nvSpPr>
          <p:spPr>
            <a:xfrm>
              <a:off x="3648383" y="855700"/>
              <a:ext cx="1758000" cy="1246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BEGINNING</a:t>
              </a:r>
              <a:endParaRPr sz="1600" b="1">
                <a:solidFill>
                  <a:srgbClr val="FFFFFF"/>
                </a:solidFill>
              </a:endParaRPr>
            </a:p>
          </p:txBody>
        </p:sp>
        <p:sp>
          <p:nvSpPr>
            <p:cNvPr id="182" name="Google Shape;182;p28"/>
            <p:cNvSpPr/>
            <p:nvPr/>
          </p:nvSpPr>
          <p:spPr>
            <a:xfrm>
              <a:off x="5859775" y="855700"/>
              <a:ext cx="1758000" cy="12462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MIDDLE</a:t>
              </a:r>
              <a:endParaRPr sz="1600" b="1">
                <a:solidFill>
                  <a:srgbClr val="FFFFFF"/>
                </a:solidFill>
              </a:endParaRPr>
            </a:p>
          </p:txBody>
        </p:sp>
        <p:sp>
          <p:nvSpPr>
            <p:cNvPr id="183" name="Google Shape;183;p28"/>
            <p:cNvSpPr/>
            <p:nvPr/>
          </p:nvSpPr>
          <p:spPr>
            <a:xfrm>
              <a:off x="8071167" y="855700"/>
              <a:ext cx="1758000" cy="12462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END</a:t>
              </a:r>
              <a:endParaRPr sz="1600" b="1">
                <a:solidFill>
                  <a:srgbClr val="FFFFFF"/>
                </a:solidFill>
              </a:endParaRPr>
            </a:p>
          </p:txBody>
        </p:sp>
      </p:grpSp>
      <p:grpSp>
        <p:nvGrpSpPr>
          <p:cNvPr id="184" name="Google Shape;184;p28"/>
          <p:cNvGrpSpPr/>
          <p:nvPr/>
        </p:nvGrpSpPr>
        <p:grpSpPr>
          <a:xfrm>
            <a:off x="3868636" y="2600920"/>
            <a:ext cx="4921941" cy="2376896"/>
            <a:chOff x="4175586" y="2033545"/>
            <a:chExt cx="4921941" cy="2376896"/>
          </a:xfrm>
        </p:grpSpPr>
        <p:sp>
          <p:nvSpPr>
            <p:cNvPr id="185" name="Google Shape;185;p28"/>
            <p:cNvSpPr/>
            <p:nvPr/>
          </p:nvSpPr>
          <p:spPr>
            <a:xfrm>
              <a:off x="7607727" y="2033545"/>
              <a:ext cx="1489800" cy="983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CONCLUSION</a:t>
              </a:r>
              <a:endParaRPr sz="1500" b="1">
                <a:solidFill>
                  <a:srgbClr val="FFFFFF"/>
                </a:solidFill>
              </a:endParaRPr>
            </a:p>
          </p:txBody>
        </p:sp>
        <p:sp>
          <p:nvSpPr>
            <p:cNvPr id="186" name="Google Shape;186;p28"/>
            <p:cNvSpPr/>
            <p:nvPr/>
          </p:nvSpPr>
          <p:spPr>
            <a:xfrm>
              <a:off x="6929236" y="2822828"/>
              <a:ext cx="1489800" cy="9834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solidFill>
                  <a:srgbClr val="FFFFFF"/>
                </a:solidFill>
              </a:endParaRPr>
            </a:p>
          </p:txBody>
        </p:sp>
        <p:sp>
          <p:nvSpPr>
            <p:cNvPr id="187" name="Google Shape;187;p28"/>
            <p:cNvSpPr/>
            <p:nvPr/>
          </p:nvSpPr>
          <p:spPr>
            <a:xfrm>
              <a:off x="5891640" y="3427042"/>
              <a:ext cx="1489800" cy="983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solidFill>
                  <a:srgbClr val="FFFFFF"/>
                </a:solidFill>
              </a:endParaRPr>
            </a:p>
          </p:txBody>
        </p:sp>
        <p:sp>
          <p:nvSpPr>
            <p:cNvPr id="188" name="Google Shape;188;p28"/>
            <p:cNvSpPr/>
            <p:nvPr/>
          </p:nvSpPr>
          <p:spPr>
            <a:xfrm>
              <a:off x="4821487" y="2822830"/>
              <a:ext cx="1489800" cy="9834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p>
          </p:txBody>
        </p:sp>
        <p:sp>
          <p:nvSpPr>
            <p:cNvPr id="189" name="Google Shape;189;p28"/>
            <p:cNvSpPr/>
            <p:nvPr/>
          </p:nvSpPr>
          <p:spPr>
            <a:xfrm>
              <a:off x="4175586" y="2033548"/>
              <a:ext cx="1489800" cy="983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INTRO</a:t>
              </a:r>
              <a:endParaRPr sz="1600" b="1">
                <a:solidFill>
                  <a:srgbClr val="FFFFFF"/>
                </a:solidFill>
              </a:endParaRPr>
            </a:p>
          </p:txBody>
        </p:sp>
      </p:grpSp>
      <p:sp>
        <p:nvSpPr>
          <p:cNvPr id="190" name="Google Shape;190;p28"/>
          <p:cNvSpPr/>
          <p:nvPr/>
        </p:nvSpPr>
        <p:spPr>
          <a:xfrm>
            <a:off x="5227200" y="1346713"/>
            <a:ext cx="334800" cy="83700"/>
          </a:xfrm>
          <a:prstGeom prst="rightArrow">
            <a:avLst>
              <a:gd name="adj1" fmla="val 0"/>
              <a:gd name="adj2" fmla="val 66606"/>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7100300" y="1346713"/>
            <a:ext cx="334800" cy="83700"/>
          </a:xfrm>
          <a:prstGeom prst="rightArrow">
            <a:avLst>
              <a:gd name="adj1" fmla="val 0"/>
              <a:gd name="adj2" fmla="val 66606"/>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583225" y="1483175"/>
            <a:ext cx="2870700" cy="9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5E Overview:</a:t>
            </a:r>
            <a:endParaRPr>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5 Corners</a:t>
            </a:r>
            <a:endParaRPr>
              <a:latin typeface="Calibri"/>
              <a:ea typeface="Calibri"/>
              <a:cs typeface="Calibri"/>
              <a:sym typeface="Calibri"/>
            </a:endParaRPr>
          </a:p>
        </p:txBody>
      </p:sp>
      <p:sp>
        <p:nvSpPr>
          <p:cNvPr id="197" name="Google Shape;197;p29"/>
          <p:cNvSpPr txBox="1">
            <a:spLocks noGrp="1"/>
          </p:cNvSpPr>
          <p:nvPr>
            <p:ph type="body" idx="1"/>
          </p:nvPr>
        </p:nvSpPr>
        <p:spPr>
          <a:xfrm>
            <a:off x="583225" y="2456375"/>
            <a:ext cx="2870700" cy="1597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t>Which of the 5Es is the </a:t>
            </a:r>
            <a:r>
              <a:rPr lang="en" sz="2200" i="1"/>
              <a:t>least </a:t>
            </a:r>
            <a:r>
              <a:rPr lang="en" sz="2200"/>
              <a:t>important?</a:t>
            </a:r>
            <a:endParaRPr sz="2200"/>
          </a:p>
        </p:txBody>
      </p:sp>
      <p:grpSp>
        <p:nvGrpSpPr>
          <p:cNvPr id="198" name="Google Shape;198;p29"/>
          <p:cNvGrpSpPr/>
          <p:nvPr/>
        </p:nvGrpSpPr>
        <p:grpSpPr>
          <a:xfrm>
            <a:off x="4246050" y="818582"/>
            <a:ext cx="4149300" cy="3506345"/>
            <a:chOff x="2389575" y="775532"/>
            <a:chExt cx="4149300" cy="3506345"/>
          </a:xfrm>
        </p:grpSpPr>
        <p:grpSp>
          <p:nvGrpSpPr>
            <p:cNvPr id="199" name="Google Shape;199;p29"/>
            <p:cNvGrpSpPr/>
            <p:nvPr/>
          </p:nvGrpSpPr>
          <p:grpSpPr>
            <a:xfrm>
              <a:off x="2820225" y="891450"/>
              <a:ext cx="3175200" cy="3175200"/>
              <a:chOff x="2820225" y="891450"/>
              <a:chExt cx="3175200" cy="3175200"/>
            </a:xfrm>
          </p:grpSpPr>
          <p:sp>
            <p:nvSpPr>
              <p:cNvPr id="200" name="Google Shape;200;p29"/>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29"/>
            <p:cNvGrpSpPr/>
            <p:nvPr/>
          </p:nvGrpSpPr>
          <p:grpSpPr>
            <a:xfrm>
              <a:off x="3798075" y="775532"/>
              <a:ext cx="1332300" cy="914700"/>
              <a:chOff x="3798075" y="775532"/>
              <a:chExt cx="1332300" cy="914700"/>
            </a:xfrm>
          </p:grpSpPr>
          <p:sp>
            <p:nvSpPr>
              <p:cNvPr id="203" name="Google Shape;203;p29"/>
              <p:cNvSpPr/>
              <p:nvPr/>
            </p:nvSpPr>
            <p:spPr>
              <a:xfrm>
                <a:off x="3798075" y="1060532"/>
                <a:ext cx="1332300" cy="629700"/>
              </a:xfrm>
              <a:prstGeom prst="rect">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ENGAGE</a:t>
                </a:r>
                <a:endParaRPr sz="800">
                  <a:solidFill>
                    <a:srgbClr val="FFFFFF"/>
                  </a:solidFill>
                  <a:latin typeface="Roboto"/>
                  <a:ea typeface="Roboto"/>
                  <a:cs typeface="Roboto"/>
                  <a:sym typeface="Roboto"/>
                </a:endParaRPr>
              </a:p>
            </p:txBody>
          </p:sp>
          <p:sp>
            <p:nvSpPr>
              <p:cNvPr id="204" name="Google Shape;204;p29"/>
              <p:cNvSpPr/>
              <p:nvPr/>
            </p:nvSpPr>
            <p:spPr>
              <a:xfrm>
                <a:off x="3798075" y="775532"/>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a:solidFill>
                    <a:srgbClr val="FFFFFF"/>
                  </a:solidFill>
                </a:endParaRPr>
              </a:p>
            </p:txBody>
          </p:sp>
        </p:grpSp>
        <p:grpSp>
          <p:nvGrpSpPr>
            <p:cNvPr id="205" name="Google Shape;205;p29"/>
            <p:cNvGrpSpPr/>
            <p:nvPr/>
          </p:nvGrpSpPr>
          <p:grpSpPr>
            <a:xfrm>
              <a:off x="2389575" y="2071477"/>
              <a:ext cx="1332300" cy="914700"/>
              <a:chOff x="2389575" y="2071477"/>
              <a:chExt cx="1332300" cy="914700"/>
            </a:xfrm>
          </p:grpSpPr>
          <p:sp>
            <p:nvSpPr>
              <p:cNvPr id="206" name="Google Shape;206;p29"/>
              <p:cNvSpPr/>
              <p:nvPr/>
            </p:nvSpPr>
            <p:spPr>
              <a:xfrm>
                <a:off x="2389575" y="2356477"/>
                <a:ext cx="1332300" cy="629700"/>
              </a:xfrm>
              <a:prstGeom prst="rect">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EVALUATE</a:t>
                </a:r>
                <a:endParaRPr>
                  <a:solidFill>
                    <a:srgbClr val="FFFFFF"/>
                  </a:solidFill>
                </a:endParaRPr>
              </a:p>
            </p:txBody>
          </p:sp>
          <p:sp>
            <p:nvSpPr>
              <p:cNvPr id="207" name="Google Shape;207;p29"/>
              <p:cNvSpPr/>
              <p:nvPr/>
            </p:nvSpPr>
            <p:spPr>
              <a:xfrm>
                <a:off x="2389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a:solidFill>
                    <a:srgbClr val="FFFFFF"/>
                  </a:solidFill>
                </a:endParaRPr>
              </a:p>
            </p:txBody>
          </p:sp>
        </p:grpSp>
        <p:grpSp>
          <p:nvGrpSpPr>
            <p:cNvPr id="208" name="Google Shape;208;p29"/>
            <p:cNvGrpSpPr/>
            <p:nvPr/>
          </p:nvGrpSpPr>
          <p:grpSpPr>
            <a:xfrm>
              <a:off x="4731075" y="3367427"/>
              <a:ext cx="1332300" cy="914450"/>
              <a:chOff x="4731075" y="3367427"/>
              <a:chExt cx="1332300" cy="914450"/>
            </a:xfrm>
          </p:grpSpPr>
          <p:sp>
            <p:nvSpPr>
              <p:cNvPr id="209" name="Google Shape;209;p29"/>
              <p:cNvSpPr/>
              <p:nvPr/>
            </p:nvSpPr>
            <p:spPr>
              <a:xfrm>
                <a:off x="4731075" y="3652177"/>
                <a:ext cx="1332300" cy="629700"/>
              </a:xfrm>
              <a:prstGeom prst="rect">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EXPLAIN</a:t>
                </a:r>
                <a:endParaRPr>
                  <a:solidFill>
                    <a:srgbClr val="FFFFFF"/>
                  </a:solidFill>
                </a:endParaRPr>
              </a:p>
            </p:txBody>
          </p:sp>
          <p:sp>
            <p:nvSpPr>
              <p:cNvPr id="210" name="Google Shape;210;p29"/>
              <p:cNvSpPr/>
              <p:nvPr/>
            </p:nvSpPr>
            <p:spPr>
              <a:xfrm>
                <a:off x="4731075" y="336742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a:solidFill>
                    <a:srgbClr val="FFFFFF"/>
                  </a:solidFill>
                </a:endParaRPr>
              </a:p>
            </p:txBody>
          </p:sp>
        </p:grpSp>
        <p:grpSp>
          <p:nvGrpSpPr>
            <p:cNvPr id="211" name="Google Shape;211;p29"/>
            <p:cNvGrpSpPr/>
            <p:nvPr/>
          </p:nvGrpSpPr>
          <p:grpSpPr>
            <a:xfrm>
              <a:off x="2734175" y="3367177"/>
              <a:ext cx="1332300" cy="914700"/>
              <a:chOff x="2734175" y="3367177"/>
              <a:chExt cx="1332300" cy="914700"/>
            </a:xfrm>
          </p:grpSpPr>
          <p:sp>
            <p:nvSpPr>
              <p:cNvPr id="212" name="Google Shape;212;p29"/>
              <p:cNvSpPr/>
              <p:nvPr/>
            </p:nvSpPr>
            <p:spPr>
              <a:xfrm>
                <a:off x="2734175" y="3652177"/>
                <a:ext cx="1332300" cy="629700"/>
              </a:xfrm>
              <a:prstGeom prst="rect">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EXTEND</a:t>
                </a:r>
                <a:endParaRPr>
                  <a:solidFill>
                    <a:srgbClr val="FFFFFF"/>
                  </a:solidFill>
                </a:endParaRPr>
              </a:p>
            </p:txBody>
          </p:sp>
          <p:sp>
            <p:nvSpPr>
              <p:cNvPr id="213" name="Google Shape;213;p29"/>
              <p:cNvSpPr/>
              <p:nvPr/>
            </p:nvSpPr>
            <p:spPr>
              <a:xfrm>
                <a:off x="2734175" y="33671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a:solidFill>
                    <a:srgbClr val="FFFFFF"/>
                  </a:solidFill>
                </a:endParaRPr>
              </a:p>
            </p:txBody>
          </p:sp>
        </p:grpSp>
        <p:grpSp>
          <p:nvGrpSpPr>
            <p:cNvPr id="214" name="Google Shape;214;p29"/>
            <p:cNvGrpSpPr/>
            <p:nvPr/>
          </p:nvGrpSpPr>
          <p:grpSpPr>
            <a:xfrm>
              <a:off x="5206575" y="2071477"/>
              <a:ext cx="1332300" cy="914700"/>
              <a:chOff x="5206575" y="2071477"/>
              <a:chExt cx="1332300" cy="914700"/>
            </a:xfrm>
          </p:grpSpPr>
          <p:sp>
            <p:nvSpPr>
              <p:cNvPr id="215" name="Google Shape;215;p29"/>
              <p:cNvSpPr/>
              <p:nvPr/>
            </p:nvSpPr>
            <p:spPr>
              <a:xfrm>
                <a:off x="5206575" y="2356477"/>
                <a:ext cx="1332300" cy="629700"/>
              </a:xfrm>
              <a:prstGeom prst="rect">
                <a:avLst/>
              </a:prstGeom>
              <a:solidFill>
                <a:srgbClr val="1B786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EXPLORE</a:t>
                </a:r>
                <a:endParaRPr>
                  <a:solidFill>
                    <a:srgbClr val="FFFFFF"/>
                  </a:solidFill>
                </a:endParaRPr>
              </a:p>
            </p:txBody>
          </p:sp>
          <p:sp>
            <p:nvSpPr>
              <p:cNvPr id="216" name="Google Shape;216;p29"/>
              <p:cNvSpPr/>
              <p:nvPr/>
            </p:nvSpPr>
            <p:spPr>
              <a:xfrm>
                <a:off x="5206575" y="2071477"/>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800">
                  <a:solidFill>
                    <a:srgbClr val="FFFFFF"/>
                  </a:solidFil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aphicFrame>
        <p:nvGraphicFramePr>
          <p:cNvPr id="221" name="Google Shape;221;p30"/>
          <p:cNvGraphicFramePr/>
          <p:nvPr>
            <p:extLst>
              <p:ext uri="{D42A27DB-BD31-4B8C-83A1-F6EECF244321}">
                <p14:modId xmlns:p14="http://schemas.microsoft.com/office/powerpoint/2010/main" val="2636460654"/>
              </p:ext>
            </p:extLst>
          </p:nvPr>
        </p:nvGraphicFramePr>
        <p:xfrm>
          <a:off x="433800" y="1143000"/>
          <a:ext cx="8276400" cy="3757020"/>
        </p:xfrm>
        <a:graphic>
          <a:graphicData uri="http://schemas.openxmlformats.org/drawingml/2006/table">
            <a:tbl>
              <a:tblPr>
                <a:noFill/>
                <a:tableStyleId>{898C2174-102D-4D6C-93C9-3F9E3EDB35E4}</a:tableStyleId>
              </a:tblPr>
              <a:tblGrid>
                <a:gridCol w="2758800">
                  <a:extLst>
                    <a:ext uri="{9D8B030D-6E8A-4147-A177-3AD203B41FA5}">
                      <a16:colId xmlns:a16="http://schemas.microsoft.com/office/drawing/2014/main" val="20000"/>
                    </a:ext>
                  </a:extLst>
                </a:gridCol>
                <a:gridCol w="2758800">
                  <a:extLst>
                    <a:ext uri="{9D8B030D-6E8A-4147-A177-3AD203B41FA5}">
                      <a16:colId xmlns:a16="http://schemas.microsoft.com/office/drawing/2014/main" val="20001"/>
                    </a:ext>
                  </a:extLst>
                </a:gridCol>
                <a:gridCol w="2758800">
                  <a:extLst>
                    <a:ext uri="{9D8B030D-6E8A-4147-A177-3AD203B41FA5}">
                      <a16:colId xmlns:a16="http://schemas.microsoft.com/office/drawing/2014/main" val="20002"/>
                    </a:ext>
                  </a:extLst>
                </a:gridCol>
              </a:tblGrid>
              <a:tr h="601575">
                <a:tc>
                  <a:txBody>
                    <a:bodyPr/>
                    <a:lstStyle/>
                    <a:p>
                      <a:pPr marL="0" lvl="0" indent="0" algn="ctr" rtl="0">
                        <a:lnSpc>
                          <a:spcPct val="100000"/>
                        </a:lnSpc>
                        <a:spcBef>
                          <a:spcPts val="0"/>
                        </a:spcBef>
                        <a:spcAft>
                          <a:spcPts val="0"/>
                        </a:spcAft>
                        <a:buNone/>
                      </a:pPr>
                      <a:r>
                        <a:rPr lang="en" b="1">
                          <a:latin typeface="Lato"/>
                          <a:ea typeface="Lato"/>
                          <a:cs typeface="Lato"/>
                          <a:sym typeface="Lato"/>
                        </a:rPr>
                        <a:t>Traditional: (IVP)</a:t>
                      </a:r>
                      <a:endParaRPr b="1">
                        <a:latin typeface="Lato"/>
                        <a:ea typeface="Lato"/>
                        <a:cs typeface="Lato"/>
                        <a:sym typeface="Lato"/>
                      </a:endParaRPr>
                    </a:p>
                    <a:p>
                      <a:pPr marL="0" lvl="0" indent="0" algn="ctr" rtl="0">
                        <a:lnSpc>
                          <a:spcPct val="100000"/>
                        </a:lnSpc>
                        <a:spcBef>
                          <a:spcPts val="0"/>
                        </a:spcBef>
                        <a:spcAft>
                          <a:spcPts val="0"/>
                        </a:spcAft>
                        <a:buNone/>
                      </a:pPr>
                      <a:r>
                        <a:rPr lang="en" b="1">
                          <a:latin typeface="Lato"/>
                          <a:ea typeface="Lato"/>
                          <a:cs typeface="Lato"/>
                          <a:sym typeface="Lato"/>
                        </a:rPr>
                        <a:t>Inform-Verify-Practice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9988">
                        <a:alpha val="30340"/>
                      </a:srgbClr>
                    </a:solidFill>
                  </a:tcPr>
                </a:tc>
                <a:tc>
                  <a:txBody>
                    <a:bodyPr/>
                    <a:lstStyle/>
                    <a:p>
                      <a:pPr marL="0" lvl="0" indent="0" algn="ctr" rtl="0">
                        <a:lnSpc>
                          <a:spcPct val="100000"/>
                        </a:lnSpc>
                        <a:spcBef>
                          <a:spcPts val="0"/>
                        </a:spcBef>
                        <a:spcAft>
                          <a:spcPts val="0"/>
                        </a:spcAft>
                        <a:buNone/>
                      </a:pPr>
                      <a:r>
                        <a:rPr lang="en" b="1">
                          <a:latin typeface="Lato"/>
                          <a:ea typeface="Lato"/>
                          <a:cs typeface="Lato"/>
                          <a:sym typeface="Lato"/>
                        </a:rPr>
                        <a:t>Piaget:</a:t>
                      </a:r>
                      <a:endParaRPr b="1">
                        <a:latin typeface="Lato"/>
                        <a:ea typeface="Lato"/>
                        <a:cs typeface="Lato"/>
                        <a:sym typeface="Lato"/>
                      </a:endParaRPr>
                    </a:p>
                    <a:p>
                      <a:pPr marL="0" lvl="0" indent="0" algn="ctr" rtl="0">
                        <a:lnSpc>
                          <a:spcPct val="100000"/>
                        </a:lnSpc>
                        <a:spcBef>
                          <a:spcPts val="0"/>
                        </a:spcBef>
                        <a:spcAft>
                          <a:spcPts val="0"/>
                        </a:spcAft>
                        <a:buNone/>
                      </a:pPr>
                      <a:r>
                        <a:rPr lang="en" b="1">
                          <a:latin typeface="Lato"/>
                          <a:ea typeface="Lato"/>
                          <a:cs typeface="Lato"/>
                          <a:sym typeface="Lato"/>
                        </a:rPr>
                        <a:t>Learning Theory</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9988">
                        <a:alpha val="30340"/>
                      </a:srgbClr>
                    </a:solidFill>
                  </a:tcPr>
                </a:tc>
                <a:tc>
                  <a:txBody>
                    <a:bodyPr/>
                    <a:lstStyle/>
                    <a:p>
                      <a:pPr marL="0" lvl="0" indent="0" algn="ctr" rtl="0">
                        <a:lnSpc>
                          <a:spcPct val="100000"/>
                        </a:lnSpc>
                        <a:spcBef>
                          <a:spcPts val="0"/>
                        </a:spcBef>
                        <a:spcAft>
                          <a:spcPts val="0"/>
                        </a:spcAft>
                        <a:buNone/>
                      </a:pPr>
                      <a:r>
                        <a:rPr lang="en" b="1">
                          <a:latin typeface="Lato"/>
                          <a:ea typeface="Lato"/>
                          <a:cs typeface="Lato"/>
                          <a:sym typeface="Lato"/>
                        </a:rPr>
                        <a:t>5E Learning Cycle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extLst>
                  <a:ext uri="{0D108BD9-81ED-4DB2-BD59-A6C34878D82A}">
                    <a16:rowId xmlns:a16="http://schemas.microsoft.com/office/drawing/2014/main" val="10000"/>
                  </a:ext>
                </a:extLst>
              </a:tr>
              <a:tr h="617425">
                <a:tc rowSpan="2">
                  <a:txBody>
                    <a:bodyPr/>
                    <a:lstStyle/>
                    <a:p>
                      <a:pPr marL="0" lvl="0" indent="0" algn="ctr" rtl="0">
                        <a:spcBef>
                          <a:spcPts val="0"/>
                        </a:spcBef>
                        <a:spcAft>
                          <a:spcPts val="0"/>
                        </a:spcAft>
                        <a:buNone/>
                      </a:pPr>
                      <a:r>
                        <a:rPr lang="en">
                          <a:latin typeface="Lato"/>
                          <a:ea typeface="Lato"/>
                          <a:cs typeface="Lato"/>
                          <a:sym typeface="Lato"/>
                        </a:rPr>
                        <a:t>Inform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dirty="0">
                          <a:latin typeface="Lato"/>
                          <a:ea typeface="Lato"/>
                          <a:cs typeface="Lato"/>
                          <a:sym typeface="Lato"/>
                        </a:rPr>
                        <a:t>Assimilation</a:t>
                      </a:r>
                      <a:endParaRPr dirty="0">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Engage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742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Disequilibrium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Explore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7750">
                <a:tc>
                  <a:txBody>
                    <a:bodyPr/>
                    <a:lstStyle/>
                    <a:p>
                      <a:pPr marL="0" lvl="0" indent="0" algn="ctr" rtl="0">
                        <a:lnSpc>
                          <a:spcPct val="115000"/>
                        </a:lnSpc>
                        <a:spcBef>
                          <a:spcPts val="0"/>
                        </a:spcBef>
                        <a:spcAft>
                          <a:spcPts val="0"/>
                        </a:spcAft>
                        <a:buNone/>
                      </a:pPr>
                      <a:r>
                        <a:rPr lang="en">
                          <a:latin typeface="Lato"/>
                          <a:ea typeface="Lato"/>
                          <a:cs typeface="Lato"/>
                          <a:sym typeface="Lato"/>
                        </a:rPr>
                        <a:t>Verify </a:t>
                      </a:r>
                      <a:endParaRPr>
                        <a:latin typeface="Lato"/>
                        <a:ea typeface="Lato"/>
                        <a:cs typeface="Lato"/>
                        <a:sym typeface="Lato"/>
                      </a:endParaRPr>
                    </a:p>
                    <a:p>
                      <a:pPr marL="0" lvl="0" indent="0" algn="ctr" rtl="0">
                        <a:lnSpc>
                          <a:spcPct val="115000"/>
                        </a:lnSpc>
                        <a:spcBef>
                          <a:spcPts val="0"/>
                        </a:spcBef>
                        <a:spcAft>
                          <a:spcPts val="0"/>
                        </a:spcAft>
                        <a:buNone/>
                      </a:pPr>
                      <a:r>
                        <a:rPr lang="en">
                          <a:latin typeface="Lato"/>
                          <a:ea typeface="Lato"/>
                          <a:cs typeface="Lato"/>
                          <a:sym typeface="Lato"/>
                        </a:rPr>
                        <a:t>(Experiment)</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dirty="0">
                          <a:latin typeface="Lato"/>
                          <a:ea typeface="Lato"/>
                          <a:cs typeface="Lato"/>
                          <a:sym typeface="Lato"/>
                        </a:rPr>
                        <a:t>Accommodation</a:t>
                      </a:r>
                      <a:endParaRPr dirty="0">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Explain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7425">
                <a:tc rowSpan="2">
                  <a:txBody>
                    <a:bodyPr/>
                    <a:lstStyle/>
                    <a:p>
                      <a:pPr marL="0" lvl="0" indent="0" algn="ctr" rtl="0">
                        <a:spcBef>
                          <a:spcPts val="0"/>
                        </a:spcBef>
                        <a:spcAft>
                          <a:spcPts val="0"/>
                        </a:spcAft>
                        <a:buNone/>
                      </a:pPr>
                      <a:r>
                        <a:rPr lang="en">
                          <a:latin typeface="Lato"/>
                          <a:ea typeface="Lato"/>
                          <a:cs typeface="Lato"/>
                          <a:sym typeface="Lato"/>
                        </a:rPr>
                        <a:t>Practice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Re-equilibration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Elaborate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742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Organization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dirty="0">
                          <a:latin typeface="Lato"/>
                          <a:ea typeface="Lato"/>
                          <a:cs typeface="Lato"/>
                          <a:sym typeface="Lato"/>
                        </a:rPr>
                        <a:t>Evaluate</a:t>
                      </a:r>
                      <a:endParaRPr dirty="0">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2" name="Google Shape;222;p30"/>
          <p:cNvSpPr/>
          <p:nvPr/>
        </p:nvSpPr>
        <p:spPr>
          <a:xfrm>
            <a:off x="433800" y="1143050"/>
            <a:ext cx="5517600" cy="3749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txBox="1">
            <a:spLocks noGrp="1"/>
          </p:cNvSpPr>
          <p:nvPr>
            <p:ph type="title"/>
          </p:nvPr>
        </p:nvSpPr>
        <p:spPr>
          <a:xfrm>
            <a:off x="3578075" y="518550"/>
            <a:ext cx="4858800" cy="535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latin typeface="Calibri"/>
                <a:ea typeface="Calibri"/>
                <a:cs typeface="Calibri"/>
                <a:sym typeface="Calibri"/>
              </a:rPr>
              <a:t>Inform, Verify, Practice vs. 5E</a:t>
            </a:r>
            <a:endParaRPr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aphicFrame>
        <p:nvGraphicFramePr>
          <p:cNvPr id="228" name="Google Shape;228;p31"/>
          <p:cNvGraphicFramePr/>
          <p:nvPr/>
        </p:nvGraphicFramePr>
        <p:xfrm>
          <a:off x="433800" y="1143000"/>
          <a:ext cx="8276400" cy="3757020"/>
        </p:xfrm>
        <a:graphic>
          <a:graphicData uri="http://schemas.openxmlformats.org/drawingml/2006/table">
            <a:tbl>
              <a:tblPr>
                <a:noFill/>
                <a:tableStyleId>{898C2174-102D-4D6C-93C9-3F9E3EDB35E4}</a:tableStyleId>
              </a:tblPr>
              <a:tblGrid>
                <a:gridCol w="2758800">
                  <a:extLst>
                    <a:ext uri="{9D8B030D-6E8A-4147-A177-3AD203B41FA5}">
                      <a16:colId xmlns:a16="http://schemas.microsoft.com/office/drawing/2014/main" val="20000"/>
                    </a:ext>
                  </a:extLst>
                </a:gridCol>
                <a:gridCol w="2758800">
                  <a:extLst>
                    <a:ext uri="{9D8B030D-6E8A-4147-A177-3AD203B41FA5}">
                      <a16:colId xmlns:a16="http://schemas.microsoft.com/office/drawing/2014/main" val="20001"/>
                    </a:ext>
                  </a:extLst>
                </a:gridCol>
                <a:gridCol w="2758800">
                  <a:extLst>
                    <a:ext uri="{9D8B030D-6E8A-4147-A177-3AD203B41FA5}">
                      <a16:colId xmlns:a16="http://schemas.microsoft.com/office/drawing/2014/main" val="20002"/>
                    </a:ext>
                  </a:extLst>
                </a:gridCol>
              </a:tblGrid>
              <a:tr h="601575">
                <a:tc>
                  <a:txBody>
                    <a:bodyPr/>
                    <a:lstStyle/>
                    <a:p>
                      <a:pPr marL="0" lvl="0" indent="0" algn="ctr" rtl="0">
                        <a:lnSpc>
                          <a:spcPct val="100000"/>
                        </a:lnSpc>
                        <a:spcBef>
                          <a:spcPts val="0"/>
                        </a:spcBef>
                        <a:spcAft>
                          <a:spcPts val="0"/>
                        </a:spcAft>
                        <a:buNone/>
                      </a:pPr>
                      <a:r>
                        <a:rPr lang="en" b="1">
                          <a:latin typeface="Lato"/>
                          <a:ea typeface="Lato"/>
                          <a:cs typeface="Lato"/>
                          <a:sym typeface="Lato"/>
                        </a:rPr>
                        <a:t>Traditional: (IVP)</a:t>
                      </a:r>
                      <a:endParaRPr b="1">
                        <a:latin typeface="Lato"/>
                        <a:ea typeface="Lato"/>
                        <a:cs typeface="Lato"/>
                        <a:sym typeface="Lato"/>
                      </a:endParaRPr>
                    </a:p>
                    <a:p>
                      <a:pPr marL="0" lvl="0" indent="0" algn="ctr" rtl="0">
                        <a:lnSpc>
                          <a:spcPct val="100000"/>
                        </a:lnSpc>
                        <a:spcBef>
                          <a:spcPts val="0"/>
                        </a:spcBef>
                        <a:spcAft>
                          <a:spcPts val="0"/>
                        </a:spcAft>
                        <a:buNone/>
                      </a:pPr>
                      <a:r>
                        <a:rPr lang="en" b="1">
                          <a:latin typeface="Lato"/>
                          <a:ea typeface="Lato"/>
                          <a:cs typeface="Lato"/>
                          <a:sym typeface="Lato"/>
                        </a:rPr>
                        <a:t>Inform-Verify-Practice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9988">
                        <a:alpha val="30340"/>
                      </a:srgbClr>
                    </a:solidFill>
                  </a:tcPr>
                </a:tc>
                <a:tc>
                  <a:txBody>
                    <a:bodyPr/>
                    <a:lstStyle/>
                    <a:p>
                      <a:pPr marL="0" lvl="0" indent="0" algn="ctr" rtl="0">
                        <a:spcBef>
                          <a:spcPts val="0"/>
                        </a:spcBef>
                        <a:spcAft>
                          <a:spcPts val="0"/>
                        </a:spcAft>
                        <a:buNone/>
                      </a:pPr>
                      <a:r>
                        <a:rPr lang="en" b="1">
                          <a:latin typeface="Lato"/>
                          <a:ea typeface="Lato"/>
                          <a:cs typeface="Lato"/>
                          <a:sym typeface="Lato"/>
                        </a:rPr>
                        <a:t>Learning Theory</a:t>
                      </a:r>
                      <a:endParaRPr b="1">
                        <a:latin typeface="Lato"/>
                        <a:ea typeface="Lato"/>
                        <a:cs typeface="Lato"/>
                        <a:sym typeface="Lato"/>
                      </a:endParaRPr>
                    </a:p>
                    <a:p>
                      <a:pPr marL="0" lvl="0" indent="0" algn="ctr" rtl="0">
                        <a:spcBef>
                          <a:spcPts val="0"/>
                        </a:spcBef>
                        <a:spcAft>
                          <a:spcPts val="0"/>
                        </a:spcAft>
                        <a:buNone/>
                      </a:pPr>
                      <a:r>
                        <a:rPr lang="en" b="1">
                          <a:latin typeface="Lato"/>
                          <a:ea typeface="Lato"/>
                          <a:cs typeface="Lato"/>
                          <a:sym typeface="Lato"/>
                        </a:rPr>
                        <a:t>(Piaget)</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tc>
                  <a:txBody>
                    <a:bodyPr/>
                    <a:lstStyle/>
                    <a:p>
                      <a:pPr marL="0" lvl="0" indent="0" algn="ctr" rtl="0">
                        <a:lnSpc>
                          <a:spcPct val="100000"/>
                        </a:lnSpc>
                        <a:spcBef>
                          <a:spcPts val="0"/>
                        </a:spcBef>
                        <a:spcAft>
                          <a:spcPts val="0"/>
                        </a:spcAft>
                        <a:buNone/>
                      </a:pPr>
                      <a:r>
                        <a:rPr lang="en" b="1">
                          <a:latin typeface="Lato"/>
                          <a:ea typeface="Lato"/>
                          <a:cs typeface="Lato"/>
                          <a:sym typeface="Lato"/>
                        </a:rPr>
                        <a:t>5E Learning Cycle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A9988">
                        <a:alpha val="30340"/>
                      </a:srgbClr>
                    </a:solidFill>
                  </a:tcPr>
                </a:tc>
                <a:extLst>
                  <a:ext uri="{0D108BD9-81ED-4DB2-BD59-A6C34878D82A}">
                    <a16:rowId xmlns:a16="http://schemas.microsoft.com/office/drawing/2014/main" val="10000"/>
                  </a:ext>
                </a:extLst>
              </a:tr>
              <a:tr h="617425">
                <a:tc rowSpan="2">
                  <a:txBody>
                    <a:bodyPr/>
                    <a:lstStyle/>
                    <a:p>
                      <a:pPr marL="0" lvl="0" indent="0" algn="ctr" rtl="0">
                        <a:spcBef>
                          <a:spcPts val="0"/>
                        </a:spcBef>
                        <a:spcAft>
                          <a:spcPts val="0"/>
                        </a:spcAft>
                        <a:buNone/>
                      </a:pPr>
                      <a:r>
                        <a:rPr lang="en">
                          <a:latin typeface="Lato"/>
                          <a:ea typeface="Lato"/>
                          <a:cs typeface="Lato"/>
                          <a:sym typeface="Lato"/>
                        </a:rPr>
                        <a:t>Inform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Assimilation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Engage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742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Disequilibrium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Explore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7750">
                <a:tc>
                  <a:txBody>
                    <a:bodyPr/>
                    <a:lstStyle/>
                    <a:p>
                      <a:pPr marL="0" lvl="0" indent="0" algn="ctr" rtl="0">
                        <a:lnSpc>
                          <a:spcPct val="115000"/>
                        </a:lnSpc>
                        <a:spcBef>
                          <a:spcPts val="0"/>
                        </a:spcBef>
                        <a:spcAft>
                          <a:spcPts val="0"/>
                        </a:spcAft>
                        <a:buNone/>
                      </a:pPr>
                      <a:r>
                        <a:rPr lang="en">
                          <a:latin typeface="Lato"/>
                          <a:ea typeface="Lato"/>
                          <a:cs typeface="Lato"/>
                          <a:sym typeface="Lato"/>
                        </a:rPr>
                        <a:t>Verify </a:t>
                      </a:r>
                      <a:endParaRPr>
                        <a:latin typeface="Lato"/>
                        <a:ea typeface="Lato"/>
                        <a:cs typeface="Lato"/>
                        <a:sym typeface="Lato"/>
                      </a:endParaRPr>
                    </a:p>
                    <a:p>
                      <a:pPr marL="0" lvl="0" indent="0" algn="ctr" rtl="0">
                        <a:lnSpc>
                          <a:spcPct val="115000"/>
                        </a:lnSpc>
                        <a:spcBef>
                          <a:spcPts val="0"/>
                        </a:spcBef>
                        <a:spcAft>
                          <a:spcPts val="0"/>
                        </a:spcAft>
                        <a:buNone/>
                      </a:pPr>
                      <a:r>
                        <a:rPr lang="en">
                          <a:latin typeface="Lato"/>
                          <a:ea typeface="Lato"/>
                          <a:cs typeface="Lato"/>
                          <a:sym typeface="Lato"/>
                        </a:rPr>
                        <a:t>(Experiment)</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Accommodation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Explain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7425">
                <a:tc rowSpan="2">
                  <a:txBody>
                    <a:bodyPr/>
                    <a:lstStyle/>
                    <a:p>
                      <a:pPr marL="0" lvl="0" indent="0" algn="ctr" rtl="0">
                        <a:spcBef>
                          <a:spcPts val="0"/>
                        </a:spcBef>
                        <a:spcAft>
                          <a:spcPts val="0"/>
                        </a:spcAft>
                        <a:buNone/>
                      </a:pPr>
                      <a:r>
                        <a:rPr lang="en">
                          <a:latin typeface="Lato"/>
                          <a:ea typeface="Lato"/>
                          <a:cs typeface="Lato"/>
                          <a:sym typeface="Lato"/>
                        </a:rPr>
                        <a:t>Practice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Re-equilibration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Elaborate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742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Organization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Evaluate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9" name="Google Shape;229;p31"/>
          <p:cNvSpPr txBox="1">
            <a:spLocks noGrp="1"/>
          </p:cNvSpPr>
          <p:nvPr>
            <p:ph type="title"/>
          </p:nvPr>
        </p:nvSpPr>
        <p:spPr>
          <a:xfrm>
            <a:off x="3578075" y="518550"/>
            <a:ext cx="4858800" cy="535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latin typeface="Calibri"/>
                <a:ea typeface="Calibri"/>
                <a:cs typeface="Calibri"/>
                <a:sym typeface="Calibri"/>
              </a:rPr>
              <a:t>Inform, Verify, Practice vs. 5E</a:t>
            </a:r>
            <a:endParaRPr sz="3000">
              <a:latin typeface="Calibri"/>
              <a:ea typeface="Calibri"/>
              <a:cs typeface="Calibri"/>
              <a:sym typeface="Calibri"/>
            </a:endParaRPr>
          </a:p>
        </p:txBody>
      </p:sp>
      <p:sp>
        <p:nvSpPr>
          <p:cNvPr id="230" name="Google Shape;230;p31"/>
          <p:cNvSpPr/>
          <p:nvPr/>
        </p:nvSpPr>
        <p:spPr>
          <a:xfrm>
            <a:off x="5951400" y="1143050"/>
            <a:ext cx="2758800" cy="3749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33800" y="1143050"/>
            <a:ext cx="2758800" cy="3749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aphicFrame>
        <p:nvGraphicFramePr>
          <p:cNvPr id="236" name="Google Shape;236;p32"/>
          <p:cNvGraphicFramePr/>
          <p:nvPr/>
        </p:nvGraphicFramePr>
        <p:xfrm>
          <a:off x="433800" y="1143000"/>
          <a:ext cx="8276400" cy="3732353"/>
        </p:xfrm>
        <a:graphic>
          <a:graphicData uri="http://schemas.openxmlformats.org/drawingml/2006/table">
            <a:tbl>
              <a:tblPr>
                <a:noFill/>
                <a:tableStyleId>{898C2174-102D-4D6C-93C9-3F9E3EDB35E4}</a:tableStyleId>
              </a:tblPr>
              <a:tblGrid>
                <a:gridCol w="2758800">
                  <a:extLst>
                    <a:ext uri="{9D8B030D-6E8A-4147-A177-3AD203B41FA5}">
                      <a16:colId xmlns:a16="http://schemas.microsoft.com/office/drawing/2014/main" val="20000"/>
                    </a:ext>
                  </a:extLst>
                </a:gridCol>
                <a:gridCol w="2758800">
                  <a:extLst>
                    <a:ext uri="{9D8B030D-6E8A-4147-A177-3AD203B41FA5}">
                      <a16:colId xmlns:a16="http://schemas.microsoft.com/office/drawing/2014/main" val="20001"/>
                    </a:ext>
                  </a:extLst>
                </a:gridCol>
                <a:gridCol w="2758800">
                  <a:extLst>
                    <a:ext uri="{9D8B030D-6E8A-4147-A177-3AD203B41FA5}">
                      <a16:colId xmlns:a16="http://schemas.microsoft.com/office/drawing/2014/main" val="20002"/>
                    </a:ext>
                  </a:extLst>
                </a:gridCol>
              </a:tblGrid>
              <a:tr h="529425">
                <a:tc>
                  <a:txBody>
                    <a:bodyPr/>
                    <a:lstStyle/>
                    <a:p>
                      <a:pPr marL="0" lvl="0" indent="0" algn="ctr" rtl="0">
                        <a:lnSpc>
                          <a:spcPct val="100000"/>
                        </a:lnSpc>
                        <a:spcBef>
                          <a:spcPts val="0"/>
                        </a:spcBef>
                        <a:spcAft>
                          <a:spcPts val="0"/>
                        </a:spcAft>
                        <a:buNone/>
                      </a:pPr>
                      <a:r>
                        <a:rPr lang="en" b="1">
                          <a:latin typeface="Lato"/>
                          <a:ea typeface="Lato"/>
                          <a:cs typeface="Lato"/>
                          <a:sym typeface="Lato"/>
                        </a:rPr>
                        <a:t>Traditional: (IVP)</a:t>
                      </a:r>
                      <a:endParaRPr b="1">
                        <a:latin typeface="Lato"/>
                        <a:ea typeface="Lato"/>
                        <a:cs typeface="Lato"/>
                        <a:sym typeface="Lato"/>
                      </a:endParaRPr>
                    </a:p>
                    <a:p>
                      <a:pPr marL="0" lvl="0" indent="0" algn="ctr" rtl="0">
                        <a:lnSpc>
                          <a:spcPct val="100000"/>
                        </a:lnSpc>
                        <a:spcBef>
                          <a:spcPts val="0"/>
                        </a:spcBef>
                        <a:spcAft>
                          <a:spcPts val="0"/>
                        </a:spcAft>
                        <a:buNone/>
                      </a:pPr>
                      <a:r>
                        <a:rPr lang="en" b="1">
                          <a:latin typeface="Lato"/>
                          <a:ea typeface="Lato"/>
                          <a:cs typeface="Lato"/>
                          <a:sym typeface="Lato"/>
                        </a:rPr>
                        <a:t>Inform-Verify-Practice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tc>
                  <a:txBody>
                    <a:bodyPr/>
                    <a:lstStyle/>
                    <a:p>
                      <a:pPr marL="0" lvl="0" indent="0" algn="ctr" rtl="0">
                        <a:spcBef>
                          <a:spcPts val="0"/>
                        </a:spcBef>
                        <a:spcAft>
                          <a:spcPts val="0"/>
                        </a:spcAft>
                        <a:buNone/>
                      </a:pPr>
                      <a:r>
                        <a:rPr lang="en" b="1">
                          <a:latin typeface="Lato"/>
                          <a:ea typeface="Lato"/>
                          <a:cs typeface="Lato"/>
                          <a:sym typeface="Lato"/>
                        </a:rPr>
                        <a:t>Learning Theory</a:t>
                      </a:r>
                      <a:endParaRPr b="1">
                        <a:latin typeface="Lato"/>
                        <a:ea typeface="Lato"/>
                        <a:cs typeface="Lato"/>
                        <a:sym typeface="Lato"/>
                      </a:endParaRPr>
                    </a:p>
                    <a:p>
                      <a:pPr marL="0" lvl="0" indent="0" algn="ctr" rtl="0">
                        <a:spcBef>
                          <a:spcPts val="0"/>
                        </a:spcBef>
                        <a:spcAft>
                          <a:spcPts val="0"/>
                        </a:spcAft>
                        <a:buNone/>
                      </a:pPr>
                      <a:r>
                        <a:rPr lang="en" b="1">
                          <a:latin typeface="Lato"/>
                          <a:ea typeface="Lato"/>
                          <a:cs typeface="Lato"/>
                          <a:sym typeface="Lato"/>
                        </a:rPr>
                        <a:t>(Piaget)</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tc>
                  <a:txBody>
                    <a:bodyPr/>
                    <a:lstStyle/>
                    <a:p>
                      <a:pPr marL="0" lvl="0" indent="0" algn="ctr" rtl="0">
                        <a:lnSpc>
                          <a:spcPct val="100000"/>
                        </a:lnSpc>
                        <a:spcBef>
                          <a:spcPts val="0"/>
                        </a:spcBef>
                        <a:spcAft>
                          <a:spcPts val="0"/>
                        </a:spcAft>
                        <a:buNone/>
                      </a:pPr>
                      <a:r>
                        <a:rPr lang="en" b="1">
                          <a:latin typeface="Lato"/>
                          <a:ea typeface="Lato"/>
                          <a:cs typeface="Lato"/>
                          <a:sym typeface="Lato"/>
                        </a:rPr>
                        <a:t>5E Learning Cycle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extLst>
                  <a:ext uri="{0D108BD9-81ED-4DB2-BD59-A6C34878D82A}">
                    <a16:rowId xmlns:a16="http://schemas.microsoft.com/office/drawing/2014/main" val="10000"/>
                  </a:ext>
                </a:extLst>
              </a:tr>
              <a:tr h="618175">
                <a:tc rowSpan="2">
                  <a:txBody>
                    <a:bodyPr/>
                    <a:lstStyle/>
                    <a:p>
                      <a:pPr marL="0" lvl="0" indent="0" algn="ctr" rtl="0">
                        <a:spcBef>
                          <a:spcPts val="0"/>
                        </a:spcBef>
                        <a:spcAft>
                          <a:spcPts val="0"/>
                        </a:spcAft>
                        <a:buNone/>
                      </a:pPr>
                      <a:r>
                        <a:rPr lang="en" b="1">
                          <a:solidFill>
                            <a:srgbClr val="910D28"/>
                          </a:solidFill>
                          <a:latin typeface="Lato"/>
                          <a:ea typeface="Lato"/>
                          <a:cs typeface="Lato"/>
                          <a:sym typeface="Lato"/>
                        </a:rPr>
                        <a:t>Investigate</a:t>
                      </a:r>
                      <a:endParaRPr b="1">
                        <a:solidFill>
                          <a:srgbClr val="910D28"/>
                        </a:solidFill>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Assimilation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Engage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1817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Disequilibrium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Explore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18175">
                <a:tc>
                  <a:txBody>
                    <a:bodyPr/>
                    <a:lstStyle/>
                    <a:p>
                      <a:pPr marL="0" lvl="0" indent="0" algn="ctr" rtl="0">
                        <a:lnSpc>
                          <a:spcPct val="115000"/>
                        </a:lnSpc>
                        <a:spcBef>
                          <a:spcPts val="0"/>
                        </a:spcBef>
                        <a:spcAft>
                          <a:spcPts val="0"/>
                        </a:spcAft>
                        <a:buNone/>
                      </a:pPr>
                      <a:r>
                        <a:rPr lang="en" b="1">
                          <a:solidFill>
                            <a:srgbClr val="910D28"/>
                          </a:solidFill>
                          <a:latin typeface="Lato"/>
                          <a:ea typeface="Lato"/>
                          <a:cs typeface="Lato"/>
                          <a:sym typeface="Lato"/>
                        </a:rPr>
                        <a:t>“Inform” </a:t>
                      </a:r>
                      <a:endParaRPr b="1">
                        <a:solidFill>
                          <a:srgbClr val="910D28"/>
                        </a:solidFill>
                        <a:latin typeface="Lato"/>
                        <a:ea typeface="Lato"/>
                        <a:cs typeface="Lato"/>
                        <a:sym typeface="Lato"/>
                      </a:endParaRPr>
                    </a:p>
                    <a:p>
                      <a:pPr marL="0" lvl="0" indent="0" algn="ctr" rtl="0">
                        <a:lnSpc>
                          <a:spcPct val="115000"/>
                        </a:lnSpc>
                        <a:spcBef>
                          <a:spcPts val="0"/>
                        </a:spcBef>
                        <a:spcAft>
                          <a:spcPts val="0"/>
                        </a:spcAft>
                        <a:buNone/>
                      </a:pPr>
                      <a:r>
                        <a:rPr lang="en" b="1">
                          <a:solidFill>
                            <a:srgbClr val="910D28"/>
                          </a:solidFill>
                          <a:latin typeface="Lato"/>
                          <a:ea typeface="Lato"/>
                          <a:cs typeface="Lato"/>
                          <a:sym typeface="Lato"/>
                        </a:rPr>
                        <a:t>(Discuss &amp; Inform </a:t>
                      </a:r>
                      <a:r>
                        <a:rPr lang="en" b="1" i="1">
                          <a:solidFill>
                            <a:srgbClr val="910D28"/>
                          </a:solidFill>
                          <a:latin typeface="Lato"/>
                          <a:ea typeface="Lato"/>
                          <a:cs typeface="Lato"/>
                          <a:sym typeface="Lato"/>
                        </a:rPr>
                        <a:t>if necessary</a:t>
                      </a:r>
                      <a:r>
                        <a:rPr lang="en" b="1">
                          <a:solidFill>
                            <a:srgbClr val="910D28"/>
                          </a:solidFill>
                          <a:latin typeface="Lato"/>
                          <a:ea typeface="Lato"/>
                          <a:cs typeface="Lato"/>
                          <a:sym typeface="Lato"/>
                        </a:rPr>
                        <a:t>)</a:t>
                      </a:r>
                      <a:endParaRPr b="1">
                        <a:solidFill>
                          <a:srgbClr val="910D28"/>
                        </a:solidFill>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Accommodation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Explain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18175">
                <a:tc rowSpan="2">
                  <a:txBody>
                    <a:bodyPr/>
                    <a:lstStyle/>
                    <a:p>
                      <a:pPr marL="0" lvl="0" indent="0" algn="ctr" rtl="0">
                        <a:spcBef>
                          <a:spcPts val="0"/>
                        </a:spcBef>
                        <a:spcAft>
                          <a:spcPts val="0"/>
                        </a:spcAft>
                        <a:buNone/>
                      </a:pPr>
                      <a:r>
                        <a:rPr lang="en">
                          <a:latin typeface="Lato"/>
                          <a:ea typeface="Lato"/>
                          <a:cs typeface="Lato"/>
                          <a:sym typeface="Lato"/>
                        </a:rPr>
                        <a:t>Practice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Re-equilibration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Elaborate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1817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Organization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Evaluate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graphicFrame>
        <p:nvGraphicFramePr>
          <p:cNvPr id="237" name="Google Shape;237;p32"/>
          <p:cNvGraphicFramePr/>
          <p:nvPr>
            <p:extLst>
              <p:ext uri="{D42A27DB-BD31-4B8C-83A1-F6EECF244321}">
                <p14:modId xmlns:p14="http://schemas.microsoft.com/office/powerpoint/2010/main" val="3754900670"/>
              </p:ext>
            </p:extLst>
          </p:nvPr>
        </p:nvGraphicFramePr>
        <p:xfrm>
          <a:off x="433800" y="1143000"/>
          <a:ext cx="8276400" cy="3757020"/>
        </p:xfrm>
        <a:graphic>
          <a:graphicData uri="http://schemas.openxmlformats.org/drawingml/2006/table">
            <a:tbl>
              <a:tblPr>
                <a:noFill/>
                <a:tableStyleId>{898C2174-102D-4D6C-93C9-3F9E3EDB35E4}</a:tableStyleId>
              </a:tblPr>
              <a:tblGrid>
                <a:gridCol w="2758800">
                  <a:extLst>
                    <a:ext uri="{9D8B030D-6E8A-4147-A177-3AD203B41FA5}">
                      <a16:colId xmlns:a16="http://schemas.microsoft.com/office/drawing/2014/main" val="20000"/>
                    </a:ext>
                  </a:extLst>
                </a:gridCol>
                <a:gridCol w="2758800">
                  <a:extLst>
                    <a:ext uri="{9D8B030D-6E8A-4147-A177-3AD203B41FA5}">
                      <a16:colId xmlns:a16="http://schemas.microsoft.com/office/drawing/2014/main" val="20001"/>
                    </a:ext>
                  </a:extLst>
                </a:gridCol>
                <a:gridCol w="2758800">
                  <a:extLst>
                    <a:ext uri="{9D8B030D-6E8A-4147-A177-3AD203B41FA5}">
                      <a16:colId xmlns:a16="http://schemas.microsoft.com/office/drawing/2014/main" val="20002"/>
                    </a:ext>
                  </a:extLst>
                </a:gridCol>
              </a:tblGrid>
              <a:tr h="601575">
                <a:tc>
                  <a:txBody>
                    <a:bodyPr/>
                    <a:lstStyle/>
                    <a:p>
                      <a:pPr marL="0" lvl="0" indent="0" algn="ctr" rtl="0">
                        <a:lnSpc>
                          <a:spcPct val="100000"/>
                        </a:lnSpc>
                        <a:spcBef>
                          <a:spcPts val="0"/>
                        </a:spcBef>
                        <a:spcAft>
                          <a:spcPts val="0"/>
                        </a:spcAft>
                        <a:buNone/>
                      </a:pPr>
                      <a:r>
                        <a:rPr lang="en" b="1" dirty="0">
                          <a:latin typeface="Lato"/>
                          <a:ea typeface="Lato"/>
                          <a:cs typeface="Lato"/>
                          <a:sym typeface="Lato"/>
                        </a:rPr>
                        <a:t>Traditional: (IVP)</a:t>
                      </a:r>
                      <a:endParaRPr b="1" dirty="0">
                        <a:latin typeface="Lato"/>
                        <a:ea typeface="Lato"/>
                        <a:cs typeface="Lato"/>
                        <a:sym typeface="Lato"/>
                      </a:endParaRPr>
                    </a:p>
                    <a:p>
                      <a:pPr marL="0" lvl="0" indent="0" algn="ctr" rtl="0">
                        <a:lnSpc>
                          <a:spcPct val="100000"/>
                        </a:lnSpc>
                        <a:spcBef>
                          <a:spcPts val="0"/>
                        </a:spcBef>
                        <a:spcAft>
                          <a:spcPts val="0"/>
                        </a:spcAft>
                        <a:buNone/>
                      </a:pPr>
                      <a:r>
                        <a:rPr lang="en" b="1" dirty="0">
                          <a:latin typeface="Lato"/>
                          <a:ea typeface="Lato"/>
                          <a:cs typeface="Lato"/>
                          <a:sym typeface="Lato"/>
                        </a:rPr>
                        <a:t>Inform-Verify-Practice</a:t>
                      </a:r>
                      <a:endParaRPr b="1" dirty="0">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tc>
                  <a:txBody>
                    <a:bodyPr/>
                    <a:lstStyle/>
                    <a:p>
                      <a:pPr marL="0" lvl="0" indent="0" algn="ctr" rtl="0">
                        <a:spcBef>
                          <a:spcPts val="0"/>
                        </a:spcBef>
                        <a:spcAft>
                          <a:spcPts val="0"/>
                        </a:spcAft>
                        <a:buNone/>
                      </a:pPr>
                      <a:r>
                        <a:rPr lang="en" b="1">
                          <a:latin typeface="Lato"/>
                          <a:ea typeface="Lato"/>
                          <a:cs typeface="Lato"/>
                          <a:sym typeface="Lato"/>
                        </a:rPr>
                        <a:t>Learning Theory</a:t>
                      </a:r>
                      <a:endParaRPr b="1">
                        <a:latin typeface="Lato"/>
                        <a:ea typeface="Lato"/>
                        <a:cs typeface="Lato"/>
                        <a:sym typeface="Lato"/>
                      </a:endParaRPr>
                    </a:p>
                    <a:p>
                      <a:pPr marL="0" lvl="0" indent="0" algn="ctr" rtl="0">
                        <a:spcBef>
                          <a:spcPts val="0"/>
                        </a:spcBef>
                        <a:spcAft>
                          <a:spcPts val="0"/>
                        </a:spcAft>
                        <a:buNone/>
                      </a:pPr>
                      <a:r>
                        <a:rPr lang="en" b="1">
                          <a:latin typeface="Lato"/>
                          <a:ea typeface="Lato"/>
                          <a:cs typeface="Lato"/>
                          <a:sym typeface="Lato"/>
                        </a:rPr>
                        <a:t>(Piaget)</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tc>
                  <a:txBody>
                    <a:bodyPr/>
                    <a:lstStyle/>
                    <a:p>
                      <a:pPr marL="0" lvl="0" indent="0" algn="ctr" rtl="0">
                        <a:lnSpc>
                          <a:spcPct val="100000"/>
                        </a:lnSpc>
                        <a:spcBef>
                          <a:spcPts val="0"/>
                        </a:spcBef>
                        <a:spcAft>
                          <a:spcPts val="0"/>
                        </a:spcAft>
                        <a:buNone/>
                      </a:pPr>
                      <a:r>
                        <a:rPr lang="en" b="1">
                          <a:latin typeface="Lato"/>
                          <a:ea typeface="Lato"/>
                          <a:cs typeface="Lato"/>
                          <a:sym typeface="Lato"/>
                        </a:rPr>
                        <a:t>5E Learning Cycle</a:t>
                      </a:r>
                      <a:endParaRPr b="1">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AD4CA"/>
                    </a:solidFill>
                  </a:tcPr>
                </a:tc>
                <a:extLst>
                  <a:ext uri="{0D108BD9-81ED-4DB2-BD59-A6C34878D82A}">
                    <a16:rowId xmlns:a16="http://schemas.microsoft.com/office/drawing/2014/main" val="10000"/>
                  </a:ext>
                </a:extLst>
              </a:tr>
              <a:tr h="617425">
                <a:tc rowSpan="2">
                  <a:txBody>
                    <a:bodyPr/>
                    <a:lstStyle/>
                    <a:p>
                      <a:pPr marL="0" lvl="0" indent="0" algn="ctr" rtl="0">
                        <a:spcBef>
                          <a:spcPts val="0"/>
                        </a:spcBef>
                        <a:spcAft>
                          <a:spcPts val="0"/>
                        </a:spcAft>
                        <a:buNone/>
                      </a:pPr>
                      <a:r>
                        <a:rPr lang="en">
                          <a:latin typeface="Lato"/>
                          <a:ea typeface="Lato"/>
                          <a:cs typeface="Lato"/>
                          <a:sym typeface="Lato"/>
                        </a:rPr>
                        <a:t>Inform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Assimilation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Engage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17425">
                <a:tc vMerge="1">
                  <a:txBody>
                    <a:bodyPr/>
                    <a:lstStyle/>
                    <a:p>
                      <a:endParaRPr lang="en-US"/>
                    </a:p>
                  </a:txBody>
                  <a:tcPr/>
                </a:tc>
                <a:tc>
                  <a:txBody>
                    <a:bodyPr/>
                    <a:lstStyle/>
                    <a:p>
                      <a:pPr marL="0" lvl="0" indent="0" algn="ctr" rtl="0">
                        <a:lnSpc>
                          <a:spcPct val="115000"/>
                        </a:lnSpc>
                        <a:spcBef>
                          <a:spcPts val="0"/>
                        </a:spcBef>
                        <a:spcAft>
                          <a:spcPts val="0"/>
                        </a:spcAft>
                        <a:buNone/>
                      </a:pPr>
                      <a:r>
                        <a:rPr lang="en">
                          <a:latin typeface="Lato"/>
                          <a:ea typeface="Lato"/>
                          <a:cs typeface="Lato"/>
                          <a:sym typeface="Lato"/>
                        </a:rPr>
                        <a:t>Disequilibrium</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Explore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77750">
                <a:tc>
                  <a:txBody>
                    <a:bodyPr/>
                    <a:lstStyle/>
                    <a:p>
                      <a:pPr marL="0" lvl="0" indent="0" algn="ctr" rtl="0">
                        <a:lnSpc>
                          <a:spcPct val="115000"/>
                        </a:lnSpc>
                        <a:spcBef>
                          <a:spcPts val="0"/>
                        </a:spcBef>
                        <a:spcAft>
                          <a:spcPts val="0"/>
                        </a:spcAft>
                        <a:buNone/>
                      </a:pPr>
                      <a:r>
                        <a:rPr lang="en">
                          <a:latin typeface="Lato"/>
                          <a:ea typeface="Lato"/>
                          <a:cs typeface="Lato"/>
                          <a:sym typeface="Lato"/>
                        </a:rPr>
                        <a:t>Verify </a:t>
                      </a:r>
                      <a:endParaRPr>
                        <a:latin typeface="Lato"/>
                        <a:ea typeface="Lato"/>
                        <a:cs typeface="Lato"/>
                        <a:sym typeface="Lato"/>
                      </a:endParaRPr>
                    </a:p>
                    <a:p>
                      <a:pPr marL="0" lvl="0" indent="0" algn="ctr" rtl="0">
                        <a:lnSpc>
                          <a:spcPct val="115000"/>
                        </a:lnSpc>
                        <a:spcBef>
                          <a:spcPts val="0"/>
                        </a:spcBef>
                        <a:spcAft>
                          <a:spcPts val="0"/>
                        </a:spcAft>
                        <a:buNone/>
                      </a:pPr>
                      <a:r>
                        <a:rPr lang="en">
                          <a:latin typeface="Lato"/>
                          <a:ea typeface="Lato"/>
                          <a:cs typeface="Lato"/>
                          <a:sym typeface="Lato"/>
                        </a:rPr>
                        <a:t>(Experiment)</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a:latin typeface="Lato"/>
                          <a:ea typeface="Lato"/>
                          <a:cs typeface="Lato"/>
                          <a:sym typeface="Lato"/>
                        </a:rPr>
                        <a:t>Accommodation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Explain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17425">
                <a:tc rowSpan="2">
                  <a:txBody>
                    <a:bodyPr/>
                    <a:lstStyle/>
                    <a:p>
                      <a:pPr marL="0" lvl="0" indent="0" algn="ctr" rtl="0">
                        <a:spcBef>
                          <a:spcPts val="0"/>
                        </a:spcBef>
                        <a:spcAft>
                          <a:spcPts val="0"/>
                        </a:spcAft>
                        <a:buNone/>
                      </a:pPr>
                      <a:r>
                        <a:rPr lang="en">
                          <a:latin typeface="Lato"/>
                          <a:ea typeface="Lato"/>
                          <a:cs typeface="Lato"/>
                          <a:sym typeface="Lato"/>
                        </a:rPr>
                        <a:t>Practice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
                          <a:latin typeface="Lato"/>
                          <a:ea typeface="Lato"/>
                          <a:cs typeface="Lato"/>
                          <a:sym typeface="Lato"/>
                        </a:rPr>
                        <a:t>Re-equilibration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dot"/>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latin typeface="Lato"/>
                          <a:ea typeface="Lato"/>
                          <a:cs typeface="Lato"/>
                          <a:sym typeface="Lato"/>
                        </a:rPr>
                        <a:t>Elaborate</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17425">
                <a:tc vMerge="1">
                  <a:txBody>
                    <a:bodyPr/>
                    <a:lstStyle/>
                    <a:p>
                      <a:endParaRPr lang="en-US"/>
                    </a:p>
                  </a:txBody>
                  <a:tcPr/>
                </a:tc>
                <a:tc>
                  <a:txBody>
                    <a:bodyPr/>
                    <a:lstStyle/>
                    <a:p>
                      <a:pPr marL="0" lvl="0" indent="0" algn="ctr" rtl="0">
                        <a:lnSpc>
                          <a:spcPct val="100000"/>
                        </a:lnSpc>
                        <a:spcBef>
                          <a:spcPts val="0"/>
                        </a:spcBef>
                        <a:spcAft>
                          <a:spcPts val="0"/>
                        </a:spcAft>
                        <a:buNone/>
                      </a:pPr>
                      <a:r>
                        <a:rPr lang="en">
                          <a:latin typeface="Lato"/>
                          <a:ea typeface="Lato"/>
                          <a:cs typeface="Lato"/>
                          <a:sym typeface="Lato"/>
                        </a:rPr>
                        <a:t>Organization</a:t>
                      </a:r>
                      <a:endParaRPr>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dot"/>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dirty="0">
                          <a:latin typeface="Lato"/>
                          <a:ea typeface="Lato"/>
                          <a:cs typeface="Lato"/>
                          <a:sym typeface="Lato"/>
                        </a:rPr>
                        <a:t>Evaluate</a:t>
                      </a:r>
                      <a:endParaRPr dirty="0">
                        <a:latin typeface="Lato"/>
                        <a:ea typeface="Lato"/>
                        <a:cs typeface="Lato"/>
                        <a:sym typeface="La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38" name="Google Shape;238;p32"/>
          <p:cNvSpPr/>
          <p:nvPr/>
        </p:nvSpPr>
        <p:spPr>
          <a:xfrm>
            <a:off x="433800" y="1143050"/>
            <a:ext cx="2758800" cy="3749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txBox="1">
            <a:spLocks noGrp="1"/>
          </p:cNvSpPr>
          <p:nvPr>
            <p:ph type="title"/>
          </p:nvPr>
        </p:nvSpPr>
        <p:spPr>
          <a:xfrm>
            <a:off x="3578075" y="518550"/>
            <a:ext cx="4858800" cy="535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000">
                <a:latin typeface="Calibri"/>
                <a:ea typeface="Calibri"/>
                <a:cs typeface="Calibri"/>
                <a:sym typeface="Calibri"/>
              </a:rPr>
              <a:t>Inform, Verify, Practice vs. 5E</a:t>
            </a:r>
            <a:endParaRPr sz="30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700"/>
                                        <p:tgtEl>
                                          <p:spTgt spid="237"/>
                                        </p:tgtEl>
                                      </p:cBhvr>
                                    </p:animEffect>
                                    <p:set>
                                      <p:cBhvr>
                                        <p:cTn id="11" dur="1" fill="hold">
                                          <p:stCondLst>
                                            <p:cond delay="70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Learning Objectives:</a:t>
            </a:r>
            <a:endParaRPr dirty="0"/>
          </a:p>
          <a:p>
            <a:pPr marL="457200" lvl="0" indent="-342900" algn="l" rtl="0">
              <a:spcBef>
                <a:spcPts val="0"/>
              </a:spcBef>
              <a:spcAft>
                <a:spcPts val="0"/>
              </a:spcAft>
              <a:buSzPts val="1800"/>
              <a:buFont typeface="Calibri"/>
              <a:buAutoNum type="arabicPeriod"/>
            </a:pPr>
            <a:r>
              <a:rPr lang="en" sz="1800" dirty="0">
                <a:latin typeface="Calibri"/>
                <a:ea typeface="Calibri"/>
                <a:cs typeface="Calibri"/>
                <a:sym typeface="Calibri"/>
              </a:rPr>
              <a:t>Participants will engage in and analyze an authentic science learning experience, and reflect on it to determine the relevant components of authenticity. </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dirty="0">
                <a:latin typeface="Calibri"/>
                <a:ea typeface="Calibri"/>
                <a:cs typeface="Calibri"/>
                <a:sym typeface="Calibri"/>
              </a:rPr>
              <a:t>Participants will be able to identify how their authentic learning experience aligns with a 5E lesson model. </a:t>
            </a:r>
            <a:endParaRPr sz="1800" dirty="0">
              <a:latin typeface="Calibri"/>
              <a:ea typeface="Calibri"/>
              <a:cs typeface="Calibri"/>
              <a:sym typeface="Calibri"/>
            </a:endParaRPr>
          </a:p>
          <a:p>
            <a:pPr marL="457200" lvl="0" indent="-342900" algn="l" rtl="0">
              <a:spcBef>
                <a:spcPts val="0"/>
              </a:spcBef>
              <a:spcAft>
                <a:spcPts val="0"/>
              </a:spcAft>
              <a:buSzPts val="1800"/>
              <a:buFont typeface="Calibri"/>
              <a:buAutoNum type="arabicPeriod"/>
            </a:pPr>
            <a:r>
              <a:rPr lang="en" sz="1800" dirty="0">
                <a:latin typeface="Calibri"/>
                <a:ea typeface="Calibri"/>
                <a:cs typeface="Calibri"/>
                <a:sym typeface="Calibri"/>
              </a:rPr>
              <a:t>Participants will maximize authentic instruction by practicing modification of existing 5E lessons for potential use in their classrooms with their students.</a:t>
            </a:r>
            <a:endParaRPr sz="18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33"/>
          <p:cNvGrpSpPr/>
          <p:nvPr/>
        </p:nvGrpSpPr>
        <p:grpSpPr>
          <a:xfrm>
            <a:off x="3710491" y="896882"/>
            <a:ext cx="5238215" cy="983376"/>
            <a:chOff x="3648383" y="855700"/>
            <a:chExt cx="6180785" cy="1246200"/>
          </a:xfrm>
        </p:grpSpPr>
        <p:sp>
          <p:nvSpPr>
            <p:cNvPr id="245" name="Google Shape;245;p33"/>
            <p:cNvSpPr/>
            <p:nvPr/>
          </p:nvSpPr>
          <p:spPr>
            <a:xfrm>
              <a:off x="3648383" y="855700"/>
              <a:ext cx="1758000" cy="1246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BEGINNING</a:t>
              </a:r>
              <a:endParaRPr sz="1600" b="1">
                <a:solidFill>
                  <a:srgbClr val="FFFFFF"/>
                </a:solidFill>
              </a:endParaRPr>
            </a:p>
          </p:txBody>
        </p:sp>
        <p:sp>
          <p:nvSpPr>
            <p:cNvPr id="246" name="Google Shape;246;p33"/>
            <p:cNvSpPr/>
            <p:nvPr/>
          </p:nvSpPr>
          <p:spPr>
            <a:xfrm>
              <a:off x="5859775" y="855700"/>
              <a:ext cx="1758000" cy="12462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MIDDLE</a:t>
              </a:r>
              <a:endParaRPr sz="1600" b="1">
                <a:solidFill>
                  <a:srgbClr val="FFFFFF"/>
                </a:solidFill>
              </a:endParaRPr>
            </a:p>
          </p:txBody>
        </p:sp>
        <p:sp>
          <p:nvSpPr>
            <p:cNvPr id="247" name="Google Shape;247;p33"/>
            <p:cNvSpPr/>
            <p:nvPr/>
          </p:nvSpPr>
          <p:spPr>
            <a:xfrm>
              <a:off x="8071167" y="855700"/>
              <a:ext cx="1758000" cy="12462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END</a:t>
              </a:r>
              <a:endParaRPr sz="1600" b="1">
                <a:solidFill>
                  <a:srgbClr val="FFFFFF"/>
                </a:solidFill>
              </a:endParaRPr>
            </a:p>
          </p:txBody>
        </p:sp>
      </p:grpSp>
      <p:grpSp>
        <p:nvGrpSpPr>
          <p:cNvPr id="248" name="Google Shape;248;p33"/>
          <p:cNvGrpSpPr/>
          <p:nvPr/>
        </p:nvGrpSpPr>
        <p:grpSpPr>
          <a:xfrm>
            <a:off x="3868636" y="2600920"/>
            <a:ext cx="4921941" cy="2376896"/>
            <a:chOff x="4175586" y="2033545"/>
            <a:chExt cx="4921941" cy="2376896"/>
          </a:xfrm>
        </p:grpSpPr>
        <p:sp>
          <p:nvSpPr>
            <p:cNvPr id="249" name="Google Shape;249;p33"/>
            <p:cNvSpPr/>
            <p:nvPr/>
          </p:nvSpPr>
          <p:spPr>
            <a:xfrm>
              <a:off x="7607727" y="2033545"/>
              <a:ext cx="1489800" cy="9834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FFFFFF"/>
                  </a:solidFill>
                </a:rPr>
                <a:t>CONCLUSION</a:t>
              </a:r>
              <a:endParaRPr sz="1500" b="1">
                <a:solidFill>
                  <a:srgbClr val="FFFFFF"/>
                </a:solidFill>
              </a:endParaRPr>
            </a:p>
          </p:txBody>
        </p:sp>
        <p:sp>
          <p:nvSpPr>
            <p:cNvPr id="250" name="Google Shape;250;p33"/>
            <p:cNvSpPr/>
            <p:nvPr/>
          </p:nvSpPr>
          <p:spPr>
            <a:xfrm>
              <a:off x="6929236" y="2822828"/>
              <a:ext cx="1489800" cy="9834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solidFill>
                  <a:srgbClr val="FFFFFF"/>
                </a:solidFill>
              </a:endParaRPr>
            </a:p>
          </p:txBody>
        </p:sp>
        <p:sp>
          <p:nvSpPr>
            <p:cNvPr id="251" name="Google Shape;251;p33"/>
            <p:cNvSpPr/>
            <p:nvPr/>
          </p:nvSpPr>
          <p:spPr>
            <a:xfrm>
              <a:off x="5891640" y="3427042"/>
              <a:ext cx="1489800" cy="983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solidFill>
                  <a:srgbClr val="FFFFFF"/>
                </a:solidFill>
              </a:endParaRPr>
            </a:p>
          </p:txBody>
        </p:sp>
        <p:sp>
          <p:nvSpPr>
            <p:cNvPr id="252" name="Google Shape;252;p33"/>
            <p:cNvSpPr/>
            <p:nvPr/>
          </p:nvSpPr>
          <p:spPr>
            <a:xfrm>
              <a:off x="4821487" y="2822830"/>
              <a:ext cx="1489800" cy="9834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t>→</a:t>
              </a:r>
              <a:endParaRPr sz="3600" b="1"/>
            </a:p>
          </p:txBody>
        </p:sp>
        <p:sp>
          <p:nvSpPr>
            <p:cNvPr id="253" name="Google Shape;253;p33"/>
            <p:cNvSpPr/>
            <p:nvPr/>
          </p:nvSpPr>
          <p:spPr>
            <a:xfrm>
              <a:off x="4175586" y="2033548"/>
              <a:ext cx="1489800" cy="983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INTRO</a:t>
              </a:r>
              <a:endParaRPr sz="1600" b="1">
                <a:solidFill>
                  <a:srgbClr val="FFFFFF"/>
                </a:solidFill>
              </a:endParaRPr>
            </a:p>
          </p:txBody>
        </p:sp>
      </p:grpSp>
      <p:sp>
        <p:nvSpPr>
          <p:cNvPr id="254" name="Google Shape;254;p33"/>
          <p:cNvSpPr/>
          <p:nvPr/>
        </p:nvSpPr>
        <p:spPr>
          <a:xfrm>
            <a:off x="5227200" y="1346713"/>
            <a:ext cx="334800" cy="83700"/>
          </a:xfrm>
          <a:prstGeom prst="rightArrow">
            <a:avLst>
              <a:gd name="adj1" fmla="val 0"/>
              <a:gd name="adj2" fmla="val 66606"/>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7100300" y="1346713"/>
            <a:ext cx="334800" cy="83700"/>
          </a:xfrm>
          <a:prstGeom prst="rightArrow">
            <a:avLst>
              <a:gd name="adj1" fmla="val 0"/>
              <a:gd name="adj2" fmla="val 66606"/>
            </a:avLst>
          </a:prstGeom>
          <a:solidFill>
            <a:srgbClr val="000000"/>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3"/>
          <p:cNvSpPr txBox="1">
            <a:spLocks noGrp="1"/>
          </p:cNvSpPr>
          <p:nvPr>
            <p:ph type="body" idx="1"/>
          </p:nvPr>
        </p:nvSpPr>
        <p:spPr>
          <a:xfrm>
            <a:off x="505000" y="2413825"/>
            <a:ext cx="2490000" cy="217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How does your original comic compare to the 5E lesson model?</a:t>
            </a:r>
            <a:endParaRPr sz="2200"/>
          </a:p>
        </p:txBody>
      </p:sp>
      <p:sp>
        <p:nvSpPr>
          <p:cNvPr id="257" name="Google Shape;257;p33"/>
          <p:cNvSpPr txBox="1">
            <a:spLocks noGrp="1"/>
          </p:cNvSpPr>
          <p:nvPr>
            <p:ph type="title"/>
          </p:nvPr>
        </p:nvSpPr>
        <p:spPr>
          <a:xfrm>
            <a:off x="626800" y="1430425"/>
            <a:ext cx="2246400" cy="9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Phases of Instruction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729450" y="1090050"/>
            <a:ext cx="7688700" cy="53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Calibri"/>
                <a:ea typeface="Calibri"/>
                <a:cs typeface="Calibri"/>
                <a:sym typeface="Calibri"/>
              </a:rPr>
              <a:t>5E Lesson Format Reflection </a:t>
            </a:r>
            <a:endParaRPr sz="3000">
              <a:latin typeface="Calibri"/>
              <a:ea typeface="Calibri"/>
              <a:cs typeface="Calibri"/>
              <a:sym typeface="Calibri"/>
            </a:endParaRPr>
          </a:p>
        </p:txBody>
      </p:sp>
      <p:sp>
        <p:nvSpPr>
          <p:cNvPr id="263" name="Google Shape;263;p34"/>
          <p:cNvSpPr txBox="1">
            <a:spLocks noGrp="1"/>
          </p:cNvSpPr>
          <p:nvPr>
            <p:ph type="body" idx="1"/>
          </p:nvPr>
        </p:nvSpPr>
        <p:spPr>
          <a:xfrm>
            <a:off x="729450" y="1701000"/>
            <a:ext cx="7688700" cy="32805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200"/>
              <a:t>Engage?</a:t>
            </a:r>
            <a:endParaRPr sz="3200"/>
          </a:p>
          <a:p>
            <a:pPr marL="0" lvl="0" indent="0" algn="ctr" rtl="0">
              <a:lnSpc>
                <a:spcPct val="115000"/>
              </a:lnSpc>
              <a:spcBef>
                <a:spcPts val="1000"/>
              </a:spcBef>
              <a:spcAft>
                <a:spcPts val="0"/>
              </a:spcAft>
              <a:buNone/>
            </a:pPr>
            <a:r>
              <a:rPr lang="en" sz="3200"/>
              <a:t>Explore?</a:t>
            </a:r>
            <a:endParaRPr sz="3200"/>
          </a:p>
          <a:p>
            <a:pPr marL="0" lvl="0" indent="0" algn="ctr" rtl="0">
              <a:lnSpc>
                <a:spcPct val="115000"/>
              </a:lnSpc>
              <a:spcBef>
                <a:spcPts val="1000"/>
              </a:spcBef>
              <a:spcAft>
                <a:spcPts val="0"/>
              </a:spcAft>
              <a:buNone/>
            </a:pPr>
            <a:r>
              <a:rPr lang="en" sz="3200"/>
              <a:t>Explain?</a:t>
            </a:r>
            <a:endParaRPr sz="3200"/>
          </a:p>
          <a:p>
            <a:pPr marL="0" lvl="0" indent="0" algn="ctr" rtl="0">
              <a:lnSpc>
                <a:spcPct val="115000"/>
              </a:lnSpc>
              <a:spcBef>
                <a:spcPts val="1000"/>
              </a:spcBef>
              <a:spcAft>
                <a:spcPts val="0"/>
              </a:spcAft>
              <a:buNone/>
            </a:pPr>
            <a:r>
              <a:rPr lang="en" sz="3200"/>
              <a:t>Extend?</a:t>
            </a:r>
            <a:endParaRPr sz="3200"/>
          </a:p>
          <a:p>
            <a:pPr marL="0" lvl="0" indent="0" algn="ctr" rtl="0">
              <a:lnSpc>
                <a:spcPct val="115000"/>
              </a:lnSpc>
              <a:spcBef>
                <a:spcPts val="1000"/>
              </a:spcBef>
              <a:spcAft>
                <a:spcPts val="0"/>
              </a:spcAft>
              <a:buNone/>
            </a:pPr>
            <a:r>
              <a:rPr lang="en" sz="3200"/>
              <a:t>Evaluate?</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5E Sticky Bars Revisited</a:t>
            </a:r>
            <a:endParaRPr sz="3000">
              <a:latin typeface="Calibri"/>
              <a:ea typeface="Calibri"/>
              <a:cs typeface="Calibri"/>
              <a:sym typeface="Calibri"/>
            </a:endParaRPr>
          </a:p>
        </p:txBody>
      </p:sp>
      <p:sp>
        <p:nvSpPr>
          <p:cNvPr id="269" name="Google Shape;269;p35"/>
          <p:cNvSpPr txBox="1">
            <a:spLocks noGrp="1"/>
          </p:cNvSpPr>
          <p:nvPr>
            <p:ph type="body" idx="1"/>
          </p:nvPr>
        </p:nvSpPr>
        <p:spPr>
          <a:xfrm>
            <a:off x="729325" y="1850275"/>
            <a:ext cx="4738800" cy="277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2E2E2E"/>
                </a:solidFill>
                <a:latin typeface="Calibri"/>
                <a:ea typeface="Calibri"/>
                <a:cs typeface="Calibri"/>
                <a:sym typeface="Calibri"/>
              </a:rPr>
              <a:t>After going through the previous activities, has your comfort with teaching lessons in the 5E format changed?</a:t>
            </a:r>
            <a:endParaRPr sz="2400">
              <a:solidFill>
                <a:srgbClr val="2E2E2E"/>
              </a:solidFill>
              <a:latin typeface="Calibri"/>
              <a:ea typeface="Calibri"/>
              <a:cs typeface="Calibri"/>
              <a:sym typeface="Calibri"/>
            </a:endParaRPr>
          </a:p>
          <a:p>
            <a:pPr marL="685800" lvl="0" indent="-311150" algn="l" rtl="0">
              <a:lnSpc>
                <a:spcPct val="100000"/>
              </a:lnSpc>
              <a:spcBef>
                <a:spcPts val="1000"/>
              </a:spcBef>
              <a:spcAft>
                <a:spcPts val="0"/>
              </a:spcAft>
              <a:buClr>
                <a:srgbClr val="910D28"/>
              </a:buClr>
              <a:buSzPts val="1300"/>
              <a:buFont typeface="Noto Sans Symbols"/>
              <a:buChar char="➔"/>
            </a:pPr>
            <a:r>
              <a:rPr lang="en" sz="2000">
                <a:solidFill>
                  <a:srgbClr val="2E2E2E"/>
                </a:solidFill>
                <a:latin typeface="Calibri"/>
                <a:ea typeface="Calibri"/>
                <a:cs typeface="Calibri"/>
                <a:sym typeface="Calibri"/>
              </a:rPr>
              <a:t>Take a small blue sticky note and place it above the number you feel reflects your comfort level.  </a:t>
            </a:r>
            <a:endParaRPr sz="2000">
              <a:solidFill>
                <a:srgbClr val="2E2E2E"/>
              </a:solidFill>
              <a:latin typeface="Calibri"/>
              <a:ea typeface="Calibri"/>
              <a:cs typeface="Calibri"/>
              <a:sym typeface="Calibri"/>
            </a:endParaRPr>
          </a:p>
          <a:p>
            <a:pPr marL="0" lvl="0" indent="0" algn="l" rtl="0">
              <a:spcBef>
                <a:spcPts val="0"/>
              </a:spcBef>
              <a:spcAft>
                <a:spcPts val="1600"/>
              </a:spcAft>
              <a:buNone/>
            </a:pPr>
            <a:endParaRPr/>
          </a:p>
        </p:txBody>
      </p:sp>
      <p:pic>
        <p:nvPicPr>
          <p:cNvPr id="270" name="Google Shape;270;p35"/>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5684425" y="560375"/>
            <a:ext cx="3235001" cy="41712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6"/>
          <p:cNvSpPr txBox="1">
            <a:spLocks noGrp="1"/>
          </p:cNvSpPr>
          <p:nvPr>
            <p:ph type="title"/>
          </p:nvPr>
        </p:nvSpPr>
        <p:spPr>
          <a:xfrm>
            <a:off x="543550" y="1614600"/>
            <a:ext cx="4042200" cy="191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3F3F3F"/>
              </a:buClr>
              <a:buFont typeface="Calibri"/>
              <a:buNone/>
            </a:pPr>
            <a:r>
              <a:rPr lang="en"/>
              <a:t>Authentic Lesson Reflection Tool &amp; Rubric </a:t>
            </a:r>
            <a:endParaRPr/>
          </a:p>
        </p:txBody>
      </p:sp>
      <p:pic>
        <p:nvPicPr>
          <p:cNvPr id="276" name="Google Shape;276;p36"/>
          <p:cNvPicPr preferRelativeResize="0"/>
          <p:nvPr/>
        </p:nvPicPr>
        <p:blipFill>
          <a:blip r:embed="rId3">
            <a:alphaModFix/>
          </a:blip>
          <a:stretch>
            <a:fillRect/>
          </a:stretch>
        </p:blipFill>
        <p:spPr>
          <a:xfrm>
            <a:off x="5116321" y="662728"/>
            <a:ext cx="3214879" cy="415419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729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a Lesson for Increased Authenticity</a:t>
            </a:r>
            <a:endParaRPr/>
          </a:p>
        </p:txBody>
      </p:sp>
      <p:pic>
        <p:nvPicPr>
          <p:cNvPr id="282" name="Google Shape;282;p3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61900" y="1859600"/>
            <a:ext cx="4273503" cy="3086105"/>
          </a:xfrm>
          <a:prstGeom prst="rect">
            <a:avLst/>
          </a:prstGeom>
          <a:noFill/>
          <a:ln w="9525" cap="flat" cmpd="sng">
            <a:solidFill>
              <a:srgbClr val="434343"/>
            </a:solidFill>
            <a:prstDash val="solid"/>
            <a:round/>
            <a:headEnd type="none" w="sm" len="sm"/>
            <a:tailEnd type="none" w="sm" len="sm"/>
          </a:ln>
        </p:spPr>
      </p:pic>
      <p:pic>
        <p:nvPicPr>
          <p:cNvPr id="283" name="Google Shape;283;p37"/>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566032" y="1859594"/>
            <a:ext cx="4416056" cy="3086102"/>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a Lesson for Increased Authenticity</a:t>
            </a:r>
            <a:endParaRPr/>
          </a:p>
        </p:txBody>
      </p:sp>
      <p:sp>
        <p:nvSpPr>
          <p:cNvPr id="289" name="Google Shape;289;p38"/>
          <p:cNvSpPr txBox="1">
            <a:spLocks noGrp="1"/>
          </p:cNvSpPr>
          <p:nvPr>
            <p:ph type="body" idx="1"/>
          </p:nvPr>
        </p:nvSpPr>
        <p:spPr>
          <a:xfrm>
            <a:off x="429625" y="1984250"/>
            <a:ext cx="3774300" cy="2836800"/>
          </a:xfrm>
          <a:prstGeom prst="rect">
            <a:avLst/>
          </a:prstGeom>
        </p:spPr>
        <p:txBody>
          <a:bodyPr spcFirstLastPara="1" wrap="square" lIns="91425" tIns="91425" rIns="91425" bIns="91425" anchor="ctr" anchorCtr="0">
            <a:noAutofit/>
          </a:bodyPr>
          <a:lstStyle/>
          <a:p>
            <a:pPr marL="457200" lvl="0" indent="-355600" algn="l" rtl="0">
              <a:lnSpc>
                <a:spcPct val="100000"/>
              </a:lnSpc>
              <a:spcBef>
                <a:spcPts val="0"/>
              </a:spcBef>
              <a:spcAft>
                <a:spcPts val="0"/>
              </a:spcAft>
              <a:buSzPts val="2000"/>
              <a:buAutoNum type="arabicPeriod"/>
            </a:pPr>
            <a:r>
              <a:rPr lang="en" sz="2000" dirty="0"/>
              <a:t>How could you further adapt this lesson to be more authentic?</a:t>
            </a:r>
            <a:endParaRPr sz="2000" dirty="0"/>
          </a:p>
          <a:p>
            <a:pPr marL="457200" lvl="0" indent="-355600" algn="l" rtl="0">
              <a:lnSpc>
                <a:spcPct val="100000"/>
              </a:lnSpc>
              <a:spcBef>
                <a:spcPts val="1000"/>
              </a:spcBef>
              <a:spcAft>
                <a:spcPts val="0"/>
              </a:spcAft>
              <a:buSzPts val="2000"/>
              <a:buAutoNum type="arabicPeriod"/>
            </a:pPr>
            <a:r>
              <a:rPr lang="en" sz="2000" dirty="0"/>
              <a:t>How could you use a digital breakout in your classroom?</a:t>
            </a:r>
            <a:endParaRPr sz="2000" dirty="0"/>
          </a:p>
          <a:p>
            <a:pPr marL="457200" lvl="0" indent="-355600" algn="l" rtl="0">
              <a:lnSpc>
                <a:spcPct val="100000"/>
              </a:lnSpc>
              <a:spcBef>
                <a:spcPts val="1000"/>
              </a:spcBef>
              <a:spcAft>
                <a:spcPts val="0"/>
              </a:spcAft>
              <a:buSzPts val="2000"/>
              <a:buAutoNum type="arabicPeriod"/>
            </a:pPr>
            <a:r>
              <a:rPr lang="en" sz="2000" dirty="0"/>
              <a:t>Which of your own lessons could you modify to make it more authentic?</a:t>
            </a:r>
            <a:endParaRPr sz="2000" dirty="0"/>
          </a:p>
        </p:txBody>
      </p:sp>
      <p:pic>
        <p:nvPicPr>
          <p:cNvPr id="290" name="Google Shape;290;p38"/>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436432" y="1859594"/>
            <a:ext cx="4416056" cy="3086102"/>
          </a:xfrm>
          <a:prstGeom prst="rect">
            <a:avLst/>
          </a:prstGeom>
          <a:noFill/>
          <a:ln w="9525" cap="flat" cmpd="sng">
            <a:solidFill>
              <a:srgbClr val="434343"/>
            </a:solidFill>
            <a:prstDash val="solid"/>
            <a:round/>
            <a:headEnd type="none" w="sm" len="sm"/>
            <a:tailEnd type="none" w="sm" len="sm"/>
          </a:ln>
        </p:spPr>
      </p:pic>
      <p:sp>
        <p:nvSpPr>
          <p:cNvPr id="292" name="Google Shape;292;p38"/>
          <p:cNvSpPr txBox="1"/>
          <p:nvPr/>
        </p:nvSpPr>
        <p:spPr>
          <a:xfrm>
            <a:off x="4451082" y="2352403"/>
            <a:ext cx="4401405" cy="844705"/>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t>bit.ly/34f702s</a:t>
            </a:r>
            <a:endParaRP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5E Sticky Bars</a:t>
            </a:r>
            <a:endParaRPr sz="3000">
              <a:latin typeface="Calibri"/>
              <a:ea typeface="Calibri"/>
              <a:cs typeface="Calibri"/>
              <a:sym typeface="Calibri"/>
            </a:endParaRPr>
          </a:p>
        </p:txBody>
      </p:sp>
      <p:sp>
        <p:nvSpPr>
          <p:cNvPr id="83" name="Google Shape;83;p17"/>
          <p:cNvSpPr txBox="1">
            <a:spLocks noGrp="1"/>
          </p:cNvSpPr>
          <p:nvPr>
            <p:ph type="body" idx="1"/>
          </p:nvPr>
        </p:nvSpPr>
        <p:spPr>
          <a:xfrm>
            <a:off x="729325" y="1850275"/>
            <a:ext cx="4738800" cy="2774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dirty="0">
                <a:solidFill>
                  <a:srgbClr val="2E2E2E"/>
                </a:solidFill>
                <a:latin typeface="Calibri"/>
                <a:ea typeface="Calibri"/>
                <a:cs typeface="Calibri"/>
                <a:sym typeface="Calibri"/>
              </a:rPr>
              <a:t>How comfortable are you </a:t>
            </a:r>
            <a:r>
              <a:rPr lang="en-US" sz="2400" dirty="0">
                <a:solidFill>
                  <a:srgbClr val="2E2E2E"/>
                </a:solidFill>
                <a:latin typeface="Calibri"/>
                <a:ea typeface="Calibri"/>
                <a:cs typeface="Calibri"/>
                <a:sym typeface="Calibri"/>
              </a:rPr>
              <a:t>on a </a:t>
            </a:r>
            <a:r>
              <a:rPr lang="en" sz="2400" dirty="0">
                <a:solidFill>
                  <a:srgbClr val="2E2E2E"/>
                </a:solidFill>
                <a:latin typeface="Calibri"/>
                <a:ea typeface="Calibri"/>
                <a:cs typeface="Calibri"/>
                <a:sym typeface="Calibri"/>
              </a:rPr>
              <a:t>scale </a:t>
            </a:r>
            <a:r>
              <a:rPr lang="en-US" sz="2400" dirty="0">
                <a:solidFill>
                  <a:srgbClr val="2E2E2E"/>
                </a:solidFill>
                <a:latin typeface="Calibri"/>
                <a:ea typeface="Calibri"/>
                <a:cs typeface="Calibri"/>
                <a:sym typeface="Calibri"/>
              </a:rPr>
              <a:t>of </a:t>
            </a:r>
            <a:r>
              <a:rPr lang="en" sz="2400" dirty="0">
                <a:solidFill>
                  <a:srgbClr val="2E2E2E"/>
                </a:solidFill>
                <a:latin typeface="Calibri"/>
                <a:ea typeface="Calibri"/>
                <a:cs typeface="Calibri"/>
                <a:sym typeface="Calibri"/>
              </a:rPr>
              <a:t>1–5 with teaching a lesson in the 5E lesson format?</a:t>
            </a:r>
            <a:endParaRPr sz="2400" dirty="0">
              <a:solidFill>
                <a:srgbClr val="2E2E2E"/>
              </a:solidFill>
              <a:latin typeface="Calibri"/>
              <a:ea typeface="Calibri"/>
              <a:cs typeface="Calibri"/>
              <a:sym typeface="Calibri"/>
            </a:endParaRPr>
          </a:p>
          <a:p>
            <a:pPr marL="685800" lvl="0" indent="-311150" algn="l" rtl="0">
              <a:lnSpc>
                <a:spcPct val="100000"/>
              </a:lnSpc>
              <a:spcBef>
                <a:spcPts val="1000"/>
              </a:spcBef>
              <a:spcAft>
                <a:spcPts val="0"/>
              </a:spcAft>
              <a:buClr>
                <a:srgbClr val="910D28"/>
              </a:buClr>
              <a:buSzPts val="1300"/>
              <a:buFont typeface="Noto Sans Symbols"/>
              <a:buChar char="➔"/>
            </a:pPr>
            <a:r>
              <a:rPr lang="en" sz="2000" dirty="0">
                <a:solidFill>
                  <a:srgbClr val="2E2E2E"/>
                </a:solidFill>
                <a:latin typeface="Calibri"/>
                <a:ea typeface="Calibri"/>
                <a:cs typeface="Calibri"/>
                <a:sym typeface="Calibri"/>
              </a:rPr>
              <a:t>Take a small yellow sticky note and place it above the number you feel reflects your comfort level.  </a:t>
            </a:r>
            <a:endParaRPr sz="2000" dirty="0">
              <a:solidFill>
                <a:srgbClr val="2E2E2E"/>
              </a:solidFill>
              <a:latin typeface="Calibri"/>
              <a:ea typeface="Calibri"/>
              <a:cs typeface="Calibri"/>
              <a:sym typeface="Calibri"/>
            </a:endParaRPr>
          </a:p>
          <a:p>
            <a:pPr marL="0" lvl="0" indent="0" algn="l" rtl="0">
              <a:spcBef>
                <a:spcPts val="0"/>
              </a:spcBef>
              <a:spcAft>
                <a:spcPts val="1600"/>
              </a:spcAft>
              <a:buNone/>
            </a:pPr>
            <a:endParaRPr dirty="0"/>
          </a:p>
        </p:txBody>
      </p:sp>
      <p:pic>
        <p:nvPicPr>
          <p:cNvPr id="84" name="Google Shape;84;p17"/>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5684425" y="560375"/>
            <a:ext cx="3235001" cy="4171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729450" y="17034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Your Garden Grow?</a:t>
            </a:r>
            <a:endParaRPr/>
          </a:p>
          <a:p>
            <a:pPr marL="0" lvl="0" indent="0" algn="l" rtl="0">
              <a:spcBef>
                <a:spcPts val="0"/>
              </a:spcBef>
              <a:spcAft>
                <a:spcPts val="0"/>
              </a:spcAft>
              <a:buNone/>
            </a:pPr>
            <a:r>
              <a:rPr lang="en" sz="2200" b="0" i="1"/>
              <a:t>Middle School Edition</a:t>
            </a:r>
            <a:endParaRPr sz="2200" b="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242800" y="1690600"/>
            <a:ext cx="2400600" cy="2567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Char char="●"/>
            </a:pPr>
            <a:r>
              <a:rPr lang="en" b="0"/>
              <a:t>What do you notice?</a:t>
            </a:r>
            <a:endParaRPr b="0"/>
          </a:p>
          <a:p>
            <a:pPr marL="0" lvl="0" indent="0" algn="l" rtl="0">
              <a:spcBef>
                <a:spcPts val="1000"/>
              </a:spcBef>
              <a:spcAft>
                <a:spcPts val="0"/>
              </a:spcAft>
              <a:buNone/>
            </a:pPr>
            <a:endParaRPr b="0"/>
          </a:p>
          <a:p>
            <a:pPr marL="457200" lvl="0" indent="-393700" algn="l" rtl="0">
              <a:spcBef>
                <a:spcPts val="1000"/>
              </a:spcBef>
              <a:spcAft>
                <a:spcPts val="0"/>
              </a:spcAft>
              <a:buSzPts val="2600"/>
              <a:buChar char="●"/>
            </a:pPr>
            <a:r>
              <a:rPr lang="en" b="0"/>
              <a:t>What is the cause?</a:t>
            </a:r>
            <a:endParaRPr b="0"/>
          </a:p>
        </p:txBody>
      </p:sp>
      <p:grpSp>
        <p:nvGrpSpPr>
          <p:cNvPr id="95" name="Google Shape;95;p19"/>
          <p:cNvGrpSpPr/>
          <p:nvPr/>
        </p:nvGrpSpPr>
        <p:grpSpPr>
          <a:xfrm>
            <a:off x="2893144" y="847850"/>
            <a:ext cx="6026018" cy="4252590"/>
            <a:chOff x="1400137" y="344863"/>
            <a:chExt cx="6700787" cy="4725100"/>
          </a:xfrm>
        </p:grpSpPr>
        <p:grpSp>
          <p:nvGrpSpPr>
            <p:cNvPr id="96" name="Google Shape;96;p19"/>
            <p:cNvGrpSpPr/>
            <p:nvPr/>
          </p:nvGrpSpPr>
          <p:grpSpPr>
            <a:xfrm>
              <a:off x="4859625" y="344875"/>
              <a:ext cx="3241298" cy="4725076"/>
              <a:chOff x="4859625" y="344875"/>
              <a:chExt cx="3241298" cy="4725076"/>
            </a:xfrm>
          </p:grpSpPr>
          <p:pic>
            <p:nvPicPr>
              <p:cNvPr id="97" name="Google Shape;97;p19"/>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861785" y="344875"/>
                <a:ext cx="3236974" cy="2191582"/>
              </a:xfrm>
              <a:prstGeom prst="rect">
                <a:avLst/>
              </a:prstGeom>
              <a:noFill/>
              <a:ln w="9525" cap="flat" cmpd="sng">
                <a:solidFill>
                  <a:srgbClr val="000000"/>
                </a:solidFill>
                <a:prstDash val="solid"/>
                <a:round/>
                <a:headEnd type="none" w="sm" len="sm"/>
                <a:tailEnd type="none" w="sm" len="sm"/>
              </a:ln>
            </p:spPr>
          </p:pic>
          <p:pic>
            <p:nvPicPr>
              <p:cNvPr id="98" name="Google Shape;98;p19"/>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859625" y="2875388"/>
                <a:ext cx="3241298" cy="2194564"/>
              </a:xfrm>
              <a:prstGeom prst="rect">
                <a:avLst/>
              </a:prstGeom>
              <a:noFill/>
              <a:ln w="9525" cap="flat" cmpd="sng">
                <a:solidFill>
                  <a:srgbClr val="000000"/>
                </a:solidFill>
                <a:prstDash val="solid"/>
                <a:round/>
                <a:headEnd type="none" w="sm" len="sm"/>
                <a:tailEnd type="none" w="sm" len="sm"/>
              </a:ln>
            </p:spPr>
          </p:pic>
          <p:sp>
            <p:nvSpPr>
              <p:cNvPr id="99" name="Google Shape;99;p19"/>
              <p:cNvSpPr txBox="1"/>
              <p:nvPr/>
            </p:nvSpPr>
            <p:spPr>
              <a:xfrm>
                <a:off x="5876388" y="2540168"/>
                <a:ext cx="1207800" cy="33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Grasslands </a:t>
                </a:r>
                <a:endParaRPr>
                  <a:latin typeface="Lato"/>
                  <a:ea typeface="Lato"/>
                  <a:cs typeface="Lato"/>
                  <a:sym typeface="Lato"/>
                </a:endParaRPr>
              </a:p>
            </p:txBody>
          </p:sp>
        </p:grpSp>
        <p:grpSp>
          <p:nvGrpSpPr>
            <p:cNvPr id="100" name="Google Shape;100;p19"/>
            <p:cNvGrpSpPr/>
            <p:nvPr/>
          </p:nvGrpSpPr>
          <p:grpSpPr>
            <a:xfrm>
              <a:off x="1400137" y="344863"/>
              <a:ext cx="3236980" cy="4725100"/>
              <a:chOff x="1427887" y="393438"/>
              <a:chExt cx="3236980" cy="4725100"/>
            </a:xfrm>
          </p:grpSpPr>
          <p:pic>
            <p:nvPicPr>
              <p:cNvPr id="101" name="Google Shape;101;p19"/>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427888" y="393438"/>
                <a:ext cx="3236974" cy="2194560"/>
              </a:xfrm>
              <a:prstGeom prst="rect">
                <a:avLst/>
              </a:prstGeom>
              <a:noFill/>
              <a:ln w="9525" cap="flat" cmpd="sng">
                <a:solidFill>
                  <a:srgbClr val="000000"/>
                </a:solidFill>
                <a:prstDash val="solid"/>
                <a:round/>
                <a:headEnd type="none" w="sm" len="sm"/>
                <a:tailEnd type="none" w="sm" len="sm"/>
              </a:ln>
            </p:spPr>
          </p:pic>
          <p:pic>
            <p:nvPicPr>
              <p:cNvPr id="102" name="Google Shape;102;p19"/>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1427887" y="2923975"/>
                <a:ext cx="3236980" cy="2194562"/>
              </a:xfrm>
              <a:prstGeom prst="rect">
                <a:avLst/>
              </a:prstGeom>
              <a:noFill/>
              <a:ln w="9525" cap="flat" cmpd="sng">
                <a:solidFill>
                  <a:srgbClr val="000000"/>
                </a:solidFill>
                <a:prstDash val="solid"/>
                <a:round/>
                <a:headEnd type="none" w="sm" len="sm"/>
                <a:tailEnd type="none" w="sm" len="sm"/>
              </a:ln>
            </p:spPr>
          </p:pic>
          <p:sp>
            <p:nvSpPr>
              <p:cNvPr id="103" name="Google Shape;103;p19"/>
              <p:cNvSpPr txBox="1"/>
              <p:nvPr/>
            </p:nvSpPr>
            <p:spPr>
              <a:xfrm>
                <a:off x="1809327" y="2588743"/>
                <a:ext cx="2474100" cy="33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Harvested Wheat Fields</a:t>
                </a:r>
                <a:endParaRPr>
                  <a:latin typeface="Lato"/>
                  <a:ea typeface="Lato"/>
                  <a:cs typeface="Lato"/>
                  <a:sym typeface="Lato"/>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70575" y="1563400"/>
            <a:ext cx="2393700" cy="28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t>Summarize what you think you know about these images in </a:t>
            </a:r>
            <a:r>
              <a:rPr lang="en" i="1"/>
              <a:t>one </a:t>
            </a:r>
            <a:r>
              <a:rPr lang="en" b="0"/>
              <a:t>sentence.</a:t>
            </a:r>
            <a:endParaRPr b="0"/>
          </a:p>
        </p:txBody>
      </p:sp>
      <p:grpSp>
        <p:nvGrpSpPr>
          <p:cNvPr id="109" name="Google Shape;109;p20"/>
          <p:cNvGrpSpPr/>
          <p:nvPr/>
        </p:nvGrpSpPr>
        <p:grpSpPr>
          <a:xfrm>
            <a:off x="2893144" y="847850"/>
            <a:ext cx="6026018" cy="4252590"/>
            <a:chOff x="1400137" y="344863"/>
            <a:chExt cx="6700787" cy="4725100"/>
          </a:xfrm>
        </p:grpSpPr>
        <p:grpSp>
          <p:nvGrpSpPr>
            <p:cNvPr id="110" name="Google Shape;110;p20"/>
            <p:cNvGrpSpPr/>
            <p:nvPr/>
          </p:nvGrpSpPr>
          <p:grpSpPr>
            <a:xfrm>
              <a:off x="4859625" y="344875"/>
              <a:ext cx="3241298" cy="4725076"/>
              <a:chOff x="4859625" y="344875"/>
              <a:chExt cx="3241298" cy="4725076"/>
            </a:xfrm>
          </p:grpSpPr>
          <p:pic>
            <p:nvPicPr>
              <p:cNvPr id="111" name="Google Shape;111;p20"/>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4861785" y="344875"/>
                <a:ext cx="3236974" cy="2191582"/>
              </a:xfrm>
              <a:prstGeom prst="rect">
                <a:avLst/>
              </a:prstGeom>
              <a:noFill/>
              <a:ln w="9525" cap="flat" cmpd="sng">
                <a:solidFill>
                  <a:srgbClr val="000000"/>
                </a:solidFill>
                <a:prstDash val="solid"/>
                <a:round/>
                <a:headEnd type="none" w="sm" len="sm"/>
                <a:tailEnd type="none" w="sm" len="sm"/>
              </a:ln>
            </p:spPr>
          </p:pic>
          <p:pic>
            <p:nvPicPr>
              <p:cNvPr id="112" name="Google Shape;112;p20"/>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4859625" y="2875388"/>
                <a:ext cx="3241298" cy="2194564"/>
              </a:xfrm>
              <a:prstGeom prst="rect">
                <a:avLst/>
              </a:prstGeom>
              <a:noFill/>
              <a:ln w="9525" cap="flat" cmpd="sng">
                <a:solidFill>
                  <a:srgbClr val="000000"/>
                </a:solidFill>
                <a:prstDash val="solid"/>
                <a:round/>
                <a:headEnd type="none" w="sm" len="sm"/>
                <a:tailEnd type="none" w="sm" len="sm"/>
              </a:ln>
            </p:spPr>
          </p:pic>
          <p:sp>
            <p:nvSpPr>
              <p:cNvPr id="113" name="Google Shape;113;p20"/>
              <p:cNvSpPr txBox="1"/>
              <p:nvPr/>
            </p:nvSpPr>
            <p:spPr>
              <a:xfrm>
                <a:off x="5876388" y="2540168"/>
                <a:ext cx="1207800" cy="33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Grasslands </a:t>
                </a:r>
                <a:endParaRPr>
                  <a:latin typeface="Lato"/>
                  <a:ea typeface="Lato"/>
                  <a:cs typeface="Lato"/>
                  <a:sym typeface="Lato"/>
                </a:endParaRPr>
              </a:p>
            </p:txBody>
          </p:sp>
        </p:grpSp>
        <p:grpSp>
          <p:nvGrpSpPr>
            <p:cNvPr id="114" name="Google Shape;114;p20"/>
            <p:cNvGrpSpPr/>
            <p:nvPr/>
          </p:nvGrpSpPr>
          <p:grpSpPr>
            <a:xfrm>
              <a:off x="1400137" y="344863"/>
              <a:ext cx="3236980" cy="4725100"/>
              <a:chOff x="1427887" y="393438"/>
              <a:chExt cx="3236980" cy="4725100"/>
            </a:xfrm>
          </p:grpSpPr>
          <p:pic>
            <p:nvPicPr>
              <p:cNvPr id="115" name="Google Shape;115;p20"/>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1427888" y="393438"/>
                <a:ext cx="3236974" cy="2194560"/>
              </a:xfrm>
              <a:prstGeom prst="rect">
                <a:avLst/>
              </a:prstGeom>
              <a:noFill/>
              <a:ln w="9525" cap="flat" cmpd="sng">
                <a:solidFill>
                  <a:srgbClr val="000000"/>
                </a:solidFill>
                <a:prstDash val="solid"/>
                <a:round/>
                <a:headEnd type="none" w="sm" len="sm"/>
                <a:tailEnd type="none" w="sm" len="sm"/>
              </a:ln>
            </p:spPr>
          </p:pic>
          <p:pic>
            <p:nvPicPr>
              <p:cNvPr id="116" name="Google Shape;116;p20"/>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1427887" y="2923975"/>
                <a:ext cx="3236980" cy="2194562"/>
              </a:xfrm>
              <a:prstGeom prst="rect">
                <a:avLst/>
              </a:prstGeom>
              <a:noFill/>
              <a:ln w="9525" cap="flat" cmpd="sng">
                <a:solidFill>
                  <a:srgbClr val="000000"/>
                </a:solidFill>
                <a:prstDash val="solid"/>
                <a:round/>
                <a:headEnd type="none" w="sm" len="sm"/>
                <a:tailEnd type="none" w="sm" len="sm"/>
              </a:ln>
            </p:spPr>
          </p:pic>
          <p:sp>
            <p:nvSpPr>
              <p:cNvPr id="117" name="Google Shape;117;p20"/>
              <p:cNvSpPr txBox="1"/>
              <p:nvPr/>
            </p:nvSpPr>
            <p:spPr>
              <a:xfrm>
                <a:off x="1809327" y="2588743"/>
                <a:ext cx="2474100" cy="33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Harvested Wheat Fields</a:t>
                </a:r>
                <a:endParaRPr dirty="0">
                  <a:latin typeface="Lato"/>
                  <a:ea typeface="Lato"/>
                  <a:cs typeface="Lato"/>
                  <a:sym typeface="Lato"/>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4076650" y="452350"/>
            <a:ext cx="4680300" cy="535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Soil Chemistry Investigation</a:t>
            </a:r>
            <a:endParaRPr/>
          </a:p>
        </p:txBody>
      </p:sp>
      <p:sp>
        <p:nvSpPr>
          <p:cNvPr id="126" name="Google Shape;126;p21"/>
          <p:cNvSpPr txBox="1">
            <a:spLocks noGrp="1"/>
          </p:cNvSpPr>
          <p:nvPr>
            <p:ph type="body" idx="2"/>
          </p:nvPr>
        </p:nvSpPr>
        <p:spPr>
          <a:xfrm>
            <a:off x="259250" y="1113850"/>
            <a:ext cx="7837488" cy="3786900"/>
          </a:xfrm>
          <a:prstGeom prst="rect">
            <a:avLst/>
          </a:prstGeom>
        </p:spPr>
        <p:txBody>
          <a:bodyPr spcFirstLastPara="1" wrap="square" lIns="91425" tIns="91425" rIns="91425" bIns="91425" anchor="ctr" anchorCtr="0">
            <a:noAutofit/>
          </a:bodyPr>
          <a:lstStyle/>
          <a:p>
            <a:pPr marL="457200" lvl="0" indent="-342900" algn="l" rtl="0">
              <a:lnSpc>
                <a:spcPct val="150000"/>
              </a:lnSpc>
              <a:spcBef>
                <a:spcPts val="0"/>
              </a:spcBef>
              <a:spcAft>
                <a:spcPts val="0"/>
              </a:spcAft>
              <a:buSzPts val="1800"/>
              <a:buAutoNum type="arabicPeriod"/>
            </a:pPr>
            <a:r>
              <a:rPr lang="en" sz="1800" dirty="0"/>
              <a:t>Record the soil water sample type in your data table.</a:t>
            </a:r>
            <a:endParaRPr sz="1800" dirty="0"/>
          </a:p>
          <a:p>
            <a:pPr marL="457200" lvl="0" indent="-342900" algn="l" rtl="0">
              <a:lnSpc>
                <a:spcPct val="150000"/>
              </a:lnSpc>
              <a:spcBef>
                <a:spcPts val="0"/>
              </a:spcBef>
              <a:spcAft>
                <a:spcPts val="0"/>
              </a:spcAft>
              <a:buSzPts val="1800"/>
              <a:buAutoNum type="arabicPeriod"/>
            </a:pPr>
            <a:r>
              <a:rPr lang="en" sz="1800" dirty="0"/>
              <a:t>Dip each test strip into the sample. </a:t>
            </a:r>
            <a:endParaRPr sz="1800" dirty="0"/>
          </a:p>
          <a:p>
            <a:pPr marL="914400" lvl="1" indent="-342900" algn="l" rtl="0">
              <a:lnSpc>
                <a:spcPct val="150000"/>
              </a:lnSpc>
              <a:spcBef>
                <a:spcPts val="0"/>
              </a:spcBef>
              <a:spcAft>
                <a:spcPts val="0"/>
              </a:spcAft>
              <a:buSzPts val="1800"/>
              <a:buAutoNum type="alphaLcPeriod"/>
            </a:pPr>
            <a:r>
              <a:rPr lang="en" sz="1800" dirty="0"/>
              <a:t>Do not touch the sample with your fingers or put more than ½ the pH strip in the sample. </a:t>
            </a:r>
            <a:endParaRPr sz="1800" dirty="0"/>
          </a:p>
          <a:p>
            <a:pPr marL="457200" lvl="0" indent="-342900" algn="l" rtl="0">
              <a:lnSpc>
                <a:spcPct val="150000"/>
              </a:lnSpc>
              <a:spcBef>
                <a:spcPts val="0"/>
              </a:spcBef>
              <a:spcAft>
                <a:spcPts val="0"/>
              </a:spcAft>
              <a:buSzPts val="1800"/>
              <a:buAutoNum type="arabicPeriod"/>
            </a:pPr>
            <a:r>
              <a:rPr lang="en" sz="1800" dirty="0"/>
              <a:t>Wait for 50–60 seconds.</a:t>
            </a:r>
            <a:endParaRPr sz="1800" dirty="0"/>
          </a:p>
          <a:p>
            <a:pPr marL="457200" lvl="0" indent="-342900" algn="l" rtl="0">
              <a:lnSpc>
                <a:spcPct val="150000"/>
              </a:lnSpc>
              <a:spcBef>
                <a:spcPts val="0"/>
              </a:spcBef>
              <a:spcAft>
                <a:spcPts val="0"/>
              </a:spcAft>
              <a:buSzPts val="1800"/>
              <a:buAutoNum type="arabicPeriod"/>
            </a:pPr>
            <a:r>
              <a:rPr lang="en" sz="1800" dirty="0"/>
              <a:t>Compare the color of your strip/pads on the strip to the color chart as soon as time is up.</a:t>
            </a:r>
            <a:endParaRPr sz="1800" dirty="0"/>
          </a:p>
          <a:p>
            <a:pPr marL="457200" lvl="0" indent="-342900" algn="l" rtl="0">
              <a:lnSpc>
                <a:spcPct val="150000"/>
              </a:lnSpc>
              <a:spcBef>
                <a:spcPts val="0"/>
              </a:spcBef>
              <a:spcAft>
                <a:spcPts val="0"/>
              </a:spcAft>
              <a:buSzPts val="1800"/>
              <a:buAutoNum type="arabicPeriod"/>
            </a:pPr>
            <a:r>
              <a:rPr lang="en" sz="1800" dirty="0"/>
              <a:t>Record the measurement in your table.</a:t>
            </a:r>
            <a:endParaRPr sz="1800" dirty="0"/>
          </a:p>
          <a:p>
            <a:pPr marL="457200" lvl="0" indent="-342900" algn="l" rtl="0">
              <a:lnSpc>
                <a:spcPct val="150000"/>
              </a:lnSpc>
              <a:spcBef>
                <a:spcPts val="0"/>
              </a:spcBef>
              <a:spcAft>
                <a:spcPts val="0"/>
              </a:spcAft>
              <a:buSzPts val="1800"/>
              <a:buAutoNum type="arabicPeriod"/>
            </a:pPr>
            <a:r>
              <a:rPr lang="en" sz="1800" dirty="0"/>
              <a:t>Repeat for the next sample.</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729450" y="10900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Chemistry Clean-Up</a:t>
            </a:r>
            <a:endParaRPr/>
          </a:p>
        </p:txBody>
      </p:sp>
      <p:sp>
        <p:nvSpPr>
          <p:cNvPr id="132" name="Google Shape;132;p22"/>
          <p:cNvSpPr txBox="1">
            <a:spLocks noGrp="1"/>
          </p:cNvSpPr>
          <p:nvPr>
            <p:ph type="body" idx="2"/>
          </p:nvPr>
        </p:nvSpPr>
        <p:spPr>
          <a:xfrm>
            <a:off x="4447075" y="1953175"/>
            <a:ext cx="4294800" cy="2800200"/>
          </a:xfrm>
          <a:prstGeom prst="rect">
            <a:avLst/>
          </a:prstGeom>
        </p:spPr>
        <p:txBody>
          <a:bodyPr spcFirstLastPara="1" wrap="square" lIns="91425" tIns="91425" rIns="91425" bIns="91425" anchor="ctr" anchorCtr="0">
            <a:noAutofit/>
          </a:bodyPr>
          <a:lstStyle/>
          <a:p>
            <a:pPr marL="457200" lvl="0" indent="-342900" algn="l" rtl="0">
              <a:lnSpc>
                <a:spcPct val="150000"/>
              </a:lnSpc>
              <a:spcBef>
                <a:spcPts val="0"/>
              </a:spcBef>
              <a:spcAft>
                <a:spcPts val="0"/>
              </a:spcAft>
              <a:buSzPts val="1800"/>
              <a:buAutoNum type="arabicPeriod"/>
            </a:pPr>
            <a:r>
              <a:rPr lang="en" sz="1800" dirty="0"/>
              <a:t>Close the Nitrogen test strip bottles.</a:t>
            </a:r>
            <a:endParaRPr sz="1800" dirty="0"/>
          </a:p>
          <a:p>
            <a:pPr marL="457200" lvl="0" indent="-342900" algn="l" rtl="0">
              <a:lnSpc>
                <a:spcPct val="150000"/>
              </a:lnSpc>
              <a:spcBef>
                <a:spcPts val="0"/>
              </a:spcBef>
              <a:spcAft>
                <a:spcPts val="0"/>
              </a:spcAft>
              <a:buSzPts val="1800"/>
              <a:buAutoNum type="arabicPeriod"/>
            </a:pPr>
            <a:r>
              <a:rPr lang="en" sz="1800" dirty="0"/>
              <a:t>Put bottles and pH strips at the end of your table.</a:t>
            </a:r>
            <a:endParaRPr sz="1800" dirty="0"/>
          </a:p>
          <a:p>
            <a:pPr marL="457200" lvl="0" indent="-342900" algn="l" rtl="0">
              <a:lnSpc>
                <a:spcPct val="150000"/>
              </a:lnSpc>
              <a:spcBef>
                <a:spcPts val="0"/>
              </a:spcBef>
              <a:spcAft>
                <a:spcPts val="0"/>
              </a:spcAft>
              <a:buSzPts val="1800"/>
              <a:buAutoNum type="arabicPeriod"/>
            </a:pPr>
            <a:r>
              <a:rPr lang="en" sz="1800" dirty="0"/>
              <a:t>Wipe up any messes on your table.</a:t>
            </a:r>
            <a:endParaRPr sz="1800" dirty="0"/>
          </a:p>
          <a:p>
            <a:pPr marL="457200" lvl="0" indent="-342900" algn="l" rtl="0">
              <a:lnSpc>
                <a:spcPct val="150000"/>
              </a:lnSpc>
              <a:spcBef>
                <a:spcPts val="0"/>
              </a:spcBef>
              <a:spcAft>
                <a:spcPts val="0"/>
              </a:spcAft>
              <a:buSzPts val="1800"/>
              <a:buAutoNum type="arabicPeriod"/>
            </a:pPr>
            <a:r>
              <a:rPr lang="en" sz="1800" dirty="0"/>
              <a:t>Throw away garbage and gloves.</a:t>
            </a:r>
            <a:endParaRPr dirty="0"/>
          </a:p>
        </p:txBody>
      </p:sp>
      <p:pic>
        <p:nvPicPr>
          <p:cNvPr id="2052" name="Picture 4">
            <a:extLst>
              <a:ext uri="{FF2B5EF4-FFF2-40B4-BE49-F238E27FC236}">
                <a16:creationId xmlns:a16="http://schemas.microsoft.com/office/drawing/2014/main" id="{109AF97B-88C9-4809-9797-0B57DC71E3EE}"/>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901388" y="2297961"/>
            <a:ext cx="3100088" cy="21133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56DFE8-40D5-4A22-A495-73E527F744DA}"/>
              </a:ext>
            </a:extLst>
          </p:cNvPr>
          <p:cNvSpPr/>
          <p:nvPr/>
        </p:nvSpPr>
        <p:spPr>
          <a:xfrm>
            <a:off x="804985" y="4411305"/>
            <a:ext cx="3196491" cy="584775"/>
          </a:xfrm>
          <a:prstGeom prst="rect">
            <a:avLst/>
          </a:prstGeom>
        </p:spPr>
        <p:txBody>
          <a:bodyPr wrap="square">
            <a:spAutoFit/>
          </a:bodyPr>
          <a:lstStyle/>
          <a:p>
            <a:r>
              <a:rPr lang="en-US" sz="800" dirty="0">
                <a:solidFill>
                  <a:schemeClr val="accent1">
                    <a:lumMod val="60000"/>
                    <a:lumOff val="40000"/>
                  </a:schemeClr>
                </a:solidFill>
                <a:latin typeface="Lato" panose="020B0604020202020204" charset="0"/>
              </a:rPr>
              <a:t>Blue Thunder Technologies. (5 Dec. 2017.). Polypropylene Clean Room. </a:t>
            </a:r>
            <a:r>
              <a:rPr lang="en-US" sz="800" i="1" dirty="0">
                <a:solidFill>
                  <a:schemeClr val="accent1">
                    <a:lumMod val="60000"/>
                    <a:lumOff val="40000"/>
                  </a:schemeClr>
                </a:solidFill>
                <a:latin typeface="Lato" panose="020B0604020202020204" charset="0"/>
              </a:rPr>
              <a:t>Commons.wikimedia.org</a:t>
            </a:r>
            <a:r>
              <a:rPr lang="en-US" sz="800" dirty="0">
                <a:solidFill>
                  <a:schemeClr val="accent1">
                    <a:lumMod val="60000"/>
                    <a:lumOff val="40000"/>
                  </a:schemeClr>
                </a:solidFill>
                <a:latin typeface="Lato" panose="020B0604020202020204" charset="0"/>
              </a:rPr>
              <a:t>. Retrieved from https://commons.wikimedia.org/wiki/File:Polypropylene_Clean_Room_-_Non-Shedding_Wipe.jpg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27075" y="950025"/>
            <a:ext cx="5573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Soil and Soil Health Investigation</a:t>
            </a:r>
            <a:endParaRPr/>
          </a:p>
        </p:txBody>
      </p:sp>
      <p:graphicFrame>
        <p:nvGraphicFramePr>
          <p:cNvPr id="141" name="Google Shape;141;p23"/>
          <p:cNvGraphicFramePr/>
          <p:nvPr>
            <p:extLst>
              <p:ext uri="{D42A27DB-BD31-4B8C-83A1-F6EECF244321}">
                <p14:modId xmlns:p14="http://schemas.microsoft.com/office/powerpoint/2010/main" val="3176482101"/>
              </p:ext>
            </p:extLst>
          </p:nvPr>
        </p:nvGraphicFramePr>
        <p:xfrm>
          <a:off x="285200" y="1663300"/>
          <a:ext cx="5315700" cy="3273100"/>
        </p:xfrm>
        <a:graphic>
          <a:graphicData uri="http://schemas.openxmlformats.org/drawingml/2006/table">
            <a:tbl>
              <a:tblPr>
                <a:noFill/>
                <a:tableStyleId>{F84DFB19-4A1D-46BF-AEBC-09624CF9099F}</a:tableStyleId>
              </a:tblPr>
              <a:tblGrid>
                <a:gridCol w="2657850">
                  <a:extLst>
                    <a:ext uri="{9D8B030D-6E8A-4147-A177-3AD203B41FA5}">
                      <a16:colId xmlns:a16="http://schemas.microsoft.com/office/drawing/2014/main" val="20000"/>
                    </a:ext>
                  </a:extLst>
                </a:gridCol>
                <a:gridCol w="2657850">
                  <a:extLst>
                    <a:ext uri="{9D8B030D-6E8A-4147-A177-3AD203B41FA5}">
                      <a16:colId xmlns:a16="http://schemas.microsoft.com/office/drawing/2014/main" val="20001"/>
                    </a:ext>
                  </a:extLst>
                </a:gridCol>
              </a:tblGrid>
              <a:tr h="1636550">
                <a:tc>
                  <a:txBody>
                    <a:bodyPr/>
                    <a:lstStyle/>
                    <a:p>
                      <a:pPr marL="0" lvl="0" indent="0" algn="ctr" rtl="0">
                        <a:spcBef>
                          <a:spcPts val="0"/>
                        </a:spcBef>
                        <a:spcAft>
                          <a:spcPts val="0"/>
                        </a:spcAft>
                        <a:buNone/>
                      </a:pPr>
                      <a:r>
                        <a:rPr lang="en" b="1">
                          <a:solidFill>
                            <a:schemeClr val="dk1"/>
                          </a:solidFill>
                        </a:rPr>
                        <a:t>Soil Properties</a:t>
                      </a:r>
                      <a:endParaRPr b="1">
                        <a:solidFill>
                          <a:schemeClr val="dk1"/>
                        </a:solidFill>
                      </a:endParaRPr>
                    </a:p>
                  </a:txBody>
                  <a:tcPr marL="91425" marR="91425" marT="91425" marB="91425">
                    <a:lnL w="19050"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dk1"/>
                          </a:solidFill>
                        </a:rPr>
                        <a:t>Soil Health</a:t>
                      </a:r>
                      <a:endParaRPr b="1" dirty="0">
                        <a:solidFill>
                          <a:schemeClr val="dk1"/>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636550">
                <a:tc>
                  <a:txBody>
                    <a:bodyPr/>
                    <a:lstStyle/>
                    <a:p>
                      <a:pPr marL="0" lvl="0" indent="0" algn="ctr" rtl="0">
                        <a:spcBef>
                          <a:spcPts val="0"/>
                        </a:spcBef>
                        <a:spcAft>
                          <a:spcPts val="0"/>
                        </a:spcAft>
                        <a:buNone/>
                      </a:pPr>
                      <a:r>
                        <a:rPr lang="en" b="1">
                          <a:solidFill>
                            <a:schemeClr val="dk1"/>
                          </a:solidFill>
                        </a:rPr>
                        <a:t>Soil Chemistry</a:t>
                      </a:r>
                      <a:endParaRPr b="1">
                        <a:solidFill>
                          <a:schemeClr val="dk1"/>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200" b="1" dirty="0">
                          <a:solidFill>
                            <a:schemeClr val="bg1">
                              <a:lumMod val="75000"/>
                            </a:schemeClr>
                          </a:solidFill>
                        </a:rPr>
                        <a:t>Nutrient Cycles</a:t>
                      </a:r>
                      <a:endParaRPr sz="1200" b="1" dirty="0">
                        <a:solidFill>
                          <a:schemeClr val="bg1">
                            <a:lumMod val="75000"/>
                          </a:schemeClr>
                        </a:solidFill>
                      </a:endParaRPr>
                    </a:p>
                  </a:txBody>
                  <a:tcPr marL="91425" marR="91425" marT="91425" marB="91425">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42" name="Google Shape;142;p23"/>
          <p:cNvPicPr preferRelativeResize="0"/>
          <p:nvPr/>
        </p:nvPicPr>
        <p:blipFill>
          <a:blip r:embed="rId3">
            <a:alphaModFix/>
          </a:blip>
          <a:stretch>
            <a:fillRect/>
          </a:stretch>
        </p:blipFill>
        <p:spPr>
          <a:xfrm>
            <a:off x="5940065" y="676999"/>
            <a:ext cx="2930151" cy="3789501"/>
          </a:xfrm>
          <a:prstGeom prst="rect">
            <a:avLst/>
          </a:prstGeom>
          <a:noFill/>
          <a:ln>
            <a:noFill/>
          </a:ln>
        </p:spPr>
      </p:pic>
      <p:sp>
        <p:nvSpPr>
          <p:cNvPr id="143" name="Google Shape;143;p23">
            <a:hlinkClick r:id="rId4"/>
          </p:cNvPr>
          <p:cNvSpPr txBox="1"/>
          <p:nvPr/>
        </p:nvSpPr>
        <p:spPr>
          <a:xfrm>
            <a:off x="4918125" y="4532571"/>
            <a:ext cx="5042400"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298AC4"/>
                </a:solidFill>
              </a:rPr>
              <a:t>bit.ly/ExploreSources</a:t>
            </a:r>
            <a:endParaRPr sz="2400" b="1" dirty="0">
              <a:solidFill>
                <a:srgbClr val="298AC4"/>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4285</TotalTime>
  <Words>3150</Words>
  <Application>Microsoft Macintosh PowerPoint</Application>
  <PresentationFormat>On-screen Show (16:9)</PresentationFormat>
  <Paragraphs>307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Raleway</vt:lpstr>
      <vt:lpstr>Lato</vt:lpstr>
      <vt:lpstr>Roboto</vt:lpstr>
      <vt:lpstr>Calibri</vt:lpstr>
      <vt:lpstr>Noto Sans Symbols</vt:lpstr>
      <vt:lpstr>Arial</vt:lpstr>
      <vt:lpstr>Streamline</vt:lpstr>
      <vt:lpstr>How Does Authenticity Grow?</vt:lpstr>
      <vt:lpstr>Learning Objectives: Participants will engage in and analyze an authentic science learning experience, and reflect on it to determine the relevant components of authenticity.  Participants will be able to identify how their authentic learning experience aligns with a 5E lesson model.  Participants will maximize authentic instruction by practicing modification of existing 5E lessons for potential use in their classrooms with their students.</vt:lpstr>
      <vt:lpstr>5E Sticky Bars</vt:lpstr>
      <vt:lpstr>How Does Your Garden Grow? Middle School Edition</vt:lpstr>
      <vt:lpstr>What do you notice?  What is the cause?</vt:lpstr>
      <vt:lpstr>Summarize what you think you know about these images in one sentence.</vt:lpstr>
      <vt:lpstr>Soil Chemistry Investigation</vt:lpstr>
      <vt:lpstr>Soil Chemistry Clean-Up</vt:lpstr>
      <vt:lpstr>Soil and Soil Health Investigation</vt:lpstr>
      <vt:lpstr>Soil and Soil Health Investigation</vt:lpstr>
      <vt:lpstr>Breakout!</vt:lpstr>
      <vt:lpstr>Soil and Soil Health Investigation</vt:lpstr>
      <vt:lpstr>Three Post-It Notes</vt:lpstr>
      <vt:lpstr>PowerPoint Presentation</vt:lpstr>
      <vt:lpstr>Phases of Instruction</vt:lpstr>
      <vt:lpstr>5E Overview: 5 Corners</vt:lpstr>
      <vt:lpstr>Inform, Verify, Practice vs. 5E</vt:lpstr>
      <vt:lpstr>Inform, Verify, Practice vs. 5E</vt:lpstr>
      <vt:lpstr>Inform, Verify, Practice vs. 5E</vt:lpstr>
      <vt:lpstr>Phases of Instruction</vt:lpstr>
      <vt:lpstr>5E Lesson Format Reflection </vt:lpstr>
      <vt:lpstr>5E Sticky Bars Revisited</vt:lpstr>
      <vt:lpstr>Authentic Lesson Reflection Tool &amp; Rubric </vt:lpstr>
      <vt:lpstr>Adapting a Lesson for Increased Authenticity</vt:lpstr>
      <vt:lpstr>Adapting a Lesson for Increased Authenticity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Authenticity Grow?</dc:title>
  <cp:lastModifiedBy>Lunsford, Janaye N.</cp:lastModifiedBy>
  <cp:revision>6</cp:revision>
  <dcterms:modified xsi:type="dcterms:W3CDTF">2020-04-16T20:13:12Z</dcterms:modified>
</cp:coreProperties>
</file>