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7" r:id="rId2"/>
    <p:sldId id="256" r:id="rId3"/>
    <p:sldId id="258" r:id="rId4"/>
    <p:sldId id="257" r:id="rId5"/>
    <p:sldId id="260" r:id="rId6"/>
    <p:sldId id="259" r:id="rId7"/>
    <p:sldId id="270" r:id="rId8"/>
    <p:sldId id="261" r:id="rId9"/>
    <p:sldId id="266" r:id="rId10"/>
    <p:sldId id="262" r:id="rId11"/>
    <p:sldId id="264" r:id="rId12"/>
    <p:sldId id="265" r:id="rId13"/>
    <p:sldId id="271" r:id="rId14"/>
    <p:sldId id="272" r:id="rId15"/>
    <p:sldId id="273" r:id="rId16"/>
    <p:sldId id="274" r:id="rId17"/>
    <p:sldId id="263" r:id="rId18"/>
    <p:sldId id="277" r:id="rId19"/>
    <p:sldId id="276"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77823"/>
  </p:normalViewPr>
  <p:slideViewPr>
    <p:cSldViewPr>
      <p:cViewPr varScale="1">
        <p:scale>
          <a:sx n="94" d="100"/>
          <a:sy n="94" d="100"/>
        </p:scale>
        <p:origin x="267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8442C-7303-5D4A-BB2F-B2D8BC622F88}" type="datetimeFigureOut">
              <a:rPr lang="en-US" smtClean="0"/>
              <a:t>5/22/20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1750C-1D62-6648-82C3-4174EA119C19}" type="slidenum">
              <a:rPr lang="en-US" smtClean="0"/>
              <a:t>‹#›</a:t>
            </a:fld>
            <a:endParaRPr lang="en-US"/>
          </a:p>
        </p:txBody>
      </p:sp>
    </p:spTree>
    <p:extLst>
      <p:ext uri="{BB962C8B-B14F-4D97-AF65-F5344CB8AC3E}">
        <p14:creationId xmlns:p14="http://schemas.microsoft.com/office/powerpoint/2010/main" val="55950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d9908066f654727934df7bf4f505e7d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"Today you will have protected time to engage in hands-on activities evaluating How and Why we use rubrics to promote authentic instruction. I will provide time for you to brainstorm and create rubrics to use for a lesson of your choosing." This will provide a road map of where you will go together during the session and let them know what to expect from the session.</a:t>
            </a:r>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3</a:t>
            </a:fld>
            <a:endParaRPr lang="en-US"/>
          </a:p>
        </p:txBody>
      </p:sp>
    </p:spTree>
    <p:extLst>
      <p:ext uri="{BB962C8B-B14F-4D97-AF65-F5344CB8AC3E}">
        <p14:creationId xmlns:p14="http://schemas.microsoft.com/office/powerpoint/2010/main" val="29324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Lucida Grande"/>
                <a:ea typeface="Lucida Grande"/>
                <a:cs typeface="Lucida Grande"/>
                <a:sym typeface="Lucida Grande"/>
              </a:rPr>
              <a:t>“Authentic rubrics promote and encourage divergent thinking, develop meaningful skills, emphasize cooperation, and the assessment guides curriculum and instruction.”</a:t>
            </a:r>
            <a:r>
              <a:rPr lang="en-US" sz="1200" b="0" i="0" dirty="0">
                <a:effectLst/>
                <a:latin typeface="Lucida Grande"/>
                <a:ea typeface="Lucida Grande"/>
                <a:cs typeface="Lucida Grande"/>
                <a:sym typeface="Lucida Grande"/>
              </a:rPr>
              <a:t> Also, not all lesson assessments lend themselves to the need of a rubric, as discussed in the Four Corner activity. </a:t>
            </a:r>
            <a:endParaRPr lang="en-US" dirty="0"/>
          </a:p>
          <a:p>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12</a:t>
            </a:fld>
            <a:endParaRPr lang="en-US"/>
          </a:p>
        </p:txBody>
      </p:sp>
    </p:spTree>
    <p:extLst>
      <p:ext uri="{BB962C8B-B14F-4D97-AF65-F5344CB8AC3E}">
        <p14:creationId xmlns:p14="http://schemas.microsoft.com/office/powerpoint/2010/main" val="77737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quote and ask participants what that</a:t>
            </a:r>
            <a:r>
              <a:rPr lang="en-US" baseline="0" dirty="0"/>
              <a:t> means to them?</a:t>
            </a:r>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13</a:t>
            </a:fld>
            <a:endParaRPr lang="en-US"/>
          </a:p>
        </p:txBody>
      </p:sp>
    </p:spTree>
    <p:extLst>
      <p:ext uri="{BB962C8B-B14F-4D97-AF65-F5344CB8AC3E}">
        <p14:creationId xmlns:p14="http://schemas.microsoft.com/office/powerpoint/2010/main" val="142900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Distribute the Authentic</a:t>
            </a:r>
            <a:r>
              <a:rPr lang="en-US" sz="1200" b="0" i="0" u="none" strike="noStrike" cap="none" baseline="0" dirty="0">
                <a:solidFill>
                  <a:schemeClr val="dk1"/>
                </a:solidFill>
                <a:latin typeface="+mn-lt"/>
                <a:ea typeface="Calibri"/>
                <a:cs typeface="Calibri"/>
                <a:sym typeface="Calibri"/>
              </a:rPr>
              <a:t> Learning and Teaching handout, </a:t>
            </a:r>
            <a:r>
              <a:rPr lang="en-US" sz="1200" b="0" i="0" u="none" strike="noStrike" cap="none" dirty="0">
                <a:solidFill>
                  <a:schemeClr val="dk1"/>
                </a:solidFill>
                <a:latin typeface="+mn-lt"/>
                <a:ea typeface="Calibri"/>
                <a:cs typeface="Calibri"/>
                <a:sym typeface="Calibri"/>
              </a:rPr>
              <a:t>and have</a:t>
            </a:r>
            <a:r>
              <a:rPr lang="en-US" sz="1200" b="0" i="0" u="none" strike="noStrike" cap="none" baseline="0" dirty="0">
                <a:solidFill>
                  <a:schemeClr val="dk1"/>
                </a:solidFill>
                <a:latin typeface="+mn-lt"/>
                <a:ea typeface="Calibri"/>
                <a:cs typeface="Calibri"/>
                <a:sym typeface="Calibri"/>
              </a:rPr>
              <a:t> participants</a:t>
            </a:r>
            <a:r>
              <a:rPr lang="en-US" sz="1200" b="0" i="0" u="none" strike="noStrike" cap="none" dirty="0">
                <a:solidFill>
                  <a:schemeClr val="dk1"/>
                </a:solidFill>
                <a:latin typeface="+mn-lt"/>
                <a:ea typeface="Calibri"/>
                <a:cs typeface="Calibri"/>
                <a:sym typeface="Calibri"/>
              </a:rPr>
              <a:t> discuss with an elbow partner, “</a:t>
            </a:r>
            <a:r>
              <a:rPr lang="en-US" sz="2100" b="0" i="0" dirty="0">
                <a:effectLst/>
                <a:latin typeface="Lucida Grande"/>
                <a:ea typeface="Lucida Grande"/>
                <a:cs typeface="Lucida Grande"/>
                <a:sym typeface="Lucida Grande"/>
              </a:rPr>
              <a:t>Which of these four components do you see represented from authenticity in the use of authentic rubrics for assessment?</a:t>
            </a:r>
            <a:r>
              <a:rPr lang="en-US" sz="1200" b="0" i="0" u="none" strike="noStrike" cap="none" dirty="0">
                <a:solidFill>
                  <a:schemeClr val="dk1"/>
                </a:solidFill>
                <a:effectLst/>
                <a:latin typeface="+mn-lt"/>
                <a:ea typeface="Calibri"/>
                <a:cs typeface="Calibri"/>
                <a:sym typeface="Calibri"/>
              </a:rPr>
              <a:t>”</a:t>
            </a:r>
          </a:p>
          <a:p>
            <a:pPr marL="0" marR="0" lvl="0" indent="0" algn="l" rtl="0">
              <a:spcBef>
                <a:spcPts val="0"/>
              </a:spcBef>
              <a:buSzPct val="25000"/>
              <a:buNone/>
            </a:pPr>
            <a:endParaRPr lang="en-US" sz="1200" b="0" i="0" u="none" strike="noStrike" cap="none" dirty="0">
              <a:solidFill>
                <a:schemeClr val="dk1"/>
              </a:solidFill>
              <a:effectLst/>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ffectLst/>
                <a:latin typeface="+mn-lt"/>
                <a:ea typeface="Calibri"/>
                <a:cs typeface="Calibri"/>
                <a:sym typeface="Calibri"/>
              </a:rPr>
              <a:t>A few can share out what they discussed. </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14</a:t>
            </a:fld>
            <a:endParaRPr lang="en-US"/>
          </a:p>
        </p:txBody>
      </p:sp>
    </p:spTree>
    <p:extLst>
      <p:ext uri="{BB962C8B-B14F-4D97-AF65-F5344CB8AC3E}">
        <p14:creationId xmlns:p14="http://schemas.microsoft.com/office/powerpoint/2010/main" val="5949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a:t>
            </a:r>
            <a:r>
              <a:rPr lang="en-US" baseline="0" dirty="0"/>
              <a:t> the site with participants.  </a:t>
            </a:r>
          </a:p>
          <a:p>
            <a:r>
              <a:rPr lang="en-US" sz="1200" b="0" i="0" dirty="0">
                <a:effectLst/>
                <a:latin typeface="Lucida Grande"/>
                <a:ea typeface="Lucida Grande"/>
                <a:cs typeface="Lucida Grande"/>
                <a:sym typeface="Lucida Grande"/>
              </a:rPr>
              <a:t>Use the hyperlink in the PowerPoint to demonstrate how easy and quick it is to create a rubric.</a:t>
            </a:r>
          </a:p>
          <a:p>
            <a:r>
              <a:rPr lang="en-US" sz="1200" b="0" i="0" dirty="0">
                <a:effectLst/>
                <a:latin typeface="Lucida Grande"/>
                <a:ea typeface="Lucida Grande"/>
                <a:cs typeface="Lucida Grande"/>
                <a:sym typeface="Lucida Grande"/>
              </a:rPr>
              <a:t>**If time allows, instruct them to pick a lesson they believe might benefit from the</a:t>
            </a:r>
            <a:r>
              <a:rPr lang="en-US" sz="1200" b="0" i="0" baseline="0" dirty="0">
                <a:effectLst/>
                <a:latin typeface="Lucida Grande"/>
                <a:ea typeface="Lucida Grande"/>
                <a:cs typeface="Lucida Grande"/>
                <a:sym typeface="Lucida Grande"/>
              </a:rPr>
              <a:t> use of a</a:t>
            </a:r>
            <a:r>
              <a:rPr lang="en-US" sz="1200" b="0" i="0" dirty="0">
                <a:effectLst/>
                <a:latin typeface="Lucida Grande"/>
                <a:ea typeface="Lucida Grande"/>
                <a:cs typeface="Lucida Grande"/>
                <a:sym typeface="Lucida Grande"/>
              </a:rPr>
              <a:t> rubric. Create and develop a rubric using the website and the tools from the "Rubrics Traditional vs Authentic" handout. As they work to create their own rubrics for a lesson, walk around and help those with questions.  </a:t>
            </a:r>
            <a:endParaRPr lang="en-US" dirty="0"/>
          </a:p>
          <a:p>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15</a:t>
            </a:fld>
            <a:endParaRPr lang="en-US"/>
          </a:p>
        </p:txBody>
      </p:sp>
    </p:spTree>
    <p:extLst>
      <p:ext uri="{BB962C8B-B14F-4D97-AF65-F5344CB8AC3E}">
        <p14:creationId xmlns:p14="http://schemas.microsoft.com/office/powerpoint/2010/main" val="213486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piece</a:t>
            </a:r>
            <a:r>
              <a:rPr lang="en-US" baseline="0" dirty="0"/>
              <a:t> of paper or sticky note, participants will complete the 3-2-1. </a:t>
            </a:r>
          </a:p>
          <a:p>
            <a:endParaRPr lang="en-US" sz="1200" b="0" i="0" dirty="0">
              <a:effectLst/>
              <a:latin typeface="Lucida Grande"/>
              <a:ea typeface="Lucida Grande"/>
              <a:cs typeface="Lucida Grande"/>
              <a:sym typeface="Lucida Grande"/>
            </a:endParaRPr>
          </a:p>
          <a:p>
            <a:r>
              <a:rPr lang="en-US" sz="1200" b="0" i="0" dirty="0">
                <a:effectLst/>
                <a:latin typeface="Lucida Grande"/>
                <a:ea typeface="Lucida Grande"/>
                <a:cs typeface="Lucida Grande"/>
                <a:sym typeface="Lucida Grande"/>
              </a:rPr>
              <a:t>If time allows, participants may share out one of their two questions. This will provide an opportunity for the presenter to clear up any misunderstandings or misconceptions about Rubrics. </a:t>
            </a:r>
            <a:endParaRPr lang="en-US" dirty="0"/>
          </a:p>
          <a:p>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16</a:t>
            </a:fld>
            <a:endParaRPr lang="en-US"/>
          </a:p>
        </p:txBody>
      </p:sp>
    </p:spTree>
    <p:extLst>
      <p:ext uri="{BB962C8B-B14F-4D97-AF65-F5344CB8AC3E}">
        <p14:creationId xmlns:p14="http://schemas.microsoft.com/office/powerpoint/2010/main" val="1018648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a follow up session with participants ask them to reflect on the strategies they used. Participants may use the SCORE Reflection Note Sheet for recording thoughts and reflections. </a:t>
            </a:r>
            <a:endParaRPr lang="en-US" dirty="0"/>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18</a:t>
            </a:fld>
            <a:endParaRPr lang="en-US"/>
          </a:p>
        </p:txBody>
      </p:sp>
    </p:spTree>
    <p:extLst>
      <p:ext uri="{BB962C8B-B14F-4D97-AF65-F5344CB8AC3E}">
        <p14:creationId xmlns:p14="http://schemas.microsoft.com/office/powerpoint/2010/main" val="41186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Participants get into small groups of four and make a list of why teachers use rubrics. Each list should have at least seven items or statements listed. Pass the list clockwise to the next group. Each group will evaluate the new list they received and </a:t>
            </a:r>
            <a:r>
              <a:rPr lang="en-US" sz="1200" b="0" i="1" kern="1200" dirty="0">
                <a:solidFill>
                  <a:schemeClr val="tx1"/>
                </a:solidFill>
                <a:effectLst/>
                <a:latin typeface="+mn-lt"/>
                <a:ea typeface="+mn-ea"/>
                <a:cs typeface="+mn-cs"/>
              </a:rPr>
              <a:t>strike out</a:t>
            </a:r>
            <a:r>
              <a:rPr lang="en-US" sz="1200" b="0" i="0" kern="1200" dirty="0">
                <a:solidFill>
                  <a:schemeClr val="tx1"/>
                </a:solidFill>
                <a:effectLst/>
                <a:latin typeface="+mn-lt"/>
                <a:ea typeface="+mn-ea"/>
                <a:cs typeface="+mn-cs"/>
              </a:rPr>
              <a:t> the </a:t>
            </a:r>
            <a:r>
              <a:rPr lang="en-US" sz="1200" b="0" i="1" kern="1200" dirty="0">
                <a:solidFill>
                  <a:schemeClr val="tx1"/>
                </a:solidFill>
                <a:effectLst/>
                <a:latin typeface="+mn-lt"/>
                <a:ea typeface="+mn-ea"/>
                <a:cs typeface="+mn-cs"/>
              </a:rPr>
              <a:t>least </a:t>
            </a:r>
            <a:r>
              <a:rPr lang="en-US" sz="1200" b="0" i="0" kern="1200" dirty="0">
                <a:solidFill>
                  <a:schemeClr val="tx1"/>
                </a:solidFill>
                <a:effectLst/>
                <a:latin typeface="+mn-lt"/>
                <a:ea typeface="+mn-ea"/>
                <a:cs typeface="+mn-cs"/>
              </a:rPr>
              <a:t>important piece of information. Continue to pass lists to the right until only the </a:t>
            </a:r>
            <a:r>
              <a:rPr lang="en-US" sz="1200" b="0" i="1" kern="1200" dirty="0">
                <a:solidFill>
                  <a:schemeClr val="tx1"/>
                </a:solidFill>
                <a:effectLst/>
                <a:latin typeface="+mn-lt"/>
                <a:ea typeface="+mn-ea"/>
                <a:cs typeface="+mn-cs"/>
              </a:rPr>
              <a:t>most</a:t>
            </a:r>
            <a:r>
              <a:rPr lang="en-US" sz="1200" b="0" i="0" kern="1200" dirty="0">
                <a:solidFill>
                  <a:schemeClr val="tx1"/>
                </a:solidFill>
                <a:effectLst/>
                <a:latin typeface="+mn-lt"/>
                <a:ea typeface="+mn-ea"/>
                <a:cs typeface="+mn-cs"/>
              </a:rPr>
              <a:t> important information remains. There should be only one or two key ideas or statements remaining on the list.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Groups share out the most important</a:t>
            </a:r>
            <a:r>
              <a:rPr lang="en-US" sz="1200" b="0" i="0" kern="1200" baseline="0" dirty="0">
                <a:solidFill>
                  <a:schemeClr val="tx1"/>
                </a:solidFill>
                <a:effectLst/>
                <a:latin typeface="+mn-lt"/>
                <a:ea typeface="+mn-ea"/>
                <a:cs typeface="+mn-cs"/>
              </a:rPr>
              <a:t> items remaining on the posters/paper. Discuss the similarities and differences found. </a:t>
            </a:r>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4</a:t>
            </a:fld>
            <a:endParaRPr lang="en-US"/>
          </a:p>
        </p:txBody>
      </p:sp>
    </p:spTree>
    <p:extLst>
      <p:ext uri="{BB962C8B-B14F-4D97-AF65-F5344CB8AC3E}">
        <p14:creationId xmlns:p14="http://schemas.microsoft.com/office/powerpoint/2010/main" val="4403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Pass</a:t>
            </a:r>
            <a:r>
              <a:rPr lang="en-US" sz="1200" baseline="0" dirty="0"/>
              <a:t> out Traditional vs Authentic Assessment Handout.  </a:t>
            </a:r>
          </a:p>
          <a:p>
            <a:r>
              <a:rPr lang="en-US" sz="1200" b="0" i="0" kern="1200" dirty="0">
                <a:solidFill>
                  <a:schemeClr val="tx1"/>
                </a:solidFill>
                <a:effectLst/>
                <a:latin typeface="+mn-lt"/>
                <a:ea typeface="+mn-ea"/>
                <a:cs typeface="+mn-cs"/>
              </a:rPr>
              <a:t>Ask, "Do your remaining ideas about rubrics fit in the traditional assessment or the authentic assessment?" </a:t>
            </a:r>
          </a:p>
          <a:p>
            <a:r>
              <a:rPr lang="en-US" sz="1200" b="0" i="0" kern="1200" dirty="0">
                <a:solidFill>
                  <a:schemeClr val="tx1"/>
                </a:solidFill>
                <a:effectLst/>
                <a:latin typeface="+mn-lt"/>
                <a:ea typeface="+mn-ea"/>
                <a:cs typeface="+mn-cs"/>
              </a:rPr>
              <a:t>Explain that rubrics are a form of authentic assessment only if they follow the criteria of the authentic side of the chart.</a:t>
            </a:r>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5</a:t>
            </a:fld>
            <a:endParaRPr lang="en-US"/>
          </a:p>
        </p:txBody>
      </p:sp>
    </p:spTree>
    <p:extLst>
      <p:ext uri="{BB962C8B-B14F-4D97-AF65-F5344CB8AC3E}">
        <p14:creationId xmlns:p14="http://schemas.microsoft.com/office/powerpoint/2010/main" val="38346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a:t>
            </a:r>
            <a:r>
              <a:rPr lang="en-US" baseline="0" dirty="0"/>
              <a:t> revive one of the original items or statements that had been struck out. </a:t>
            </a:r>
          </a:p>
          <a:p>
            <a:r>
              <a:rPr lang="en-US" baseline="0" dirty="0"/>
              <a:t>Why did you select to revive that item or statement? </a:t>
            </a:r>
          </a:p>
          <a:p>
            <a:r>
              <a:rPr lang="en-US" baseline="0" dirty="0"/>
              <a:t>How does it fit within authentic assessment?</a:t>
            </a:r>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6</a:t>
            </a:fld>
            <a:endParaRPr lang="en-US"/>
          </a:p>
        </p:txBody>
      </p:sp>
    </p:spTree>
    <p:extLst>
      <p:ext uri="{BB962C8B-B14F-4D97-AF65-F5344CB8AC3E}">
        <p14:creationId xmlns:p14="http://schemas.microsoft.com/office/powerpoint/2010/main" val="181223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Vote on the three components</a:t>
            </a:r>
            <a:r>
              <a:rPr lang="en-US" baseline="0" dirty="0"/>
              <a:t> that are most important to consider when developing a rubric.</a:t>
            </a:r>
          </a:p>
          <a:p>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7</a:t>
            </a:fld>
            <a:endParaRPr lang="en-US"/>
          </a:p>
        </p:txBody>
      </p:sp>
    </p:spTree>
    <p:extLst>
      <p:ext uri="{BB962C8B-B14F-4D97-AF65-F5344CB8AC3E}">
        <p14:creationId xmlns:p14="http://schemas.microsoft.com/office/powerpoint/2010/main" val="104223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 choose the three most important components</a:t>
            </a:r>
            <a:r>
              <a:rPr lang="en-US" baseline="0" dirty="0"/>
              <a:t> from the handout, hand out a blank template for them to fill in. They will work with a small group to evaluate the rubric and discuss what might be done to improve evaluation. </a:t>
            </a:r>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8</a:t>
            </a:fld>
            <a:endParaRPr lang="en-US"/>
          </a:p>
        </p:txBody>
      </p:sp>
    </p:spTree>
    <p:extLst>
      <p:ext uri="{BB962C8B-B14F-4D97-AF65-F5344CB8AC3E}">
        <p14:creationId xmlns:p14="http://schemas.microsoft.com/office/powerpoint/2010/main" val="163920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a:t>Distribute </a:t>
            </a:r>
            <a:r>
              <a:rPr lang="en-US" sz="1200" dirty="0" err="1"/>
              <a:t>Rubistar</a:t>
            </a:r>
            <a:r>
              <a:rPr lang="en-US" sz="1200" dirty="0"/>
              <a:t> rubrics at this time and have small groups evaluate the rubric based upon these three attributes. Ask the group to rate it on a scale of 1-3? Have them come up with ways to make the rubric more authentic. * Copies for different content areas????</a:t>
            </a:r>
          </a:p>
          <a:p>
            <a:pPr lvl="0">
              <a:defRPr sz="1800"/>
            </a:pPr>
            <a:r>
              <a:rPr lang="en-US" sz="1200" dirty="0"/>
              <a:t>If enough people, jigsaw 1-look at task clarity, 2-relevance, 3-potential for success</a:t>
            </a:r>
          </a:p>
          <a:p>
            <a:pPr lvl="0">
              <a:defRPr sz="1800"/>
            </a:pPr>
            <a:endParaRPr lang="en-US" sz="1200" dirty="0"/>
          </a:p>
          <a:p>
            <a:pPr marL="0" marR="0" lvl="0" indent="0" defTabSz="584170" eaLnBrk="1" fontAlgn="auto" latinLnBrk="0" hangingPunct="1">
              <a:lnSpc>
                <a:spcPct val="100000"/>
              </a:lnSpc>
              <a:spcBef>
                <a:spcPts val="0"/>
              </a:spcBef>
              <a:spcAft>
                <a:spcPts val="0"/>
              </a:spcAft>
              <a:buClrTx/>
              <a:buSzTx/>
              <a:buFontTx/>
              <a:buNone/>
              <a:tabLst/>
              <a:defRPr sz="1800"/>
            </a:pPr>
            <a:r>
              <a:rPr lang="en-US" sz="1050" b="0" i="0" dirty="0" err="1">
                <a:effectLst/>
                <a:latin typeface="Lucida Grande"/>
                <a:ea typeface="Lucida Grande"/>
                <a:cs typeface="Lucida Grande"/>
                <a:sym typeface="Lucida Grande"/>
              </a:rPr>
              <a:t>McTighe</a:t>
            </a:r>
            <a:r>
              <a:rPr lang="en-US" sz="1050" b="0" i="0" dirty="0">
                <a:effectLst/>
                <a:latin typeface="Lucida Grande"/>
                <a:ea typeface="Lucida Grande"/>
                <a:cs typeface="Lucida Grande"/>
                <a:sym typeface="Lucida Grande"/>
              </a:rPr>
              <a:t>, T., &amp; O’Conner, K.</a:t>
            </a:r>
            <a:r>
              <a:rPr lang="en-US" sz="1050" b="0" i="0" baseline="0" dirty="0">
                <a:effectLst/>
                <a:latin typeface="Lucida Grande"/>
                <a:ea typeface="Lucida Grande"/>
                <a:cs typeface="Lucida Grande"/>
                <a:sym typeface="Lucida Grande"/>
              </a:rPr>
              <a:t> </a:t>
            </a:r>
            <a:r>
              <a:rPr lang="en-US" sz="1050" b="0" i="0" dirty="0">
                <a:effectLst/>
                <a:latin typeface="Lucida Grande"/>
                <a:ea typeface="Lucida Grande"/>
                <a:cs typeface="Lucida Grande"/>
                <a:sym typeface="Lucida Grande"/>
              </a:rPr>
              <a:t>(2005, November). Seven practices for effective learning. Educational Leadership, 63(3), 10-17.</a:t>
            </a:r>
          </a:p>
          <a:p>
            <a:pPr lvl="0">
              <a:defRPr sz="1800"/>
            </a:pPr>
            <a:endParaRPr lang="en-US" sz="1200" dirty="0"/>
          </a:p>
          <a:p>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9</a:t>
            </a:fld>
            <a:endParaRPr lang="en-US"/>
          </a:p>
        </p:txBody>
      </p:sp>
    </p:spTree>
    <p:extLst>
      <p:ext uri="{BB962C8B-B14F-4D97-AF65-F5344CB8AC3E}">
        <p14:creationId xmlns:p14="http://schemas.microsoft.com/office/powerpoint/2010/main" val="22052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a:t>
            </a:r>
            <a:r>
              <a:rPr lang="en-US" baseline="0" dirty="0"/>
              <a:t> the statement, “The use of rubrics guarantee more authentic learning.”</a:t>
            </a:r>
          </a:p>
          <a:p>
            <a:endParaRPr lang="en-US" baseline="0" dirty="0"/>
          </a:p>
          <a:p>
            <a:r>
              <a:rPr lang="en-US" baseline="0" dirty="0"/>
              <a:t>Instruct participants to move to the corner that best represents how they feel about this statement. The corners are labeled as “Strongly Agree,” “Agree,” “Disagree,” and Strongly Disagree.”</a:t>
            </a:r>
          </a:p>
          <a:p>
            <a:endParaRPr lang="en-US" baseline="0" dirty="0"/>
          </a:p>
          <a:p>
            <a:r>
              <a:rPr lang="en-US" baseline="0" dirty="0"/>
              <a:t>Note: Not all assignments need a rubric for grading, but use them when they can be an asset to increase rigor and critically thinking skills. </a:t>
            </a:r>
            <a:endParaRPr lang="en-US" dirty="0"/>
          </a:p>
          <a:p>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10</a:t>
            </a:fld>
            <a:endParaRPr lang="en-US"/>
          </a:p>
        </p:txBody>
      </p:sp>
    </p:spTree>
    <p:extLst>
      <p:ext uri="{BB962C8B-B14F-4D97-AF65-F5344CB8AC3E}">
        <p14:creationId xmlns:p14="http://schemas.microsoft.com/office/powerpoint/2010/main" val="19342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Lucida Grande"/>
                <a:ea typeface="Lucida Grande"/>
                <a:cs typeface="Lucida Grande"/>
                <a:sym typeface="Lucida Grande"/>
              </a:rPr>
              <a:t>Hand</a:t>
            </a:r>
            <a:r>
              <a:rPr lang="en-US" sz="1200" b="0" i="0" baseline="0" dirty="0">
                <a:effectLst/>
                <a:latin typeface="Lucida Grande"/>
                <a:ea typeface="Lucida Grande"/>
                <a:cs typeface="Lucida Grande"/>
                <a:sym typeface="Lucida Grande"/>
              </a:rPr>
              <a:t> out </a:t>
            </a:r>
            <a:r>
              <a:rPr lang="en-US" sz="1200" b="0" i="0" dirty="0">
                <a:effectLst/>
                <a:latin typeface="Lucida Grande"/>
                <a:ea typeface="Lucida Grande"/>
                <a:cs typeface="Lucida Grande"/>
                <a:sym typeface="Lucida Grande"/>
              </a:rPr>
              <a:t>Kohn's rationale in the short excerpt from Kohn's article, "The Trouble with Rubrics." </a:t>
            </a:r>
          </a:p>
          <a:p>
            <a:r>
              <a:rPr lang="en-US" sz="1200" b="0" i="0" dirty="0">
                <a:effectLst/>
                <a:latin typeface="Lucida Grande"/>
                <a:ea typeface="Lucida Grande"/>
                <a:cs typeface="Lucida Grande"/>
                <a:sym typeface="Lucida Grande"/>
              </a:rPr>
              <a:t>Participants quickly read the except using </a:t>
            </a:r>
            <a:r>
              <a:rPr lang="en-US" sz="1200" b="0" i="0" dirty="0">
                <a:effectLst/>
                <a:latin typeface="Lucida Grande"/>
                <a:ea typeface="Lucida Grande"/>
                <a:cs typeface="Lucida Grande"/>
                <a:sym typeface="Lucida Grande"/>
                <a:hlinkClick r:id="rId3"/>
              </a:rPr>
              <a:t>Why Lighting</a:t>
            </a:r>
            <a:r>
              <a:rPr lang="en-US" sz="1200" b="0" i="0" dirty="0">
                <a:effectLst/>
                <a:latin typeface="Lucida Grande"/>
                <a:ea typeface="Lucida Grande"/>
                <a:cs typeface="Lucida Grande"/>
                <a:sym typeface="Lucida Grande"/>
              </a:rPr>
              <a:t>,</a:t>
            </a:r>
            <a:r>
              <a:rPr lang="en-US" sz="1200" b="0" i="0" baseline="0" dirty="0">
                <a:effectLst/>
                <a:latin typeface="Lucida Grande"/>
                <a:ea typeface="Lucida Grande"/>
                <a:cs typeface="Lucida Grande"/>
                <a:sym typeface="Lucida Grande"/>
              </a:rPr>
              <a:t> and </a:t>
            </a:r>
            <a:r>
              <a:rPr lang="en-US" sz="1200" b="0" i="0" dirty="0">
                <a:effectLst/>
                <a:latin typeface="Lucida Grande"/>
                <a:ea typeface="Lucida Grande"/>
                <a:cs typeface="Lucida Grande"/>
                <a:sym typeface="Lucida Grande"/>
              </a:rPr>
              <a:t>identify the three problems addressed in the excerpt. </a:t>
            </a:r>
          </a:p>
          <a:p>
            <a:r>
              <a:rPr lang="en-US" sz="1200" b="0" i="0" dirty="0">
                <a:effectLst/>
                <a:latin typeface="Lucida Grande"/>
                <a:ea typeface="Lucida Grande"/>
                <a:cs typeface="Lucida Grande"/>
                <a:sym typeface="Lucida Grande"/>
              </a:rPr>
              <a:t>Lead a short discussion about what they found in the last three paragraphs.  </a:t>
            </a:r>
          </a:p>
          <a:p>
            <a:endParaRPr lang="en-US" sz="1200" b="0" i="0" dirty="0">
              <a:effectLst/>
              <a:latin typeface="Lucida Grande"/>
              <a:ea typeface="Lucida Grande"/>
              <a:cs typeface="Lucida Grande"/>
              <a:sym typeface="Lucida Grande"/>
            </a:endParaRPr>
          </a:p>
          <a:p>
            <a:r>
              <a:rPr lang="en-US" sz="1200" b="0" i="0" dirty="0">
                <a:effectLst/>
                <a:latin typeface="Lucida Grande"/>
                <a:ea typeface="Lucida Grande"/>
                <a:cs typeface="Lucida Grande"/>
                <a:sym typeface="Lucida Grande"/>
              </a:rPr>
              <a:t>Then,</a:t>
            </a:r>
            <a:r>
              <a:rPr lang="en-US" sz="1200" b="0" i="0" baseline="0" dirty="0">
                <a:effectLst/>
                <a:latin typeface="Lucida Grande"/>
                <a:ea typeface="Lucida Grande"/>
                <a:cs typeface="Lucida Grande"/>
                <a:sym typeface="Lucida Grande"/>
              </a:rPr>
              <a:t> </a:t>
            </a:r>
            <a:r>
              <a:rPr lang="en-US" sz="1200" b="0" i="0" dirty="0">
                <a:effectLst/>
                <a:latin typeface="Lucida Grande"/>
                <a:ea typeface="Lucida Grande"/>
                <a:cs typeface="Lucida Grande"/>
                <a:sym typeface="Lucida Grande"/>
              </a:rPr>
              <a:t>click through slide 10 and briefly share the research listed affirming what the participants shared.</a:t>
            </a:r>
            <a:endParaRPr lang="en-US" dirty="0"/>
          </a:p>
          <a:p>
            <a:endParaRPr lang="en-US" dirty="0"/>
          </a:p>
        </p:txBody>
      </p:sp>
      <p:sp>
        <p:nvSpPr>
          <p:cNvPr id="4" name="Slide Number Placeholder 3"/>
          <p:cNvSpPr>
            <a:spLocks noGrp="1"/>
          </p:cNvSpPr>
          <p:nvPr>
            <p:ph type="sldNum" sz="quarter" idx="10"/>
          </p:nvPr>
        </p:nvSpPr>
        <p:spPr/>
        <p:txBody>
          <a:bodyPr/>
          <a:lstStyle/>
          <a:p>
            <a:fld id="{72E1750C-1D62-6648-82C3-4174EA119C19}" type="slidenum">
              <a:rPr lang="en-US" smtClean="0"/>
              <a:t>11</a:t>
            </a:fld>
            <a:endParaRPr lang="en-US"/>
          </a:p>
        </p:txBody>
      </p:sp>
    </p:spTree>
    <p:extLst>
      <p:ext uri="{BB962C8B-B14F-4D97-AF65-F5344CB8AC3E}">
        <p14:creationId xmlns:p14="http://schemas.microsoft.com/office/powerpoint/2010/main" val="1613821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332" y="1335963"/>
            <a:ext cx="2548128" cy="41637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25" name="Shape 25"/>
          <p:cNvSpPr txBox="1">
            <a:spLocks noGrp="1"/>
          </p:cNvSpPr>
          <p:nvPr>
            <p:ph type="body" idx="2"/>
          </p:nvPr>
        </p:nvSpPr>
        <p:spPr>
          <a:xfrm>
            <a:off x="4692274"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371600"/>
            <a:ext cx="7851648" cy="1828800"/>
          </a:xfrm>
          <a:ln>
            <a:noFill/>
          </a:ln>
        </p:spPr>
        <p:txBody>
          <a:bodyPr vert="horz" tIns="0" rIns="1828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7"/>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18" rIns="45718"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18" tIns="0" rIns="45718"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18" tIns="0" rIns="45718"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3058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370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905000"/>
            <a:ext cx="5111750"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905000"/>
            <a:ext cx="3124200" cy="434340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lIns="91435" tIns="45718" rIns="91435" bIns="45718">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2" r:id="rId8"/>
    <p:sldLayoutId id="2147483680" r:id="rId9"/>
    <p:sldLayoutId id="2147483681"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accent4"/>
          </a:solidFill>
          <a:effectLst/>
          <a:latin typeface="+mj-lt"/>
          <a:ea typeface="+mj-ea"/>
          <a:cs typeface="+mj-cs"/>
        </a:defRPr>
      </a:lvl1pPr>
    </p:titleStyle>
    <p:bodyStyle>
      <a:lvl1pPr marL="274306" indent="-274306" algn="l" rtl="0" eaLnBrk="1" latinLnBrk="0" hangingPunct="1">
        <a:spcBef>
          <a:spcPct val="20000"/>
        </a:spcBef>
        <a:buClr>
          <a:schemeClr val="accent3"/>
        </a:buClr>
        <a:buSzPct val="95000"/>
        <a:buFont typeface="Wingdings 2"/>
        <a:buChar char=""/>
        <a:defRPr kumimoji="0" sz="3200"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53" indent="-246875"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59" indent="-210301"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65" indent="-210301"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rubistar.4teachers.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63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lstStyle/>
          <a:p>
            <a:r>
              <a:rPr lang="en-US" dirty="0"/>
              <a:t>Four Corners</a:t>
            </a:r>
          </a:p>
        </p:txBody>
      </p:sp>
      <p:sp>
        <p:nvSpPr>
          <p:cNvPr id="8" name="Content Placeholder 7"/>
          <p:cNvSpPr>
            <a:spLocks noGrp="1"/>
          </p:cNvSpPr>
          <p:nvPr>
            <p:ph sz="quarter" idx="4"/>
          </p:nvPr>
        </p:nvSpPr>
        <p:spPr>
          <a:xfrm>
            <a:off x="4612200" y="2095896"/>
            <a:ext cx="4041775" cy="3845720"/>
          </a:xfrm>
        </p:spPr>
        <p:txBody>
          <a:bodyPr>
            <a:normAutofit/>
          </a:bodyPr>
          <a:lstStyle/>
          <a:p>
            <a:pPr marL="0" indent="0">
              <a:buNone/>
            </a:pPr>
            <a:r>
              <a:rPr lang="en-US" sz="3600" dirty="0">
                <a:solidFill>
                  <a:schemeClr val="tx1">
                    <a:lumMod val="75000"/>
                    <a:lumOff val="25000"/>
                  </a:schemeClr>
                </a:solidFill>
              </a:rPr>
              <a:t>Statement: </a:t>
            </a:r>
          </a:p>
          <a:p>
            <a:pPr marL="0" indent="0">
              <a:buNone/>
            </a:pPr>
            <a:r>
              <a:rPr lang="en-US" sz="3600" i="1" dirty="0">
                <a:solidFill>
                  <a:schemeClr val="tx1">
                    <a:lumMod val="75000"/>
                    <a:lumOff val="25000"/>
                  </a:schemeClr>
                </a:solidFill>
              </a:rPr>
              <a:t>The use of rubrics guarantee more authentic learning. </a:t>
            </a:r>
          </a:p>
        </p:txBody>
      </p:sp>
      <p:pic>
        <p:nvPicPr>
          <p:cNvPr id="9"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343104" y="1676400"/>
            <a:ext cx="3620577" cy="46847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6" y="6334915"/>
            <a:ext cx="7667088" cy="461665"/>
          </a:xfrm>
          <a:prstGeom prst="rect">
            <a:avLst/>
          </a:prstGeom>
        </p:spPr>
        <p:txBody>
          <a:bodyPr wrap="square">
            <a:spAutoFit/>
          </a:bodyPr>
          <a:lstStyle/>
          <a:p>
            <a:r>
              <a:rPr lang="en-US" sz="1200" i="1" dirty="0">
                <a:solidFill>
                  <a:srgbClr val="3E5C61"/>
                </a:solidFill>
                <a:latin typeface="+mj-lt"/>
              </a:rPr>
              <a:t>Reimer, M. S., &amp; </a:t>
            </a:r>
            <a:r>
              <a:rPr lang="en-US" sz="1200" i="1" dirty="0" err="1">
                <a:solidFill>
                  <a:srgbClr val="3E5C61"/>
                </a:solidFill>
                <a:latin typeface="+mj-lt"/>
              </a:rPr>
              <a:t>Smink</a:t>
            </a:r>
            <a:r>
              <a:rPr lang="en-US" sz="1200" i="1" dirty="0">
                <a:solidFill>
                  <a:srgbClr val="3E5C61"/>
                </a:solidFill>
                <a:latin typeface="+mj-lt"/>
              </a:rPr>
              <a:t>, J. (2005). Fifteen effective strategies for improving student attendance and truancy prevention. Clemson, SC: National Dropout Prevention Center/Network.</a:t>
            </a:r>
          </a:p>
        </p:txBody>
      </p:sp>
      <p:grpSp>
        <p:nvGrpSpPr>
          <p:cNvPr id="5" name="Group 4"/>
          <p:cNvGrpSpPr/>
          <p:nvPr/>
        </p:nvGrpSpPr>
        <p:grpSpPr>
          <a:xfrm>
            <a:off x="0" y="297400"/>
            <a:ext cx="4278858" cy="2667000"/>
            <a:chOff x="-328971" y="395288"/>
            <a:chExt cx="5260975" cy="4481512"/>
          </a:xfrm>
          <a:effectLst/>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71" y="395288"/>
              <a:ext cx="5260975" cy="4481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4250" y="617040"/>
              <a:ext cx="4114801" cy="2741025"/>
            </a:xfrm>
            <a:prstGeom prst="rect">
              <a:avLst/>
            </a:prstGeom>
          </p:spPr>
          <p:txBody>
            <a:bodyPr wrap="square">
              <a:spAutoFit/>
            </a:bodyPr>
            <a:lstStyle/>
            <a:p>
              <a:pPr algn="l"/>
              <a:r>
                <a:rPr lang="en-US" sz="2000" dirty="0">
                  <a:latin typeface="+mj-lt"/>
                </a:rPr>
                <a:t>Dropout statistics show that numerous so-called normal students are not succeeding because they are not treated as individuals. </a:t>
              </a:r>
            </a:p>
          </p:txBody>
        </p:sp>
      </p:grpSp>
      <p:grpSp>
        <p:nvGrpSpPr>
          <p:cNvPr id="8" name="Group 7"/>
          <p:cNvGrpSpPr/>
          <p:nvPr/>
        </p:nvGrpSpPr>
        <p:grpSpPr>
          <a:xfrm>
            <a:off x="0" y="4213870"/>
            <a:ext cx="3774789" cy="2409145"/>
            <a:chOff x="1613121" y="4161415"/>
            <a:chExt cx="5260975" cy="4481512"/>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121" y="4161415"/>
              <a:ext cx="5260975" cy="4481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300508" y="4474040"/>
              <a:ext cx="3886201" cy="2461872"/>
            </a:xfrm>
            <a:prstGeom prst="rect">
              <a:avLst/>
            </a:prstGeom>
          </p:spPr>
          <p:txBody>
            <a:bodyPr wrap="square">
              <a:spAutoFit/>
            </a:bodyPr>
            <a:lstStyle/>
            <a:p>
              <a:r>
                <a:rPr lang="en-US" sz="2000" dirty="0">
                  <a:latin typeface="+mj-lt"/>
                </a:rPr>
                <a:t>There is a correlation between high truancy rates and low academic expectations.  </a:t>
              </a:r>
            </a:p>
          </p:txBody>
        </p:sp>
      </p:grpSp>
      <p:grpSp>
        <p:nvGrpSpPr>
          <p:cNvPr id="11" name="Group 10"/>
          <p:cNvGrpSpPr/>
          <p:nvPr/>
        </p:nvGrpSpPr>
        <p:grpSpPr>
          <a:xfrm>
            <a:off x="4640943" y="4213870"/>
            <a:ext cx="4276275" cy="2787464"/>
            <a:chOff x="5391179" y="687789"/>
            <a:chExt cx="5257800" cy="4143755"/>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179" y="687789"/>
              <a:ext cx="5257800" cy="4143755"/>
            </a:xfrm>
            <a:prstGeom prst="rect">
              <a:avLst/>
            </a:prstGeom>
            <a:effectLst/>
          </p:spPr>
        </p:pic>
        <p:sp>
          <p:nvSpPr>
            <p:cNvPr id="13" name="Rectangle 12"/>
            <p:cNvSpPr/>
            <p:nvPr/>
          </p:nvSpPr>
          <p:spPr>
            <a:xfrm>
              <a:off x="6068906" y="850660"/>
              <a:ext cx="3979578" cy="2424914"/>
            </a:xfrm>
            <a:prstGeom prst="rect">
              <a:avLst/>
            </a:prstGeom>
          </p:spPr>
          <p:txBody>
            <a:bodyPr wrap="square">
              <a:spAutoFit/>
            </a:bodyPr>
            <a:lstStyle/>
            <a:p>
              <a:r>
                <a:rPr lang="en-US" sz="2000" dirty="0">
                  <a:latin typeface="+mj-lt"/>
                </a:rPr>
                <a:t>Active learning embraces teaching and learning strategies that engage and involve students in the learning process.</a:t>
              </a:r>
            </a:p>
          </p:txBody>
        </p:sp>
      </p:grpSp>
      <p:sp>
        <p:nvSpPr>
          <p:cNvPr id="14" name="Rectangle 13"/>
          <p:cNvSpPr/>
          <p:nvPr/>
        </p:nvSpPr>
        <p:spPr>
          <a:xfrm>
            <a:off x="2170766" y="2562680"/>
            <a:ext cx="4608315" cy="1569660"/>
          </a:xfrm>
          <a:prstGeom prst="rect">
            <a:avLst/>
          </a:prstGeom>
          <a:noFill/>
        </p:spPr>
        <p:txBody>
          <a:bodyPr wrap="square" lIns="91440" tIns="45720" rIns="91440" bIns="45720">
            <a:spAutoFit/>
          </a:bodyPr>
          <a:lstStyle/>
          <a:p>
            <a:pPr algn="ctr"/>
            <a:r>
              <a:rPr lang="en-US" sz="4800" b="1" cap="none" spc="0" dirty="0">
                <a:ln w="900" cmpd="sng">
                  <a:noFill/>
                  <a:prstDash val="solid"/>
                </a:ln>
                <a:solidFill>
                  <a:schemeClr val="accent4"/>
                </a:solidFill>
                <a:effectLst/>
                <a:latin typeface="+mj-lt"/>
              </a:rPr>
              <a:t>What does the research say?</a:t>
            </a:r>
          </a:p>
        </p:txBody>
      </p:sp>
      <p:grpSp>
        <p:nvGrpSpPr>
          <p:cNvPr id="15" name="Group 14"/>
          <p:cNvGrpSpPr/>
          <p:nvPr/>
        </p:nvGrpSpPr>
        <p:grpSpPr>
          <a:xfrm rot="10800000">
            <a:off x="4673572" y="301224"/>
            <a:ext cx="4276275" cy="3315446"/>
            <a:chOff x="5763012" y="316048"/>
            <a:chExt cx="5257800" cy="4484077"/>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763012" y="316048"/>
              <a:ext cx="5257800" cy="4484077"/>
            </a:xfrm>
            <a:prstGeom prst="rect">
              <a:avLst/>
            </a:prstGeom>
            <a:scene3d>
              <a:camera prst="orthographicFront">
                <a:rot lat="0" lon="0" rev="0"/>
              </a:camera>
              <a:lightRig rig="threePt" dir="t"/>
            </a:scene3d>
          </p:spPr>
        </p:pic>
        <p:sp>
          <p:nvSpPr>
            <p:cNvPr id="17" name="TextBox 16"/>
            <p:cNvSpPr txBox="1"/>
            <p:nvPr/>
          </p:nvSpPr>
          <p:spPr>
            <a:xfrm rot="10800000">
              <a:off x="6060734" y="1614093"/>
              <a:ext cx="4309743" cy="2997085"/>
            </a:xfrm>
            <a:prstGeom prst="rect">
              <a:avLst/>
            </a:prstGeom>
            <a:noFill/>
          </p:spPr>
          <p:txBody>
            <a:bodyPr wrap="square" rtlCol="0">
              <a:spAutoFit/>
            </a:bodyPr>
            <a:lstStyle/>
            <a:p>
              <a:r>
                <a:rPr lang="en-US" sz="2000" dirty="0">
                  <a:latin typeface="+mj-lt"/>
                  <a:ea typeface="Candara" charset="0"/>
                  <a:cs typeface="Candara" charset="0"/>
                </a:rPr>
                <a:t>Students find new and creative ways to solve problems, achieve success,  becoming life-long learners when educators show them that there are different ways to learn.</a:t>
              </a:r>
            </a:p>
            <a:p>
              <a:endParaRPr lang="en-US" dirty="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lstStyle/>
          <a:p>
            <a:r>
              <a:rPr lang="en-US" sz="5400" dirty="0">
                <a:ea typeface="Lucida Blackletter"/>
                <a:cs typeface="Lucida Blackletter"/>
                <a:sym typeface="Lucida Blackletter"/>
              </a:rPr>
              <a:t>Beware</a:t>
            </a:r>
            <a:r>
              <a:rPr lang="en-US" sz="5400" dirty="0"/>
              <a:t> the Rubric Traps</a:t>
            </a:r>
            <a:endParaRPr lang="en-US" dirty="0"/>
          </a:p>
        </p:txBody>
      </p:sp>
      <p:sp>
        <p:nvSpPr>
          <p:cNvPr id="2" name="Content Placeholder 1"/>
          <p:cNvSpPr>
            <a:spLocks noGrp="1"/>
          </p:cNvSpPr>
          <p:nvPr>
            <p:ph idx="1"/>
          </p:nvPr>
        </p:nvSpPr>
        <p:spPr>
          <a:xfrm>
            <a:off x="279009" y="1981200"/>
            <a:ext cx="3186750" cy="3657600"/>
          </a:xfrm>
        </p:spPr>
        <p:txBody>
          <a:bodyPr>
            <a:normAutofit/>
          </a:bodyPr>
          <a:lstStyle/>
          <a:p>
            <a:pPr>
              <a:buClr>
                <a:schemeClr val="accent4"/>
              </a:buClr>
            </a:pPr>
            <a:r>
              <a:rPr lang="en-US" dirty="0"/>
              <a:t>Self-justification</a:t>
            </a:r>
          </a:p>
          <a:p>
            <a:pPr>
              <a:buClr>
                <a:schemeClr val="accent4"/>
              </a:buClr>
            </a:pPr>
            <a:r>
              <a:rPr lang="en-US" dirty="0"/>
              <a:t>Replacement for number grades</a:t>
            </a:r>
          </a:p>
          <a:p>
            <a:pPr>
              <a:buClr>
                <a:schemeClr val="accent4"/>
              </a:buClr>
            </a:pPr>
            <a:r>
              <a:rPr lang="en-US" dirty="0"/>
              <a:t>Quick and Efficient</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27" y="2095500"/>
            <a:ext cx="5491843" cy="3429000"/>
          </a:xfrm>
          <a:prstGeom prst="rect">
            <a:avLst/>
          </a:prstGeom>
        </p:spPr>
      </p:pic>
      <p:sp>
        <p:nvSpPr>
          <p:cNvPr id="5" name="Rectangle 4"/>
          <p:cNvSpPr/>
          <p:nvPr/>
        </p:nvSpPr>
        <p:spPr>
          <a:xfrm>
            <a:off x="304800" y="6172200"/>
            <a:ext cx="4572000" cy="276999"/>
          </a:xfrm>
          <a:prstGeom prst="rect">
            <a:avLst/>
          </a:prstGeom>
        </p:spPr>
        <p:txBody>
          <a:bodyPr>
            <a:spAutoFit/>
          </a:bodyPr>
          <a:lstStyle/>
          <a:p>
            <a:r>
              <a:rPr lang="en-US" sz="1200" i="1" dirty="0">
                <a:solidFill>
                  <a:srgbClr val="3E5C61"/>
                </a:solidFill>
                <a:latin typeface="+mj-lt"/>
              </a:rPr>
              <a:t>Kohn, A. (2006). The trouble with rubrics. English journal, 95(4), 12-15.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a:bodyPr>
          <a:lstStyle/>
          <a:p>
            <a:r>
              <a:rPr lang="en-US" sz="5400" dirty="0">
                <a:solidFill>
                  <a:schemeClr val="tx1"/>
                </a:solidFill>
              </a:rPr>
              <a:t>Why and How T-Chart</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43200"/>
            <a:ext cx="8229600" cy="4002132"/>
          </a:xfrm>
        </p:spPr>
      </p:pic>
      <p:sp>
        <p:nvSpPr>
          <p:cNvPr id="12" name="Rectangle 11"/>
          <p:cNvSpPr/>
          <p:nvPr/>
        </p:nvSpPr>
        <p:spPr>
          <a:xfrm>
            <a:off x="457200" y="1331843"/>
            <a:ext cx="8229600" cy="1384995"/>
          </a:xfrm>
          <a:prstGeom prst="rect">
            <a:avLst/>
          </a:prstGeom>
        </p:spPr>
        <p:txBody>
          <a:bodyPr wrap="square">
            <a:spAutoFit/>
          </a:bodyPr>
          <a:lstStyle/>
          <a:p>
            <a:pPr algn="ctr"/>
            <a:r>
              <a:rPr lang="en-US" sz="2800" dirty="0">
                <a:solidFill>
                  <a:schemeClr val="accent4"/>
                </a:solidFill>
                <a:latin typeface="+mj-lt"/>
                <a:cs typeface="Arabic Typesetting" panose="03020402040406030203" pitchFamily="66" charset="-78"/>
              </a:rPr>
              <a:t>“When the how’s of assessment preoccupy us, they tend to chase the why’s back into the shadows.” </a:t>
            </a:r>
            <a:br>
              <a:rPr lang="en-US" sz="2800" dirty="0">
                <a:solidFill>
                  <a:schemeClr val="accent4"/>
                </a:solidFill>
                <a:latin typeface="+mj-lt"/>
                <a:cs typeface="Arabic Typesetting" panose="03020402040406030203" pitchFamily="66" charset="-78"/>
              </a:rPr>
            </a:br>
            <a:r>
              <a:rPr lang="en-US" sz="2800" dirty="0">
                <a:solidFill>
                  <a:schemeClr val="accent4"/>
                </a:solidFill>
                <a:latin typeface="+mj-lt"/>
                <a:cs typeface="Arabic Typesetting" panose="03020402040406030203" pitchFamily="66" charset="-78"/>
              </a:rPr>
              <a:t>- Alfie Kohn </a:t>
            </a:r>
            <a:endParaRPr lang="en-US" sz="2800" dirty="0">
              <a:solidFill>
                <a:schemeClr val="accent4"/>
              </a:solidFill>
              <a:latin typeface="+mj-lt"/>
            </a:endParaRPr>
          </a:p>
        </p:txBody>
      </p:sp>
    </p:spTree>
    <p:extLst>
      <p:ext uri="{BB962C8B-B14F-4D97-AF65-F5344CB8AC3E}">
        <p14:creationId xmlns:p14="http://schemas.microsoft.com/office/powerpoint/2010/main" val="866621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85" y="2773755"/>
            <a:ext cx="5562600" cy="1143000"/>
          </a:xfrm>
        </p:spPr>
        <p:txBody>
          <a:bodyPr>
            <a:normAutofit/>
          </a:bodyPr>
          <a:lstStyle/>
          <a:p>
            <a:pPr algn="ctr"/>
            <a:r>
              <a:rPr lang="en-US" sz="5400" b="1">
                <a:ea typeface="Trebuchet MS"/>
                <a:cs typeface="Trebuchet MS"/>
                <a:sym typeface="Trebuchet MS"/>
              </a:rPr>
              <a:t>Authentic Teaching</a:t>
            </a:r>
            <a:endParaRPr lang="en-US" dirty="0"/>
          </a:p>
        </p:txBody>
      </p:sp>
      <p:pic>
        <p:nvPicPr>
          <p:cNvPr id="4" name="Shape 235"/>
          <p:cNvPicPr preferRelativeResize="0"/>
          <p:nvPr/>
        </p:nvPicPr>
        <p:blipFill rotWithShape="1">
          <a:blip r:embed="rId3">
            <a:alphaModFix/>
          </a:blip>
          <a:srcRect t="11997" b="11997"/>
          <a:stretch/>
        </p:blipFill>
        <p:spPr>
          <a:xfrm>
            <a:off x="76200" y="170724"/>
            <a:ext cx="2123223" cy="1581876"/>
          </a:xfrm>
          <a:prstGeom prst="roundRect">
            <a:avLst>
              <a:gd name="adj" fmla="val 4230"/>
            </a:avLst>
          </a:prstGeom>
          <a:noFill/>
          <a:ln>
            <a:noFill/>
          </a:ln>
        </p:spPr>
      </p:pic>
      <p:pic>
        <p:nvPicPr>
          <p:cNvPr id="5" name="Shape 236"/>
          <p:cNvPicPr preferRelativeResize="0"/>
          <p:nvPr/>
        </p:nvPicPr>
        <p:blipFill rotWithShape="1">
          <a:blip r:embed="rId4">
            <a:alphaModFix/>
          </a:blip>
          <a:srcRect l="2804" r="2805"/>
          <a:stretch/>
        </p:blipFill>
        <p:spPr>
          <a:xfrm>
            <a:off x="6769953" y="170724"/>
            <a:ext cx="2298155" cy="1746910"/>
          </a:xfrm>
          <a:prstGeom prst="roundRect">
            <a:avLst>
              <a:gd name="adj" fmla="val 4230"/>
            </a:avLst>
          </a:prstGeom>
          <a:noFill/>
          <a:ln>
            <a:noFill/>
          </a:ln>
        </p:spPr>
      </p:pic>
      <p:pic>
        <p:nvPicPr>
          <p:cNvPr id="6" name="Shape 237"/>
          <p:cNvPicPr preferRelativeResize="0"/>
          <p:nvPr/>
        </p:nvPicPr>
        <p:blipFill rotWithShape="1">
          <a:blip r:embed="rId5">
            <a:alphaModFix/>
          </a:blip>
          <a:srcRect t="2734" b="2734"/>
          <a:stretch/>
        </p:blipFill>
        <p:spPr>
          <a:xfrm>
            <a:off x="6763282" y="4135528"/>
            <a:ext cx="2206667" cy="1677367"/>
          </a:xfrm>
          <a:prstGeom prst="roundRect">
            <a:avLst>
              <a:gd name="adj" fmla="val 0"/>
            </a:avLst>
          </a:prstGeom>
          <a:noFill/>
          <a:ln>
            <a:noFill/>
          </a:ln>
        </p:spPr>
      </p:pic>
      <p:pic>
        <p:nvPicPr>
          <p:cNvPr id="7" name="Shape 238"/>
          <p:cNvPicPr preferRelativeResize="0"/>
          <p:nvPr/>
        </p:nvPicPr>
        <p:blipFill rotWithShape="1">
          <a:blip r:embed="rId6">
            <a:alphaModFix/>
          </a:blip>
          <a:srcRect l="-32871" r="-32870"/>
          <a:stretch/>
        </p:blipFill>
        <p:spPr>
          <a:xfrm>
            <a:off x="-228601" y="3895595"/>
            <a:ext cx="2837961" cy="2157235"/>
          </a:xfrm>
          <a:prstGeom prst="roundRect">
            <a:avLst>
              <a:gd name="adj" fmla="val 4230"/>
            </a:avLst>
          </a:prstGeom>
          <a:noFill/>
          <a:ln>
            <a:noFill/>
          </a:ln>
        </p:spPr>
      </p:pic>
      <p:sp>
        <p:nvSpPr>
          <p:cNvPr id="8" name="Shape 239"/>
          <p:cNvSpPr/>
          <p:nvPr/>
        </p:nvSpPr>
        <p:spPr>
          <a:xfrm>
            <a:off x="2039357" y="844552"/>
            <a:ext cx="1892707" cy="1898648"/>
          </a:xfrm>
          <a:prstGeom prst="roundRect">
            <a:avLst>
              <a:gd name="adj" fmla="val 16667"/>
            </a:avLst>
          </a:prstGeom>
          <a:gradFill>
            <a:gsLst>
              <a:gs pos="0">
                <a:srgbClr val="C4E5DE"/>
              </a:gs>
              <a:gs pos="28000">
                <a:srgbClr val="C4E5DE"/>
              </a:gs>
              <a:gs pos="100000">
                <a:srgbClr val="90CAC2"/>
              </a:gs>
            </a:gsLst>
            <a:lin ang="5400000" scaled="0"/>
          </a:gradFill>
          <a:ln w="9525" cap="flat" cmpd="sng">
            <a:solidFill>
              <a:schemeClr val="accent6"/>
            </a:solidFill>
            <a:prstDash val="solid"/>
            <a:round/>
            <a:headEnd type="none" w="med" len="med"/>
            <a:tailEnd type="none" w="med" len="med"/>
          </a:ln>
        </p:spPr>
        <p:txBody>
          <a:bodyPr lIns="130027" tIns="64996" rIns="130027" bIns="64996" anchor="ctr" anchorCtr="0">
            <a:noAutofit/>
          </a:bodyPr>
          <a:lstStyle/>
          <a:p>
            <a:pPr algn="ctr" rtl="0">
              <a:buSzPct val="25000"/>
            </a:pPr>
            <a:r>
              <a:rPr lang="en-US" sz="2800" dirty="0">
                <a:solidFill>
                  <a:schemeClr val="dk1"/>
                </a:solidFill>
                <a:latin typeface="+mj-lt"/>
                <a:ea typeface="Trebuchet MS"/>
                <a:cs typeface="Trebuchet MS"/>
                <a:sym typeface="Trebuchet MS"/>
              </a:rPr>
              <a:t>Higher Order Thinking</a:t>
            </a:r>
          </a:p>
        </p:txBody>
      </p:sp>
      <p:sp>
        <p:nvSpPr>
          <p:cNvPr id="9" name="Shape 240"/>
          <p:cNvSpPr/>
          <p:nvPr/>
        </p:nvSpPr>
        <p:spPr>
          <a:xfrm>
            <a:off x="4877246" y="796083"/>
            <a:ext cx="1886036" cy="1947117"/>
          </a:xfrm>
          <a:prstGeom prst="roundRect">
            <a:avLst>
              <a:gd name="adj" fmla="val 16667"/>
            </a:avLst>
          </a:prstGeom>
          <a:gradFill>
            <a:gsLst>
              <a:gs pos="0">
                <a:srgbClr val="C4E5DE"/>
              </a:gs>
              <a:gs pos="28000">
                <a:srgbClr val="C4E5DE"/>
              </a:gs>
              <a:gs pos="100000">
                <a:srgbClr val="90CAC2"/>
              </a:gs>
            </a:gsLst>
            <a:lin ang="5400000" scaled="0"/>
          </a:gradFill>
          <a:ln w="9525" cap="flat" cmpd="sng">
            <a:solidFill>
              <a:schemeClr val="accent6"/>
            </a:solidFill>
            <a:prstDash val="solid"/>
            <a:round/>
            <a:headEnd type="none" w="med" len="med"/>
            <a:tailEnd type="none" w="med" len="med"/>
          </a:ln>
        </p:spPr>
        <p:txBody>
          <a:bodyPr lIns="130027" tIns="64996" rIns="130027" bIns="64996" anchor="ctr" anchorCtr="0">
            <a:noAutofit/>
          </a:bodyPr>
          <a:lstStyle/>
          <a:p>
            <a:pPr algn="ctr" rtl="0">
              <a:buSzPct val="25000"/>
            </a:pPr>
            <a:r>
              <a:rPr lang="en-US" sz="2400" dirty="0">
                <a:solidFill>
                  <a:schemeClr val="dk1"/>
                </a:solidFill>
                <a:latin typeface="+mj-lt"/>
                <a:ea typeface="Trebuchet MS"/>
                <a:cs typeface="Trebuchet MS"/>
                <a:sym typeface="Trebuchet MS"/>
              </a:rPr>
              <a:t>Disciplined Inquiry</a:t>
            </a:r>
          </a:p>
        </p:txBody>
      </p:sp>
      <p:sp>
        <p:nvSpPr>
          <p:cNvPr id="10" name="Shape 241"/>
          <p:cNvSpPr/>
          <p:nvPr/>
        </p:nvSpPr>
        <p:spPr>
          <a:xfrm>
            <a:off x="2038185" y="4744740"/>
            <a:ext cx="1892707" cy="1898648"/>
          </a:xfrm>
          <a:prstGeom prst="roundRect">
            <a:avLst>
              <a:gd name="adj" fmla="val 16667"/>
            </a:avLst>
          </a:prstGeom>
          <a:gradFill>
            <a:gsLst>
              <a:gs pos="0">
                <a:srgbClr val="C4E5DE"/>
              </a:gs>
              <a:gs pos="28000">
                <a:srgbClr val="C4E5DE"/>
              </a:gs>
              <a:gs pos="100000">
                <a:srgbClr val="90CAC2"/>
              </a:gs>
            </a:gsLst>
            <a:lin ang="5400000" scaled="0"/>
          </a:gradFill>
          <a:ln w="9525" cap="flat" cmpd="sng">
            <a:solidFill>
              <a:schemeClr val="accent6"/>
            </a:solidFill>
            <a:prstDash val="solid"/>
            <a:round/>
            <a:headEnd type="none" w="med" len="med"/>
            <a:tailEnd type="none" w="med" len="med"/>
          </a:ln>
        </p:spPr>
        <p:txBody>
          <a:bodyPr lIns="130027" tIns="64996" rIns="130027" bIns="64996" anchor="ctr" anchorCtr="0">
            <a:noAutofit/>
          </a:bodyPr>
          <a:lstStyle/>
          <a:p>
            <a:pPr algn="ctr" rtl="0">
              <a:buSzPct val="25000"/>
            </a:pPr>
            <a:r>
              <a:rPr lang="en-US" sz="2800" dirty="0">
                <a:solidFill>
                  <a:schemeClr val="dk1"/>
                </a:solidFill>
                <a:latin typeface="+mj-lt"/>
                <a:ea typeface="Trebuchet MS"/>
                <a:cs typeface="Trebuchet MS"/>
                <a:sym typeface="Trebuchet MS"/>
              </a:rPr>
              <a:t>Value Beyond School</a:t>
            </a:r>
          </a:p>
        </p:txBody>
      </p:sp>
      <p:sp>
        <p:nvSpPr>
          <p:cNvPr id="11" name="Shape 242"/>
          <p:cNvSpPr/>
          <p:nvPr/>
        </p:nvSpPr>
        <p:spPr>
          <a:xfrm>
            <a:off x="4877246" y="4744740"/>
            <a:ext cx="1892707" cy="1898648"/>
          </a:xfrm>
          <a:prstGeom prst="roundRect">
            <a:avLst>
              <a:gd name="adj" fmla="val 16667"/>
            </a:avLst>
          </a:prstGeom>
          <a:gradFill>
            <a:gsLst>
              <a:gs pos="0">
                <a:srgbClr val="C4E5DE"/>
              </a:gs>
              <a:gs pos="28000">
                <a:srgbClr val="C4E5DE"/>
              </a:gs>
              <a:gs pos="100000">
                <a:srgbClr val="90CAC2"/>
              </a:gs>
            </a:gsLst>
            <a:lin ang="5400000" scaled="0"/>
          </a:gradFill>
          <a:ln w="9525" cap="flat" cmpd="sng">
            <a:solidFill>
              <a:schemeClr val="accent6"/>
            </a:solidFill>
            <a:prstDash val="solid"/>
            <a:round/>
            <a:headEnd type="none" w="med" len="med"/>
            <a:tailEnd type="none" w="med" len="med"/>
          </a:ln>
        </p:spPr>
        <p:txBody>
          <a:bodyPr lIns="130027" tIns="64996" rIns="130027" bIns="64996" anchor="ctr" anchorCtr="0">
            <a:noAutofit/>
          </a:bodyPr>
          <a:lstStyle/>
          <a:p>
            <a:pPr algn="ctr" rtl="0">
              <a:buSzPct val="25000"/>
            </a:pPr>
            <a:r>
              <a:rPr lang="en-US" sz="2800" dirty="0">
                <a:solidFill>
                  <a:schemeClr val="dk1"/>
                </a:solidFill>
                <a:latin typeface="+mj-lt"/>
                <a:ea typeface="Trebuchet MS"/>
                <a:cs typeface="Trebuchet MS"/>
                <a:sym typeface="Trebuchet MS"/>
              </a:rPr>
              <a:t>Implicit View of Students</a:t>
            </a:r>
          </a:p>
        </p:txBody>
      </p:sp>
    </p:spTree>
    <p:extLst>
      <p:ext uri="{BB962C8B-B14F-4D97-AF65-F5344CB8AC3E}">
        <p14:creationId xmlns:p14="http://schemas.microsoft.com/office/powerpoint/2010/main" val="107750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a:t>Rubistar</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76300" y="1143000"/>
            <a:ext cx="7391400" cy="5324241"/>
          </a:xfrm>
          <a:prstGeom prst="rect">
            <a:avLst/>
          </a:prstGeom>
        </p:spPr>
      </p:pic>
      <p:sp>
        <p:nvSpPr>
          <p:cNvPr id="5" name="TextBox 4"/>
          <p:cNvSpPr txBox="1"/>
          <p:nvPr/>
        </p:nvSpPr>
        <p:spPr>
          <a:xfrm>
            <a:off x="304800" y="6454757"/>
            <a:ext cx="3200400" cy="400110"/>
          </a:xfrm>
          <a:prstGeom prst="rect">
            <a:avLst/>
          </a:prstGeom>
          <a:noFill/>
        </p:spPr>
        <p:txBody>
          <a:bodyPr wrap="square" rtlCol="0">
            <a:spAutoFit/>
          </a:bodyPr>
          <a:lstStyle/>
          <a:p>
            <a:r>
              <a:rPr lang="en-US" sz="2000" dirty="0">
                <a:solidFill>
                  <a:srgbClr val="3E5C61"/>
                </a:solidFill>
                <a:latin typeface="+mj-lt"/>
              </a:rPr>
              <a:t>http://rubistar.4teachers.org</a:t>
            </a:r>
          </a:p>
        </p:txBody>
      </p:sp>
    </p:spTree>
    <p:extLst>
      <p:ext uri="{BB962C8B-B14F-4D97-AF65-F5344CB8AC3E}">
        <p14:creationId xmlns:p14="http://schemas.microsoft.com/office/powerpoint/2010/main" val="207859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381000"/>
            <a:ext cx="4114800" cy="6019800"/>
          </a:xfrm>
        </p:spPr>
        <p:txBody>
          <a:bodyPr>
            <a:normAutofit fontScale="92500" lnSpcReduction="10000"/>
          </a:bodyPr>
          <a:lstStyle/>
          <a:p>
            <a:pPr marL="0" indent="0" algn="ctr">
              <a:buNone/>
            </a:pPr>
            <a:r>
              <a:rPr lang="en-US" sz="4300" b="1" dirty="0">
                <a:solidFill>
                  <a:srgbClr val="3E5C61"/>
                </a:solidFill>
              </a:rPr>
              <a:t>Reflect and Write:</a:t>
            </a:r>
            <a:endParaRPr lang="en-US" dirty="0">
              <a:solidFill>
                <a:srgbClr val="3E5C61"/>
              </a:solidFill>
            </a:endParaRPr>
          </a:p>
          <a:p>
            <a:pPr marL="0" indent="0">
              <a:buNone/>
              <a:tabLst>
                <a:tab pos="392113" algn="l"/>
              </a:tabLst>
            </a:pPr>
            <a:r>
              <a:rPr lang="en-US" dirty="0">
                <a:solidFill>
                  <a:srgbClr val="3E5C61"/>
                </a:solidFill>
              </a:rPr>
              <a:t>3 	</a:t>
            </a:r>
            <a:r>
              <a:rPr lang="en-US" dirty="0"/>
              <a:t>important 	takeaways from 	today’s session</a:t>
            </a:r>
          </a:p>
          <a:p>
            <a:pPr marL="0" indent="0">
              <a:buNone/>
            </a:pPr>
            <a:endParaRPr lang="en-US" dirty="0">
              <a:solidFill>
                <a:srgbClr val="3E5C61"/>
              </a:solidFill>
            </a:endParaRPr>
          </a:p>
          <a:p>
            <a:pPr marL="0" indent="0">
              <a:buNone/>
              <a:tabLst>
                <a:tab pos="392113" algn="l"/>
              </a:tabLst>
            </a:pPr>
            <a:r>
              <a:rPr lang="en-US" dirty="0">
                <a:solidFill>
                  <a:srgbClr val="3E5C61"/>
                </a:solidFill>
              </a:rPr>
              <a:t>2 	</a:t>
            </a:r>
            <a:r>
              <a:rPr lang="en-US" dirty="0"/>
              <a:t>questions they still 	have about writing 	or creating rubrics</a:t>
            </a:r>
          </a:p>
          <a:p>
            <a:pPr marL="0" indent="0">
              <a:buNone/>
            </a:pPr>
            <a:endParaRPr lang="en-US" dirty="0">
              <a:solidFill>
                <a:srgbClr val="3E5C61"/>
              </a:solidFill>
            </a:endParaRPr>
          </a:p>
          <a:p>
            <a:pPr marL="0" indent="0">
              <a:buNone/>
              <a:tabLst>
                <a:tab pos="392113" algn="l"/>
              </a:tabLst>
            </a:pPr>
            <a:r>
              <a:rPr lang="en-US" dirty="0">
                <a:solidFill>
                  <a:srgbClr val="3E5C61"/>
                </a:solidFill>
              </a:rPr>
              <a:t>1 	</a:t>
            </a:r>
            <a:r>
              <a:rPr lang="en-US" dirty="0"/>
              <a:t>lesson that lends 	itself to the use of 	rubric</a:t>
            </a:r>
          </a:p>
        </p:txBody>
      </p:sp>
      <p:pic>
        <p:nvPicPr>
          <p:cNvPr id="4" name="pasted-image.png"/>
          <p:cNvPicPr/>
          <p:nvPr/>
        </p:nvPicPr>
        <p:blipFill>
          <a:blip r:embed="rId3"/>
          <a:srcRect/>
          <a:stretch>
            <a:fillRect/>
          </a:stretch>
        </p:blipFill>
        <p:spPr>
          <a:xfrm rot="21241085">
            <a:off x="228600" y="952500"/>
            <a:ext cx="4267200" cy="4876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1392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a:t>
            </a:r>
          </a:p>
        </p:txBody>
      </p:sp>
      <p:sp>
        <p:nvSpPr>
          <p:cNvPr id="3" name="Content Placeholder 2"/>
          <p:cNvSpPr>
            <a:spLocks noGrp="1"/>
          </p:cNvSpPr>
          <p:nvPr>
            <p:ph type="body" idx="1"/>
          </p:nvPr>
        </p:nvSpPr>
        <p:spPr/>
        <p:txBody>
          <a:bodyPr>
            <a:normAutofit/>
          </a:bodyPr>
          <a:lstStyle/>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990600"/>
          </a:xfrm>
        </p:spPr>
        <p:txBody>
          <a:bodyPr/>
          <a:lstStyle/>
          <a:p>
            <a:r>
              <a:rPr lang="en-US" dirty="0"/>
              <a:t>SCORE</a:t>
            </a:r>
          </a:p>
        </p:txBody>
      </p:sp>
      <p:sp>
        <p:nvSpPr>
          <p:cNvPr id="5" name="Content Placeholder 4"/>
          <p:cNvSpPr>
            <a:spLocks noGrp="1"/>
          </p:cNvSpPr>
          <p:nvPr>
            <p:ph idx="1"/>
          </p:nvPr>
        </p:nvSpPr>
        <p:spPr>
          <a:xfrm>
            <a:off x="457200" y="1447799"/>
            <a:ext cx="8229600" cy="5178287"/>
          </a:xfrm>
        </p:spPr>
        <p:txBody>
          <a:bodyPr>
            <a:normAutofit/>
          </a:bodyPr>
          <a:lstStyle/>
          <a:p>
            <a:pPr>
              <a:buClr>
                <a:schemeClr val="accent4"/>
              </a:buClr>
            </a:pPr>
            <a:r>
              <a:rPr lang="en-US" dirty="0"/>
              <a:t>What is one </a:t>
            </a:r>
            <a:r>
              <a:rPr lang="en-US" sz="4000" b="1" dirty="0">
                <a:solidFill>
                  <a:schemeClr val="accent6"/>
                </a:solidFill>
              </a:rPr>
              <a:t>S</a:t>
            </a:r>
            <a:r>
              <a:rPr lang="en-US" dirty="0"/>
              <a:t>trategy you used to support authentic teaching and learning?</a:t>
            </a:r>
          </a:p>
          <a:p>
            <a:pPr>
              <a:buClr>
                <a:schemeClr val="accent4"/>
              </a:buClr>
            </a:pPr>
            <a:r>
              <a:rPr lang="en-US" dirty="0"/>
              <a:t>What was successful and needs to be </a:t>
            </a:r>
            <a:r>
              <a:rPr lang="en-US" sz="4000" b="1" dirty="0">
                <a:solidFill>
                  <a:schemeClr val="accent6"/>
                </a:solidFill>
              </a:rPr>
              <a:t>C</a:t>
            </a:r>
            <a:r>
              <a:rPr lang="en-US" dirty="0"/>
              <a:t>elebrated?</a:t>
            </a:r>
          </a:p>
          <a:p>
            <a:pPr>
              <a:buClr>
                <a:schemeClr val="accent4"/>
              </a:buClr>
            </a:pPr>
            <a:r>
              <a:rPr lang="en-US" dirty="0"/>
              <a:t>What </a:t>
            </a:r>
            <a:r>
              <a:rPr lang="en-US" sz="4000" b="1" dirty="0">
                <a:solidFill>
                  <a:schemeClr val="accent6"/>
                </a:solidFill>
              </a:rPr>
              <a:t>O</a:t>
            </a:r>
            <a:r>
              <a:rPr lang="en-US" dirty="0"/>
              <a:t>bstacle did you face and overcome?</a:t>
            </a:r>
          </a:p>
          <a:p>
            <a:pPr>
              <a:buClr>
                <a:schemeClr val="accent4"/>
              </a:buClr>
            </a:pPr>
            <a:r>
              <a:rPr lang="en-US" dirty="0"/>
              <a:t>What might you </a:t>
            </a:r>
            <a:r>
              <a:rPr lang="en-US" sz="4000" b="1" dirty="0">
                <a:solidFill>
                  <a:schemeClr val="accent6"/>
                </a:solidFill>
              </a:rPr>
              <a:t>R</a:t>
            </a:r>
            <a:r>
              <a:rPr lang="en-US" dirty="0"/>
              <a:t>efine in the future when using this strategy?</a:t>
            </a:r>
          </a:p>
          <a:p>
            <a:pPr>
              <a:buClr>
                <a:schemeClr val="accent4"/>
              </a:buClr>
            </a:pPr>
            <a:r>
              <a:rPr lang="en-US" sz="4000" b="1" dirty="0">
                <a:solidFill>
                  <a:schemeClr val="accent6"/>
                </a:solidFill>
              </a:rPr>
              <a:t>E</a:t>
            </a:r>
            <a:r>
              <a:rPr lang="en-US" dirty="0"/>
              <a:t>xtra notes or ideas?</a:t>
            </a:r>
          </a:p>
        </p:txBody>
      </p:sp>
    </p:spTree>
    <p:extLst>
      <p:ext uri="{BB962C8B-B14F-4D97-AF65-F5344CB8AC3E}">
        <p14:creationId xmlns:p14="http://schemas.microsoft.com/office/powerpoint/2010/main" val="1644337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1"/>
            <a:ext cx="8305800" cy="685800"/>
          </a:xfrm>
        </p:spPr>
        <p:txBody>
          <a:bodyPr>
            <a:normAutofit fontScale="90000"/>
          </a:bodyPr>
          <a:lstStyle/>
          <a:p>
            <a:r>
              <a:rPr lang="en-US"/>
              <a:t>Resources</a:t>
            </a:r>
            <a:endParaRPr lang="en-US" dirty="0"/>
          </a:p>
        </p:txBody>
      </p:sp>
      <p:sp>
        <p:nvSpPr>
          <p:cNvPr id="5" name="TextBox 4"/>
          <p:cNvSpPr txBox="1"/>
          <p:nvPr/>
        </p:nvSpPr>
        <p:spPr>
          <a:xfrm>
            <a:off x="8283" y="671691"/>
            <a:ext cx="9105900" cy="6186309"/>
          </a:xfrm>
          <a:prstGeom prst="rect">
            <a:avLst/>
          </a:prstGeom>
          <a:noFill/>
        </p:spPr>
        <p:txBody>
          <a:bodyPr wrap="square" rtlCol="0">
            <a:spAutoFit/>
          </a:bodyPr>
          <a:lstStyle/>
          <a:p>
            <a:pPr marL="342900" indent="-342900">
              <a:spcAft>
                <a:spcPts val="1800"/>
              </a:spcAft>
              <a:buFont typeface="Arial" charset="0"/>
              <a:buChar char="•"/>
            </a:pPr>
            <a:r>
              <a:rPr lang="en-US" dirty="0">
                <a:solidFill>
                  <a:schemeClr val="tx1"/>
                </a:solidFill>
                <a:latin typeface="+mj-lt"/>
              </a:rPr>
              <a:t>3-2-1 instructional strategy: K20 Center. (</a:t>
            </a:r>
            <a:r>
              <a:rPr lang="en-US" dirty="0" err="1">
                <a:solidFill>
                  <a:schemeClr val="tx1"/>
                </a:solidFill>
                <a:latin typeface="+mj-lt"/>
              </a:rPr>
              <a:t>n.d.</a:t>
            </a:r>
            <a:r>
              <a:rPr lang="en-US" dirty="0">
                <a:solidFill>
                  <a:schemeClr val="tx1"/>
                </a:solidFill>
                <a:latin typeface="+mj-lt"/>
              </a:rPr>
              <a:t>). 3-2-1. Instructional Strategies. Retrieved from https://learn.k20center.ou.edu/strategy/d9908066f654727934df7bf4f5059a7b</a:t>
            </a:r>
          </a:p>
          <a:p>
            <a:pPr marL="342900" indent="-342900">
              <a:spcAft>
                <a:spcPts val="1800"/>
              </a:spcAft>
              <a:buFont typeface="Arial" charset="0"/>
              <a:buChar char="•"/>
            </a:pPr>
            <a:r>
              <a:rPr lang="en-US" dirty="0">
                <a:solidFill>
                  <a:schemeClr val="tx1"/>
                </a:solidFill>
                <a:latin typeface="+mj-lt"/>
              </a:rPr>
              <a:t>Four Corners instructional strategy: K20 Center. (</a:t>
            </a:r>
            <a:r>
              <a:rPr lang="en-US" dirty="0" err="1">
                <a:solidFill>
                  <a:schemeClr val="tx1"/>
                </a:solidFill>
                <a:latin typeface="+mj-lt"/>
              </a:rPr>
              <a:t>n.d.</a:t>
            </a:r>
            <a:r>
              <a:rPr lang="en-US" dirty="0">
                <a:solidFill>
                  <a:schemeClr val="tx1"/>
                </a:solidFill>
                <a:latin typeface="+mj-lt"/>
              </a:rPr>
              <a:t>). Four corners. Instructional Strategies. Retrieved from https://learn.k20center.ou.edu/strategy/d9908066f654727934df7bf4f5064550</a:t>
            </a:r>
          </a:p>
          <a:p>
            <a:pPr marL="342900" indent="-342900">
              <a:spcAft>
                <a:spcPts val="1800"/>
              </a:spcAft>
              <a:buFont typeface="Arial" charset="0"/>
              <a:buChar char="•"/>
            </a:pPr>
            <a:r>
              <a:rPr lang="en-US" dirty="0">
                <a:solidFill>
                  <a:schemeClr val="tx1"/>
                </a:solidFill>
                <a:latin typeface="+mj-lt"/>
              </a:rPr>
              <a:t>Strike Out instructional strategy: K20 Center. (</a:t>
            </a:r>
            <a:r>
              <a:rPr lang="en-US" dirty="0" err="1">
                <a:solidFill>
                  <a:schemeClr val="tx1"/>
                </a:solidFill>
                <a:latin typeface="+mj-lt"/>
              </a:rPr>
              <a:t>n.d.</a:t>
            </a:r>
            <a:r>
              <a:rPr lang="en-US" dirty="0">
                <a:solidFill>
                  <a:schemeClr val="tx1"/>
                </a:solidFill>
                <a:latin typeface="+mj-lt"/>
              </a:rPr>
              <a:t>). Strike out. Instructional Strategies. Retrieved from https://learn.k20center.ou.edu/strategy/d9908066f654727934df7bf4f5062cdf </a:t>
            </a:r>
          </a:p>
          <a:p>
            <a:pPr marL="342900" indent="-342900">
              <a:spcAft>
                <a:spcPts val="1800"/>
              </a:spcAft>
              <a:buFont typeface="Arial" charset="0"/>
              <a:buChar char="•"/>
            </a:pPr>
            <a:r>
              <a:rPr lang="en-US" dirty="0">
                <a:solidFill>
                  <a:schemeClr val="tx1"/>
                </a:solidFill>
                <a:latin typeface="+mj-lt"/>
              </a:rPr>
              <a:t>Kohn, A. (2006). The trouble with rubrics. English Journal, 95(4), 12-15.</a:t>
            </a:r>
          </a:p>
          <a:p>
            <a:pPr marL="342900" indent="-342900">
              <a:spcAft>
                <a:spcPts val="1800"/>
              </a:spcAft>
              <a:buFont typeface="Arial" charset="0"/>
              <a:buChar char="•"/>
            </a:pPr>
            <a:r>
              <a:rPr lang="en-US" dirty="0">
                <a:solidFill>
                  <a:schemeClr val="tx1"/>
                </a:solidFill>
                <a:latin typeface="+mj-lt"/>
              </a:rPr>
              <a:t>Lombardi, M. M. (2008, January). Making the grade: The role of assessment in authentic learning (ELI Paper 1: 2008). </a:t>
            </a:r>
            <a:r>
              <a:rPr lang="en-US" dirty="0" err="1">
                <a:solidFill>
                  <a:schemeClr val="tx1"/>
                </a:solidFill>
                <a:latin typeface="+mj-lt"/>
              </a:rPr>
              <a:t>Educause</a:t>
            </a:r>
            <a:r>
              <a:rPr lang="en-US" dirty="0">
                <a:solidFill>
                  <a:schemeClr val="tx1"/>
                </a:solidFill>
                <a:latin typeface="+mj-lt"/>
              </a:rPr>
              <a:t> Learning Initiative. Retrieved from https://library.educause.edu/~/media/files/library/2008/1/eli3019-pdf.pdf</a:t>
            </a:r>
          </a:p>
          <a:p>
            <a:pPr marL="342900" indent="-342900">
              <a:spcAft>
                <a:spcPts val="1800"/>
              </a:spcAft>
              <a:buFont typeface="Arial" charset="0"/>
              <a:buChar char="•"/>
            </a:pPr>
            <a:r>
              <a:rPr lang="en-US" dirty="0" err="1">
                <a:solidFill>
                  <a:schemeClr val="tx1"/>
                </a:solidFill>
                <a:latin typeface="+mj-lt"/>
              </a:rPr>
              <a:t>McTighe</a:t>
            </a:r>
            <a:r>
              <a:rPr lang="en-US" dirty="0">
                <a:solidFill>
                  <a:schemeClr val="tx1"/>
                </a:solidFill>
                <a:latin typeface="+mj-lt"/>
              </a:rPr>
              <a:t>, T. O’Conner, K.,(2005, November). Seven practices for effective learning. Educational Leadership, 63(3), 10-17.</a:t>
            </a:r>
          </a:p>
          <a:p>
            <a:pPr marL="342900" indent="-342900">
              <a:spcAft>
                <a:spcPts val="1800"/>
              </a:spcAft>
              <a:buFont typeface="Arial" charset="0"/>
              <a:buChar char="•"/>
            </a:pPr>
            <a:r>
              <a:rPr lang="en-US" dirty="0">
                <a:solidFill>
                  <a:schemeClr val="tx1"/>
                </a:solidFill>
                <a:latin typeface="+mj-lt"/>
              </a:rPr>
              <a:t>Reimer, M. S., &amp; </a:t>
            </a:r>
            <a:r>
              <a:rPr lang="en-US" dirty="0" err="1">
                <a:solidFill>
                  <a:schemeClr val="tx1"/>
                </a:solidFill>
                <a:latin typeface="+mj-lt"/>
              </a:rPr>
              <a:t>Smink</a:t>
            </a:r>
            <a:r>
              <a:rPr lang="en-US" dirty="0">
                <a:solidFill>
                  <a:schemeClr val="tx1"/>
                </a:solidFill>
                <a:latin typeface="+mj-lt"/>
              </a:rPr>
              <a:t>, J. (2005). Fifteen effective strategies for improving student attendance and truancy prevention. Clemson, SC: National Dropout Prevention Center/Network.</a:t>
            </a:r>
          </a:p>
        </p:txBody>
      </p:sp>
    </p:spTree>
    <p:extLst>
      <p:ext uri="{BB962C8B-B14F-4D97-AF65-F5344CB8AC3E}">
        <p14:creationId xmlns:p14="http://schemas.microsoft.com/office/powerpoint/2010/main" val="846349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851648" cy="1828800"/>
          </a:xfrm>
        </p:spPr>
        <p:txBody>
          <a:bodyPr>
            <a:normAutofit/>
          </a:bodyPr>
          <a:lstStyle/>
          <a:p>
            <a:r>
              <a:rPr lang="en-US" sz="6000" dirty="0"/>
              <a:t>Rubrics</a:t>
            </a:r>
          </a:p>
        </p:txBody>
      </p:sp>
      <p:sp>
        <p:nvSpPr>
          <p:cNvPr id="3" name="Subtitle 2"/>
          <p:cNvSpPr>
            <a:spLocks noGrp="1"/>
          </p:cNvSpPr>
          <p:nvPr>
            <p:ph type="subTitle" idx="1"/>
          </p:nvPr>
        </p:nvSpPr>
        <p:spPr>
          <a:xfrm>
            <a:off x="533400" y="3914336"/>
            <a:ext cx="7854696" cy="1752600"/>
          </a:xfrm>
        </p:spPr>
        <p:txBody>
          <a:bodyPr/>
          <a:lstStyle/>
          <a:p>
            <a:r>
              <a:rPr lang="en-US" dirty="0"/>
              <a:t>Assessing authentic learning tasks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14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5400" dirty="0"/>
              <a:t>Objectives</a:t>
            </a:r>
            <a:endParaRPr lang="en-US" dirty="0"/>
          </a:p>
        </p:txBody>
      </p:sp>
      <p:sp>
        <p:nvSpPr>
          <p:cNvPr id="3" name="Content Placeholder 2"/>
          <p:cNvSpPr>
            <a:spLocks noGrp="1"/>
          </p:cNvSpPr>
          <p:nvPr>
            <p:ph idx="1"/>
          </p:nvPr>
        </p:nvSpPr>
        <p:spPr>
          <a:xfrm>
            <a:off x="457200" y="1524000"/>
            <a:ext cx="8229600" cy="5029200"/>
          </a:xfrm>
        </p:spPr>
        <p:txBody>
          <a:bodyPr>
            <a:normAutofit fontScale="70000" lnSpcReduction="20000"/>
          </a:bodyPr>
          <a:lstStyle/>
          <a:p>
            <a:pPr marL="571500" lvl="0" indent="-571500">
              <a:buClr>
                <a:schemeClr val="accent4"/>
              </a:buClr>
              <a:buFont typeface="Arial" panose="020B0604020202020204" pitchFamily="34" charset="0"/>
              <a:buChar char="•"/>
              <a:defRPr sz="1800">
                <a:solidFill>
                  <a:srgbClr val="000000"/>
                </a:solidFill>
              </a:defRPr>
            </a:pPr>
            <a:r>
              <a:rPr lang="en-US" sz="4600" dirty="0"/>
              <a:t>Teachers will participate in hands-on activities to evaluate the “whys” of rubrics.</a:t>
            </a:r>
          </a:p>
          <a:p>
            <a:pPr marL="571500" lvl="0" indent="-571500">
              <a:buClr>
                <a:schemeClr val="accent4"/>
              </a:buClr>
              <a:buFont typeface="Arial" panose="020B0604020202020204" pitchFamily="34" charset="0"/>
              <a:buChar char="•"/>
              <a:defRPr sz="1800">
                <a:solidFill>
                  <a:srgbClr val="000000"/>
                </a:solidFill>
              </a:defRPr>
            </a:pPr>
            <a:endParaRPr lang="en-US" sz="4600" dirty="0"/>
          </a:p>
          <a:p>
            <a:pPr marL="571500" lvl="0" indent="-571500">
              <a:buClr>
                <a:schemeClr val="accent4"/>
              </a:buClr>
              <a:buFont typeface="Arial" panose="020B0604020202020204" pitchFamily="34" charset="0"/>
              <a:buChar char="•"/>
              <a:defRPr sz="1800">
                <a:solidFill>
                  <a:srgbClr val="000000"/>
                </a:solidFill>
              </a:defRPr>
            </a:pPr>
            <a:r>
              <a:rPr lang="en-US" sz="4600" dirty="0"/>
              <a:t>Teachers will brainstorm connections between the use of rubrics and designing authentic instruction in the classroom.</a:t>
            </a:r>
          </a:p>
          <a:p>
            <a:pPr marL="571500" lvl="0" indent="-571500">
              <a:buClr>
                <a:schemeClr val="accent4"/>
              </a:buClr>
              <a:buFont typeface="Arial" panose="020B0604020202020204" pitchFamily="34" charset="0"/>
              <a:buChar char="•"/>
              <a:defRPr sz="1800">
                <a:solidFill>
                  <a:srgbClr val="000000"/>
                </a:solidFill>
              </a:defRPr>
            </a:pPr>
            <a:endParaRPr lang="en-US" sz="4600" dirty="0"/>
          </a:p>
          <a:p>
            <a:pPr marL="571500" lvl="0" indent="-571500">
              <a:buClr>
                <a:schemeClr val="accent4"/>
              </a:buClr>
              <a:buFont typeface="Arial" panose="020B0604020202020204" pitchFamily="34" charset="0"/>
              <a:buChar char="•"/>
              <a:defRPr sz="1800">
                <a:solidFill>
                  <a:srgbClr val="000000"/>
                </a:solidFill>
              </a:defRPr>
            </a:pPr>
            <a:r>
              <a:rPr lang="en-US" sz="4600" dirty="0"/>
              <a:t>Teachers will create a T-chart to illustrate the connections between the why and how of rubrics in the classroom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a:lstStyle/>
          <a:p>
            <a:r>
              <a:rPr lang="en-US" sz="4800" dirty="0"/>
              <a:t>Strike Out! </a:t>
            </a:r>
            <a:endParaRPr lang="en-US" dirty="0"/>
          </a:p>
        </p:txBody>
      </p:sp>
      <p:sp>
        <p:nvSpPr>
          <p:cNvPr id="7" name="Content Placeholder 6"/>
          <p:cNvSpPr>
            <a:spLocks noGrp="1"/>
          </p:cNvSpPr>
          <p:nvPr>
            <p:ph sz="half" idx="1"/>
          </p:nvPr>
        </p:nvSpPr>
        <p:spPr>
          <a:xfrm>
            <a:off x="354107" y="1676400"/>
            <a:ext cx="4682028" cy="4678525"/>
          </a:xfrm>
        </p:spPr>
        <p:txBody>
          <a:bodyPr>
            <a:normAutofit fontScale="92500" lnSpcReduction="20000"/>
          </a:bodyPr>
          <a:lstStyle/>
          <a:p>
            <a:pPr>
              <a:lnSpc>
                <a:spcPct val="120000"/>
              </a:lnSpc>
              <a:buClr>
                <a:schemeClr val="accent4"/>
              </a:buClr>
            </a:pPr>
            <a:r>
              <a:rPr lang="en-US" sz="2800" dirty="0"/>
              <a:t>In your small group, make a list of why teachers use rubrics. </a:t>
            </a:r>
          </a:p>
          <a:p>
            <a:pPr>
              <a:lnSpc>
                <a:spcPct val="120000"/>
              </a:lnSpc>
              <a:buClr>
                <a:schemeClr val="accent4"/>
              </a:buClr>
            </a:pPr>
            <a:r>
              <a:rPr lang="en-US" sz="2800" dirty="0"/>
              <a:t>Your group list must contain at least seven items.</a:t>
            </a:r>
          </a:p>
          <a:p>
            <a:pPr>
              <a:lnSpc>
                <a:spcPct val="120000"/>
              </a:lnSpc>
              <a:buClr>
                <a:schemeClr val="accent4"/>
              </a:buClr>
            </a:pPr>
            <a:r>
              <a:rPr lang="en-US" sz="2800" dirty="0"/>
              <a:t>Pass your list to the group on your right.</a:t>
            </a:r>
          </a:p>
          <a:p>
            <a:pPr>
              <a:lnSpc>
                <a:spcPct val="120000"/>
              </a:lnSpc>
              <a:buClr>
                <a:schemeClr val="accent4"/>
              </a:buClr>
            </a:pPr>
            <a:r>
              <a:rPr lang="en-US" sz="2800" dirty="0"/>
              <a:t>Evaluate the new list you received and STRIKE OUT one of the </a:t>
            </a:r>
            <a:r>
              <a:rPr lang="en-US" sz="2800" u="sng" dirty="0"/>
              <a:t>least</a:t>
            </a:r>
            <a:r>
              <a:rPr lang="en-US" sz="2800" dirty="0"/>
              <a:t> important items on the list.</a:t>
            </a:r>
          </a:p>
        </p:txBody>
      </p:sp>
      <p:pic>
        <p:nvPicPr>
          <p:cNvPr id="5" name="Picture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21222" r="21222"/>
          <a:stretch>
            <a:fillRect/>
          </a:stretch>
        </p:blipFill>
        <p:spPr>
          <a:xfrm>
            <a:off x="5139228" y="1920086"/>
            <a:ext cx="3634743" cy="3826726"/>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0" y="187725"/>
            <a:ext cx="8305800" cy="990600"/>
          </a:xfrm>
        </p:spPr>
        <p:txBody>
          <a:bodyPr/>
          <a:lstStyle/>
          <a:p>
            <a:r>
              <a:rPr lang="en-US" sz="5400" dirty="0">
                <a:solidFill>
                  <a:schemeClr val="accent4"/>
                </a:solidFill>
                <a:effectLst/>
              </a:rPr>
              <a:t>Why We Use Rubrics</a:t>
            </a:r>
            <a:endParaRPr lang="en-US" dirty="0">
              <a:solidFill>
                <a:schemeClr val="accent4"/>
              </a:solidFill>
              <a:effectLst/>
            </a:endParaRPr>
          </a:p>
        </p:txBody>
      </p:sp>
      <p:pic>
        <p:nvPicPr>
          <p:cNvPr id="3" name="Picture 2"/>
          <p:cNvPicPr>
            <a:picLocks noChangeAspect="1"/>
          </p:cNvPicPr>
          <p:nvPr/>
        </p:nvPicPr>
        <p:blipFill>
          <a:blip r:embed="rId3"/>
          <a:stretch>
            <a:fillRect/>
          </a:stretch>
        </p:blipFill>
        <p:spPr>
          <a:xfrm>
            <a:off x="0" y="1184427"/>
            <a:ext cx="9158673" cy="4362147"/>
          </a:xfrm>
          <a:prstGeom prst="rect">
            <a:avLst/>
          </a:prstGeom>
        </p:spPr>
      </p:pic>
      <p:sp>
        <p:nvSpPr>
          <p:cNvPr id="2" name="Rectangle 1"/>
          <p:cNvSpPr/>
          <p:nvPr/>
        </p:nvSpPr>
        <p:spPr>
          <a:xfrm>
            <a:off x="0" y="5556890"/>
            <a:ext cx="9067800" cy="646331"/>
          </a:xfrm>
          <a:prstGeom prst="rect">
            <a:avLst/>
          </a:prstGeom>
        </p:spPr>
        <p:txBody>
          <a:bodyPr wrap="square">
            <a:spAutoFit/>
          </a:bodyPr>
          <a:lstStyle/>
          <a:p>
            <a:pPr lvl="0" defTabSz="584170">
              <a:defRPr sz="1800"/>
            </a:pPr>
            <a:r>
              <a:rPr lang="en-US" sz="1200" i="1" spc="75" dirty="0">
                <a:solidFill>
                  <a:srgbClr val="3E5C61"/>
                </a:solidFill>
                <a:latin typeface="Calibri" charset="0"/>
                <a:ea typeface="ＭＳ Ｐゴシック" charset="-128"/>
                <a:cs typeface="Times New Roman" charset="0"/>
              </a:rPr>
              <a:t>Note: Reprinted from Lombardi, M. M. (2008, January). Making the grade: The role of assessment in authentic learning (ELI Paper 1: 2008, p. 6). Retrieved from https://</a:t>
            </a:r>
            <a:r>
              <a:rPr lang="en-US" sz="1200" i="1" spc="75" dirty="0" err="1">
                <a:solidFill>
                  <a:srgbClr val="3E5C61"/>
                </a:solidFill>
                <a:latin typeface="Calibri" charset="0"/>
                <a:ea typeface="ＭＳ Ｐゴシック" charset="-128"/>
                <a:cs typeface="Times New Roman" charset="0"/>
              </a:rPr>
              <a:t>library.educause.edu</a:t>
            </a:r>
            <a:r>
              <a:rPr lang="en-US" sz="1200" i="1" spc="75" dirty="0">
                <a:solidFill>
                  <a:srgbClr val="3E5C61"/>
                </a:solidFill>
                <a:latin typeface="Calibri" charset="0"/>
                <a:ea typeface="ＭＳ Ｐゴシック" charset="-128"/>
                <a:cs typeface="Times New Roman" charset="0"/>
              </a:rPr>
              <a:t>/~/media/files/library/2008/1/eli3019-pdf.pdf. Copyright 2008 by </a:t>
            </a:r>
            <a:r>
              <a:rPr lang="en-US" sz="1200" i="1" spc="75" dirty="0" err="1">
                <a:solidFill>
                  <a:srgbClr val="3E5C61"/>
                </a:solidFill>
                <a:latin typeface="Calibri" charset="0"/>
                <a:ea typeface="ＭＳ Ｐゴシック" charset="-128"/>
                <a:cs typeface="Times New Roman" charset="0"/>
              </a:rPr>
              <a:t>Educause</a:t>
            </a:r>
            <a:r>
              <a:rPr lang="en-US" sz="1200" i="1" spc="75" dirty="0">
                <a:solidFill>
                  <a:srgbClr val="3E5C61"/>
                </a:solidFill>
                <a:latin typeface="Calibri" charset="0"/>
                <a:ea typeface="ＭＳ Ｐゴシック" charset="-128"/>
                <a:cs typeface="Times New Roman" charset="0"/>
              </a:rPr>
              <a:t>. For educational use.  </a:t>
            </a:r>
          </a:p>
        </p:txBody>
      </p:sp>
      <p:sp>
        <p:nvSpPr>
          <p:cNvPr id="5" name="Rectangle 4"/>
          <p:cNvSpPr/>
          <p:nvPr/>
        </p:nvSpPr>
        <p:spPr>
          <a:xfrm>
            <a:off x="0" y="6396335"/>
            <a:ext cx="2082800" cy="461665"/>
          </a:xfrm>
          <a:prstGeom prst="rect">
            <a:avLst/>
          </a:prstGeom>
        </p:spPr>
        <p:txBody>
          <a:bodyPr wrap="square">
            <a:spAutoFit/>
          </a:bodyPr>
          <a:lstStyle/>
          <a:p>
            <a:pPr lvl="0" eaLnBrk="0" fontAlgn="base" hangingPunct="0">
              <a:spcBef>
                <a:spcPct val="0"/>
              </a:spcBef>
              <a:spcAft>
                <a:spcPct val="0"/>
              </a:spcAft>
            </a:pPr>
            <a:r>
              <a:rPr lang="en-US" altLang="en-US" sz="1200" dirty="0">
                <a:latin typeface="Arial" charset="0"/>
              </a:rPr>
              <a:t>	    © (2008)</a:t>
            </a:r>
          </a:p>
          <a:p>
            <a:pPr lvl="0" eaLnBrk="0" fontAlgn="base" hangingPunct="0">
              <a:spcBef>
                <a:spcPct val="0"/>
              </a:spcBef>
              <a:spcAft>
                <a:spcPct val="0"/>
              </a:spcAft>
            </a:pPr>
            <a:r>
              <a:rPr lang="en-US" altLang="en-US" sz="1200" dirty="0">
                <a:latin typeface="Arial" charset="0"/>
              </a:rPr>
              <a:t>For educational use.</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88646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0" y="90170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91694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 y="93218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00" y="94742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200" y="96266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 y="6386019"/>
            <a:ext cx="1121664" cy="2621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066800"/>
          </a:xfrm>
        </p:spPr>
        <p:txBody>
          <a:bodyPr>
            <a:normAutofit/>
          </a:bodyPr>
          <a:lstStyle/>
          <a:p>
            <a:r>
              <a:rPr lang="en-US" sz="5400" dirty="0"/>
              <a:t>It’s alive!!!!!</a:t>
            </a:r>
            <a:endParaRPr lang="en-US" dirty="0"/>
          </a:p>
        </p:txBody>
      </p:sp>
      <p:sp>
        <p:nvSpPr>
          <p:cNvPr id="6" name="Content Placeholder 5"/>
          <p:cNvSpPr>
            <a:spLocks noGrp="1"/>
          </p:cNvSpPr>
          <p:nvPr>
            <p:ph sz="quarter" idx="2"/>
          </p:nvPr>
        </p:nvSpPr>
        <p:spPr>
          <a:xfrm>
            <a:off x="228600" y="1905000"/>
            <a:ext cx="3352800" cy="4343400"/>
          </a:xfrm>
        </p:spPr>
        <p:txBody>
          <a:bodyPr/>
          <a:lstStyle/>
          <a:p>
            <a:pPr marL="0" indent="0">
              <a:buNone/>
            </a:pPr>
            <a:r>
              <a:rPr lang="en-US" sz="3200" dirty="0"/>
              <a:t>Based upon elements of authentic assessment, bring one item back to life. </a:t>
            </a:r>
          </a:p>
          <a:p>
            <a:pPr marL="0" indent="0">
              <a:buNone/>
            </a:pPr>
            <a:endParaRPr lang="en-US" dirty="0"/>
          </a:p>
        </p:txBody>
      </p:sp>
      <p:pic>
        <p:nvPicPr>
          <p:cNvPr id="7" name="Picture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l="4831" r="4831"/>
          <a:stretch>
            <a:fillRect/>
          </a:stretch>
        </p:blipFill>
        <p:spPr>
          <a:xfrm>
            <a:off x="3810000" y="1905000"/>
            <a:ext cx="5111750" cy="3884758"/>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0" y="187725"/>
            <a:ext cx="8305800" cy="990600"/>
          </a:xfrm>
        </p:spPr>
        <p:txBody>
          <a:bodyPr/>
          <a:lstStyle/>
          <a:p>
            <a:r>
              <a:rPr lang="en-US" sz="5400" dirty="0">
                <a:solidFill>
                  <a:schemeClr val="accent4"/>
                </a:solidFill>
                <a:effectLst/>
              </a:rPr>
              <a:t>Why We Use Rubrics</a:t>
            </a:r>
            <a:endParaRPr lang="en-US" dirty="0">
              <a:solidFill>
                <a:schemeClr val="accent4"/>
              </a:solidFill>
              <a:effectLst/>
            </a:endParaRPr>
          </a:p>
        </p:txBody>
      </p:sp>
      <p:pic>
        <p:nvPicPr>
          <p:cNvPr id="3" name="Picture 2"/>
          <p:cNvPicPr>
            <a:picLocks noChangeAspect="1"/>
          </p:cNvPicPr>
          <p:nvPr/>
        </p:nvPicPr>
        <p:blipFill>
          <a:blip r:embed="rId3"/>
          <a:stretch>
            <a:fillRect/>
          </a:stretch>
        </p:blipFill>
        <p:spPr>
          <a:xfrm>
            <a:off x="0" y="1184427"/>
            <a:ext cx="9158673" cy="4362147"/>
          </a:xfrm>
          <a:prstGeom prst="rect">
            <a:avLst/>
          </a:prstGeom>
        </p:spPr>
      </p:pic>
      <p:sp>
        <p:nvSpPr>
          <p:cNvPr id="2" name="Rectangle 1"/>
          <p:cNvSpPr/>
          <p:nvPr/>
        </p:nvSpPr>
        <p:spPr>
          <a:xfrm>
            <a:off x="0" y="5556890"/>
            <a:ext cx="9067800" cy="646331"/>
          </a:xfrm>
          <a:prstGeom prst="rect">
            <a:avLst/>
          </a:prstGeom>
        </p:spPr>
        <p:txBody>
          <a:bodyPr wrap="square">
            <a:spAutoFit/>
          </a:bodyPr>
          <a:lstStyle/>
          <a:p>
            <a:pPr lvl="0" defTabSz="584170">
              <a:defRPr sz="1800"/>
            </a:pPr>
            <a:r>
              <a:rPr lang="en-US" sz="1200" i="1" spc="75" dirty="0">
                <a:solidFill>
                  <a:srgbClr val="3E5C61"/>
                </a:solidFill>
                <a:latin typeface="Calibri" charset="0"/>
                <a:ea typeface="ＭＳ Ｐゴシック" charset="-128"/>
                <a:cs typeface="Times New Roman" charset="0"/>
              </a:rPr>
              <a:t>Note: Reprinted from Lombardi, M. M. (2008, January). Making the grade: The role of assessment in authentic learning (ELI Paper 1: 2008, p. 6). Retrieved from https://</a:t>
            </a:r>
            <a:r>
              <a:rPr lang="en-US" sz="1200" i="1" spc="75" dirty="0" err="1">
                <a:solidFill>
                  <a:srgbClr val="3E5C61"/>
                </a:solidFill>
                <a:latin typeface="Calibri" charset="0"/>
                <a:ea typeface="ＭＳ Ｐゴシック" charset="-128"/>
                <a:cs typeface="Times New Roman" charset="0"/>
              </a:rPr>
              <a:t>library.educause.edu</a:t>
            </a:r>
            <a:r>
              <a:rPr lang="en-US" sz="1200" i="1" spc="75" dirty="0">
                <a:solidFill>
                  <a:srgbClr val="3E5C61"/>
                </a:solidFill>
                <a:latin typeface="Calibri" charset="0"/>
                <a:ea typeface="ＭＳ Ｐゴシック" charset="-128"/>
                <a:cs typeface="Times New Roman" charset="0"/>
              </a:rPr>
              <a:t>/~/media/files/library/2008/1/eli3019-pdf.pdf. Copyright 2008 by </a:t>
            </a:r>
            <a:r>
              <a:rPr lang="en-US" sz="1200" i="1" spc="75" dirty="0" err="1">
                <a:solidFill>
                  <a:srgbClr val="3E5C61"/>
                </a:solidFill>
                <a:latin typeface="Calibri" charset="0"/>
                <a:ea typeface="ＭＳ Ｐゴシック" charset="-128"/>
                <a:cs typeface="Times New Roman" charset="0"/>
              </a:rPr>
              <a:t>Educause</a:t>
            </a:r>
            <a:r>
              <a:rPr lang="en-US" sz="1200" i="1" spc="75" dirty="0">
                <a:solidFill>
                  <a:srgbClr val="3E5C61"/>
                </a:solidFill>
                <a:latin typeface="Calibri" charset="0"/>
                <a:ea typeface="ＭＳ Ｐゴシック" charset="-128"/>
                <a:cs typeface="Times New Roman" charset="0"/>
              </a:rPr>
              <a:t>. For educational use.  </a:t>
            </a:r>
          </a:p>
        </p:txBody>
      </p:sp>
      <p:sp>
        <p:nvSpPr>
          <p:cNvPr id="5" name="Rectangle 4"/>
          <p:cNvSpPr/>
          <p:nvPr/>
        </p:nvSpPr>
        <p:spPr>
          <a:xfrm>
            <a:off x="0" y="6396335"/>
            <a:ext cx="2082800" cy="461665"/>
          </a:xfrm>
          <a:prstGeom prst="rect">
            <a:avLst/>
          </a:prstGeom>
        </p:spPr>
        <p:txBody>
          <a:bodyPr wrap="square">
            <a:spAutoFit/>
          </a:bodyPr>
          <a:lstStyle/>
          <a:p>
            <a:pPr lvl="0" eaLnBrk="0" fontAlgn="base" hangingPunct="0">
              <a:spcBef>
                <a:spcPct val="0"/>
              </a:spcBef>
              <a:spcAft>
                <a:spcPct val="0"/>
              </a:spcAft>
            </a:pPr>
            <a:r>
              <a:rPr lang="en-US" altLang="en-US" sz="1200" dirty="0">
                <a:latin typeface="Arial" charset="0"/>
              </a:rPr>
              <a:t>	    © (2008)</a:t>
            </a:r>
          </a:p>
          <a:p>
            <a:pPr lvl="0" eaLnBrk="0" fontAlgn="base" hangingPunct="0">
              <a:spcBef>
                <a:spcPct val="0"/>
              </a:spcBef>
              <a:spcAft>
                <a:spcPct val="0"/>
              </a:spcAft>
            </a:pPr>
            <a:r>
              <a:rPr lang="en-US" altLang="en-US" sz="1200" dirty="0">
                <a:latin typeface="Arial" charset="0"/>
              </a:rPr>
              <a:t>For educational use.</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88646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0" y="90170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91694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 y="93218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00" y="94742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200" y="9626600"/>
            <a:ext cx="1117600" cy="2615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 y="6386019"/>
            <a:ext cx="1121664" cy="262128"/>
          </a:xfrm>
          <a:prstGeom prst="rect">
            <a:avLst/>
          </a:prstGeom>
        </p:spPr>
      </p:pic>
    </p:spTree>
    <p:extLst>
      <p:ext uri="{BB962C8B-B14F-4D97-AF65-F5344CB8AC3E}">
        <p14:creationId xmlns:p14="http://schemas.microsoft.com/office/powerpoint/2010/main" val="191234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dirty="0"/>
              <a:t>Building It Together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1" y="1676400"/>
            <a:ext cx="9196862"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14400"/>
          </a:xfrm>
        </p:spPr>
        <p:txBody>
          <a:bodyPr>
            <a:normAutofit fontScale="90000"/>
          </a:bodyPr>
          <a:lstStyle/>
          <a:p>
            <a:r>
              <a:rPr lang="en-US" sz="4800"/>
              <a:t>Attributes of Authentic Assessment</a:t>
            </a:r>
            <a:endParaRPr lang="en-US" dirty="0"/>
          </a:p>
        </p:txBody>
      </p:sp>
      <p:graphicFrame>
        <p:nvGraphicFramePr>
          <p:cNvPr id="4" name="Table 155"/>
          <p:cNvGraphicFramePr/>
          <p:nvPr>
            <p:extLst>
              <p:ext uri="{D42A27DB-BD31-4B8C-83A1-F6EECF244321}">
                <p14:modId xmlns:p14="http://schemas.microsoft.com/office/powerpoint/2010/main" val="1870179725"/>
              </p:ext>
            </p:extLst>
          </p:nvPr>
        </p:nvGraphicFramePr>
        <p:xfrm>
          <a:off x="609600" y="1262408"/>
          <a:ext cx="7772400" cy="5178083"/>
        </p:xfrm>
        <a:graphic>
          <a:graphicData uri="http://schemas.openxmlformats.org/drawingml/2006/table">
            <a:tbl>
              <a:tblPr firstRow="1">
                <a:tableStyleId>{35758FB7-9AC5-4552-8A53-C91805E547FA}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1555435">
                <a:tc>
                  <a:txBody>
                    <a:bodyPr/>
                    <a:lstStyle/>
                    <a:p>
                      <a:pPr lvl="0" algn="ctr" defTabSz="914400">
                        <a:tabLst>
                          <a:tab pos="914400" algn="l"/>
                        </a:tabLst>
                        <a:defRPr sz="1800" b="0">
                          <a:solidFill>
                            <a:srgbClr val="000000"/>
                          </a:solidFill>
                        </a:defRPr>
                      </a:pPr>
                      <a:r>
                        <a:rPr sz="3200" dirty="0">
                          <a:latin typeface="+mj-lt"/>
                          <a:sym typeface="Baskerville SemiBold"/>
                        </a:rPr>
                        <a:t>Task Clarity</a:t>
                      </a:r>
                      <a:endParaRPr sz="3200" b="1" dirty="0">
                        <a:solidFill>
                          <a:schemeClr val="bg1"/>
                        </a:solidFill>
                        <a:latin typeface="+mj-lt"/>
                        <a:sym typeface="Baskerville SemiBold"/>
                      </a:endParaRPr>
                    </a:p>
                  </a:txBody>
                  <a:tcPr marL="106969" marR="106969" marT="106969" marB="106969" anchor="ctr" horzOverflow="overflow"/>
                </a:tc>
                <a:tc>
                  <a:txBody>
                    <a:bodyPr/>
                    <a:lstStyle/>
                    <a:p>
                      <a:pPr lvl="0" algn="ctr" defTabSz="914400">
                        <a:tabLst>
                          <a:tab pos="914400" algn="l"/>
                        </a:tabLst>
                        <a:defRPr sz="1800" b="0">
                          <a:solidFill>
                            <a:srgbClr val="000000"/>
                          </a:solidFill>
                        </a:defRPr>
                      </a:pPr>
                      <a:r>
                        <a:rPr sz="3200" dirty="0">
                          <a:latin typeface="+mj-lt"/>
                          <a:sym typeface="Baskerville SemiBold"/>
                        </a:rPr>
                        <a:t>Relevance</a:t>
                      </a:r>
                      <a:endParaRPr sz="3200" b="1" dirty="0">
                        <a:solidFill>
                          <a:schemeClr val="bg1"/>
                        </a:solidFill>
                        <a:latin typeface="+mj-lt"/>
                        <a:sym typeface="Baskerville SemiBold"/>
                      </a:endParaRPr>
                    </a:p>
                  </a:txBody>
                  <a:tcPr marL="106969" marR="106969" marT="106969" marB="106969" anchor="ctr" horzOverflow="overflow"/>
                </a:tc>
                <a:tc>
                  <a:txBody>
                    <a:bodyPr/>
                    <a:lstStyle/>
                    <a:p>
                      <a:pPr lvl="0" algn="ctr" defTabSz="914400">
                        <a:tabLst>
                          <a:tab pos="914400" algn="l"/>
                        </a:tabLst>
                        <a:defRPr sz="1800" b="0">
                          <a:solidFill>
                            <a:srgbClr val="000000"/>
                          </a:solidFill>
                        </a:defRPr>
                      </a:pPr>
                      <a:r>
                        <a:rPr sz="3200" dirty="0">
                          <a:latin typeface="+mj-lt"/>
                          <a:sym typeface="Baskerville SemiBold"/>
                        </a:rPr>
                        <a:t>Potential for Success</a:t>
                      </a:r>
                      <a:endParaRPr sz="3200" b="1" dirty="0">
                        <a:solidFill>
                          <a:schemeClr val="bg1"/>
                        </a:solidFill>
                        <a:latin typeface="+mj-lt"/>
                        <a:sym typeface="Baskerville SemiBold"/>
                      </a:endParaRPr>
                    </a:p>
                  </a:txBody>
                  <a:tcPr marL="106969" marR="106969" marT="106969" marB="106969" anchor="ctr" horzOverflow="overflow"/>
                </a:tc>
                <a:extLst>
                  <a:ext uri="{0D108BD9-81ED-4DB2-BD59-A6C34878D82A}">
                    <a16:rowId xmlns:a16="http://schemas.microsoft.com/office/drawing/2014/main" val="10000"/>
                  </a:ext>
                </a:extLst>
              </a:tr>
              <a:tr h="3622648">
                <a:tc>
                  <a:txBody>
                    <a:bodyPr/>
                    <a:lstStyle/>
                    <a:p>
                      <a:pPr marL="0" marR="0" lvl="0" indent="0" algn="l" defTabSz="914400" rtl="0" eaLnBrk="1" fontAlgn="auto" latinLnBrk="0" hangingPunct="1">
                        <a:lnSpc>
                          <a:spcPct val="100000"/>
                        </a:lnSpc>
                        <a:spcBef>
                          <a:spcPts val="3000"/>
                        </a:spcBef>
                        <a:spcAft>
                          <a:spcPts val="0"/>
                        </a:spcAft>
                        <a:buClrTx/>
                        <a:buSzTx/>
                        <a:buFontTx/>
                        <a:buNone/>
                        <a:tabLst/>
                        <a:defRPr sz="1800">
                          <a:solidFill>
                            <a:srgbClr val="000000"/>
                          </a:solidFill>
                        </a:defRPr>
                      </a:pPr>
                      <a:endParaRPr kumimoji="0" lang="en-US" sz="2800" kern="1200" dirty="0">
                        <a:solidFill>
                          <a:schemeClr val="tx1"/>
                        </a:solidFill>
                        <a:latin typeface="+mj-lt"/>
                        <a:ea typeface="+mn-ea"/>
                        <a:cs typeface="+mn-cs"/>
                        <a:sym typeface="Baskerville"/>
                      </a:endParaRPr>
                    </a:p>
                  </a:txBody>
                  <a:tcPr marL="106969" marR="106969" marT="106969" marB="106969" horzOverflow="overflow"/>
                </a:tc>
                <a:tc>
                  <a:txBody>
                    <a:bodyPr/>
                    <a:lstStyle/>
                    <a:p>
                      <a:pPr marL="0" marR="0" lvl="0" indent="0" algn="l" defTabSz="914400" rtl="0" eaLnBrk="1" fontAlgn="auto" latinLnBrk="0" hangingPunct="1">
                        <a:lnSpc>
                          <a:spcPct val="100000"/>
                        </a:lnSpc>
                        <a:spcBef>
                          <a:spcPts val="3000"/>
                        </a:spcBef>
                        <a:spcAft>
                          <a:spcPts val="0"/>
                        </a:spcAft>
                        <a:buClrTx/>
                        <a:buSzTx/>
                        <a:buFontTx/>
                        <a:buNone/>
                        <a:tabLst/>
                        <a:defRPr sz="1800">
                          <a:solidFill>
                            <a:srgbClr val="000000"/>
                          </a:solidFill>
                        </a:defRPr>
                      </a:pPr>
                      <a:endParaRPr kumimoji="0" lang="en-US" sz="2800" kern="1200" dirty="0">
                        <a:solidFill>
                          <a:schemeClr val="tx1"/>
                        </a:solidFill>
                        <a:latin typeface="+mj-lt"/>
                        <a:ea typeface="+mn-ea"/>
                        <a:cs typeface="+mn-cs"/>
                        <a:sym typeface="Baskerville"/>
                      </a:endParaRPr>
                    </a:p>
                  </a:txBody>
                  <a:tcPr marL="106969" marR="106969" marT="106969" marB="106969" horzOverflow="overflow"/>
                </a:tc>
                <a:tc>
                  <a:txBody>
                    <a:bodyPr/>
                    <a:lstStyle/>
                    <a:p>
                      <a:pPr marL="0" marR="0" lvl="0" indent="0" algn="l" defTabSz="914400" rtl="0" eaLnBrk="1" fontAlgn="auto" latinLnBrk="0" hangingPunct="1">
                        <a:lnSpc>
                          <a:spcPct val="100000"/>
                        </a:lnSpc>
                        <a:spcBef>
                          <a:spcPts val="3000"/>
                        </a:spcBef>
                        <a:spcAft>
                          <a:spcPts val="0"/>
                        </a:spcAft>
                        <a:buClrTx/>
                        <a:buSzTx/>
                        <a:buFontTx/>
                        <a:buNone/>
                        <a:tabLst/>
                        <a:defRPr sz="1800">
                          <a:solidFill>
                            <a:srgbClr val="000000"/>
                          </a:solidFill>
                        </a:defRPr>
                      </a:pPr>
                      <a:endParaRPr kumimoji="0" lang="en-US" sz="2800" kern="1200" dirty="0">
                        <a:solidFill>
                          <a:schemeClr val="tx1"/>
                        </a:solidFill>
                        <a:latin typeface="+mj-lt"/>
                        <a:ea typeface="+mn-ea"/>
                        <a:cs typeface="+mn-cs"/>
                        <a:sym typeface="Baskerville"/>
                      </a:endParaRPr>
                    </a:p>
                  </a:txBody>
                  <a:tcPr marL="106969" marR="106969" marT="106969" marB="106969" horzOverflow="overflow"/>
                </a:tc>
                <a:extLst>
                  <a:ext uri="{0D108BD9-81ED-4DB2-BD59-A6C34878D82A}">
                    <a16:rowId xmlns:a16="http://schemas.microsoft.com/office/drawing/2014/main" val="10001"/>
                  </a:ext>
                </a:extLst>
              </a:tr>
            </a:tbl>
          </a:graphicData>
        </a:graphic>
      </p:graphicFrame>
      <p:sp>
        <p:nvSpPr>
          <p:cNvPr id="5" name="Rectangle 4"/>
          <p:cNvSpPr/>
          <p:nvPr/>
        </p:nvSpPr>
        <p:spPr>
          <a:xfrm>
            <a:off x="6624441" y="6581001"/>
            <a:ext cx="2062359" cy="276999"/>
          </a:xfrm>
          <a:prstGeom prst="rect">
            <a:avLst/>
          </a:prstGeom>
        </p:spPr>
        <p:txBody>
          <a:bodyPr wrap="none">
            <a:spAutoFit/>
          </a:bodyPr>
          <a:lstStyle/>
          <a:p>
            <a:pPr lvl="0" algn="r">
              <a:defRPr sz="1800">
                <a:solidFill>
                  <a:srgbClr val="000000"/>
                </a:solidFill>
              </a:defRPr>
            </a:pPr>
            <a:r>
              <a:rPr lang="en-US" sz="1200" i="1" dirty="0">
                <a:solidFill>
                  <a:srgbClr val="3E5C61"/>
                </a:solidFill>
              </a:rPr>
              <a:t>(</a:t>
            </a:r>
            <a:r>
              <a:rPr lang="en-US" sz="1200" i="1" dirty="0" err="1">
                <a:solidFill>
                  <a:srgbClr val="3E5C61"/>
                </a:solidFill>
              </a:rPr>
              <a:t>McTighe</a:t>
            </a:r>
            <a:r>
              <a:rPr lang="en-US" sz="1200" i="1" dirty="0">
                <a:solidFill>
                  <a:srgbClr val="3E5C61"/>
                </a:solidFill>
              </a:rPr>
              <a:t> &amp; O’Connor, 2005)</a:t>
            </a:r>
          </a:p>
        </p:txBody>
      </p:sp>
      <p:sp>
        <p:nvSpPr>
          <p:cNvPr id="6" name="TextBox 5"/>
          <p:cNvSpPr txBox="1"/>
          <p:nvPr/>
        </p:nvSpPr>
        <p:spPr>
          <a:xfrm>
            <a:off x="685800" y="2895600"/>
            <a:ext cx="2438400" cy="3539430"/>
          </a:xfrm>
          <a:prstGeom prst="rect">
            <a:avLst/>
          </a:prstGeom>
          <a:noFill/>
        </p:spPr>
        <p:txBody>
          <a:bodyPr wrap="square" rtlCol="0">
            <a:spAutoFit/>
          </a:bodyPr>
          <a:lstStyle/>
          <a:p>
            <a:pPr lvl="0"/>
            <a:r>
              <a:rPr lang="en-US" sz="2800" dirty="0">
                <a:solidFill>
                  <a:srgbClr val="000000"/>
                </a:solidFill>
                <a:latin typeface="+mj-lt"/>
                <a:sym typeface="Baskerville"/>
              </a:rPr>
              <a:t>Students clearly  understand the learning goal and know how teachers will evaluate their learning</a:t>
            </a:r>
            <a:endParaRPr lang="en-US" sz="2800" dirty="0">
              <a:latin typeface="+mj-lt"/>
              <a:sym typeface="Baskerville"/>
            </a:endParaRPr>
          </a:p>
        </p:txBody>
      </p:sp>
      <p:sp>
        <p:nvSpPr>
          <p:cNvPr id="7" name="TextBox 6"/>
          <p:cNvSpPr txBox="1"/>
          <p:nvPr/>
        </p:nvSpPr>
        <p:spPr>
          <a:xfrm>
            <a:off x="3276600" y="2895600"/>
            <a:ext cx="2362200" cy="3108543"/>
          </a:xfrm>
          <a:prstGeom prst="rect">
            <a:avLst/>
          </a:prstGeom>
          <a:noFill/>
        </p:spPr>
        <p:txBody>
          <a:bodyPr wrap="square" rtlCol="0">
            <a:spAutoFit/>
          </a:bodyPr>
          <a:lstStyle/>
          <a:p>
            <a:pPr lvl="0"/>
            <a:r>
              <a:rPr lang="en-US" sz="2800" dirty="0">
                <a:solidFill>
                  <a:srgbClr val="000000"/>
                </a:solidFill>
                <a:latin typeface="+mj-lt"/>
                <a:sym typeface="Baskerville"/>
              </a:rPr>
              <a:t>Students think the learning goals and assessments are meaningful and worth learning</a:t>
            </a:r>
            <a:endParaRPr lang="en-US" sz="2800" dirty="0">
              <a:latin typeface="+mj-lt"/>
              <a:sym typeface="Baskerville"/>
            </a:endParaRPr>
          </a:p>
        </p:txBody>
      </p:sp>
      <p:sp>
        <p:nvSpPr>
          <p:cNvPr id="8" name="TextBox 7"/>
          <p:cNvSpPr txBox="1"/>
          <p:nvPr/>
        </p:nvSpPr>
        <p:spPr>
          <a:xfrm>
            <a:off x="5867400" y="2895600"/>
            <a:ext cx="2514600" cy="2677656"/>
          </a:xfrm>
          <a:prstGeom prst="rect">
            <a:avLst/>
          </a:prstGeom>
          <a:noFill/>
        </p:spPr>
        <p:txBody>
          <a:bodyPr wrap="square" rtlCol="0">
            <a:spAutoFit/>
          </a:bodyPr>
          <a:lstStyle/>
          <a:p>
            <a:pPr lvl="0">
              <a:spcBef>
                <a:spcPts val="3000"/>
              </a:spcBef>
              <a:defRPr sz="1800">
                <a:solidFill>
                  <a:srgbClr val="000000"/>
                </a:solidFill>
              </a:defRPr>
            </a:pPr>
            <a:r>
              <a:rPr lang="en-US" sz="2800" dirty="0">
                <a:solidFill>
                  <a:srgbClr val="000000"/>
                </a:solidFill>
                <a:latin typeface="+mj-lt"/>
                <a:sym typeface="Baskerville"/>
              </a:rPr>
              <a:t>Students believe they can successfully learn and meet the evaluative expectations</a:t>
            </a:r>
            <a:endParaRPr lang="en-US" sz="2800" dirty="0">
              <a:latin typeface="+mj-lt"/>
              <a:sym typeface="Baskerville"/>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LEARN.thmx</Template>
  <TotalTime>508</TotalTime>
  <Words>1738</Words>
  <Application>Microsoft Macintosh PowerPoint</Application>
  <PresentationFormat>On-screen Show (4:3)</PresentationFormat>
  <Paragraphs>129</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Constantia</vt:lpstr>
      <vt:lpstr>Georgia</vt:lpstr>
      <vt:lpstr>Lucida Grande</vt:lpstr>
      <vt:lpstr>Wingdings 2</vt:lpstr>
      <vt:lpstr>LEARN</vt:lpstr>
      <vt:lpstr>PowerPoint Presentation</vt:lpstr>
      <vt:lpstr>Rubrics</vt:lpstr>
      <vt:lpstr>Objectives</vt:lpstr>
      <vt:lpstr>Strike Out! </vt:lpstr>
      <vt:lpstr>Why We Use Rubrics</vt:lpstr>
      <vt:lpstr>It’s alive!!!!!</vt:lpstr>
      <vt:lpstr>Why We Use Rubrics</vt:lpstr>
      <vt:lpstr>Building It Together</vt:lpstr>
      <vt:lpstr>Attributes of Authentic Assessment</vt:lpstr>
      <vt:lpstr>Four Corners</vt:lpstr>
      <vt:lpstr>PowerPoint Presentation</vt:lpstr>
      <vt:lpstr>Beware the Rubric Traps</vt:lpstr>
      <vt:lpstr>Why and How T-Chart</vt:lpstr>
      <vt:lpstr>Authentic Teaching</vt:lpstr>
      <vt:lpstr>Rubistar</vt:lpstr>
      <vt:lpstr>PowerPoint Presentation</vt:lpstr>
      <vt:lpstr>Follow Up</vt:lpstr>
      <vt:lpstr>SCORE</vt:lpstr>
      <vt:lpstr>Resources</vt:lpstr>
      <vt:lpstr>PowerPoint Presentation</vt:lpstr>
    </vt:vector>
  </TitlesOfParts>
  <Company>Norman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Amusement Park Webquest</dc:title>
  <dc:creator>ashleyt</dc:creator>
  <cp:lastModifiedBy>Hawkins, Lindsay M.</cp:lastModifiedBy>
  <cp:revision>67</cp:revision>
  <dcterms:created xsi:type="dcterms:W3CDTF">2011-02-10T18:04:52Z</dcterms:created>
  <dcterms:modified xsi:type="dcterms:W3CDTF">2020-05-22T15:08:41Z</dcterms:modified>
</cp:coreProperties>
</file>