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5" r:id="rId7"/>
    <p:sldId id="335" r:id="rId8"/>
    <p:sldId id="336" r:id="rId9"/>
    <p:sldId id="267" r:id="rId10"/>
    <p:sldId id="337" r:id="rId11"/>
    <p:sldId id="268" r:id="rId12"/>
    <p:sldId id="332" r:id="rId13"/>
    <p:sldId id="333" r:id="rId14"/>
    <p:sldId id="269" r:id="rId15"/>
    <p:sldId id="334" r:id="rId16"/>
    <p:sldId id="324" r:id="rId17"/>
    <p:sldId id="326" r:id="rId18"/>
    <p:sldId id="327" r:id="rId19"/>
    <p:sldId id="328" r:id="rId20"/>
    <p:sldId id="329" r:id="rId21"/>
    <p:sldId id="330" r:id="rId22"/>
    <p:sldId id="331" r:id="rId23"/>
    <p:sldId id="273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Lato"/>
      <p:regular r:id="rId38"/>
      <p:bold r:id="rId38"/>
      <p:italic r:id="rId38"/>
      <p:boldItalic r:id="rId38"/>
    </p:embeddedFont>
    <p:embeddedFont>
      <p:font typeface="Raleway"/>
      <p:regular r:id="rId38"/>
      <p:bold r:id="rId38"/>
      <p:italic r:id="rId38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/>
    <p:restoredTop sz="65894"/>
  </p:normalViewPr>
  <p:slideViewPr>
    <p:cSldViewPr snapToGrid="0">
      <p:cViewPr varScale="1">
        <p:scale>
          <a:sx n="109" d="100"/>
          <a:sy n="109" d="100"/>
        </p:scale>
        <p:origin x="21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ya.com/word_clouds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0w823KY0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0093d1715_6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g50093d1715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Learners will s</a:t>
            </a:r>
            <a:r>
              <a:rPr lang="en" dirty="0"/>
              <a:t>ynthesize </a:t>
            </a:r>
            <a:r>
              <a:rPr lang="en-US" dirty="0"/>
              <a:t>what they’ve learned </a:t>
            </a:r>
            <a:r>
              <a:rPr lang="en" dirty="0"/>
              <a:t>about the SAMR model in</a:t>
            </a:r>
            <a:r>
              <a:rPr lang="en-US" dirty="0"/>
              <a:t>to</a:t>
            </a:r>
            <a:r>
              <a:rPr lang="en" dirty="0"/>
              <a:t> a sentence, phrase, and word and post it </a:t>
            </a:r>
            <a:r>
              <a:rPr lang="en-US" dirty="0"/>
              <a:t>in the</a:t>
            </a:r>
            <a:r>
              <a:rPr lang="en" dirty="0"/>
              <a:t> </a:t>
            </a:r>
            <a:r>
              <a:rPr lang="en-US" dirty="0"/>
              <a:t>G</a:t>
            </a:r>
            <a:r>
              <a:rPr lang="en" dirty="0"/>
              <a:t>oogle doc.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35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0093d1715_9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0093d1715_9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50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0093d1715_9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0093d1715_9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Sort these activities that use technology in</a:t>
            </a:r>
            <a:r>
              <a:rPr lang="en-US" dirty="0"/>
              <a:t>to</a:t>
            </a:r>
            <a:r>
              <a:rPr lang="en" dirty="0"/>
              <a:t> the areas you feel they best fit within the SAMR </a:t>
            </a:r>
            <a:r>
              <a:rPr lang="en-US" dirty="0"/>
              <a:t>model</a:t>
            </a:r>
            <a:r>
              <a:rPr lang="e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Use a word cloud generator such as this one: </a:t>
            </a:r>
            <a:r>
              <a:rPr lang="en-US" dirty="0">
                <a:hlinkClick r:id="rId3"/>
              </a:rPr>
              <a:t>http://www.abcya.com/word_clouds.htm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22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6275db0a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6275db0a9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28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03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www.schrockguide.net</a:t>
            </a:r>
            <a:r>
              <a:rPr lang="en-US" dirty="0"/>
              <a:t>/</a:t>
            </a:r>
            <a:r>
              <a:rPr lang="en-US" dirty="0" err="1"/>
              <a:t>bloomin-apps.html</a:t>
            </a:r>
            <a:endParaRPr lang="en-US" dirty="0"/>
          </a:p>
          <a:p>
            <a:r>
              <a:rPr lang="en-US" dirty="0"/>
              <a:t>How can you these online resources support SAMR when designing lesson activities?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76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09c3d62a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509c3d62a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1" name="Google Shape;171;g509c3d62a8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0093d1715_1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0093d1715_1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0093d1715_9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0093d1715_9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Direct participants to the Instructional Strategies Note Sheet.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09c3d62a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09c3d62a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158750" indent="0" rtl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Some potential purposes:</a:t>
            </a: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Communication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Make things easier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Connections to the world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Collaboration 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Convenience</a:t>
            </a:r>
          </a:p>
          <a:p>
            <a:pPr marL="158750" indent="0" rtl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a </a:t>
            </a:r>
            <a:r>
              <a:rPr lang="en-US" dirty="0"/>
              <a:t>P</a:t>
            </a:r>
            <a:r>
              <a:rPr lang="en" dirty="0"/>
              <a:t>adlet, teachers will create responses to th</a:t>
            </a:r>
            <a:r>
              <a:rPr lang="en-US" dirty="0"/>
              <a:t>e</a:t>
            </a:r>
            <a:r>
              <a:rPr lang="en" dirty="0"/>
              <a:t> question “</a:t>
            </a:r>
            <a:r>
              <a:rPr lang="en-US" dirty="0"/>
              <a:t>What’s the purpose of technology?”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0093d1715_6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50093d1715_6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How can a</a:t>
            </a:r>
            <a:r>
              <a:rPr lang="en-US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n authentic,</a:t>
            </a:r>
            <a:r>
              <a:rPr lang="en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 technology-enriched learning environment increase student engagement and academic performance? </a:t>
            </a:r>
            <a:r>
              <a:rPr lang="en-US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How can it p</a:t>
            </a:r>
            <a:r>
              <a:rPr lang="en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repare stu</a:t>
            </a:r>
            <a:r>
              <a:rPr lang="en-US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dents for </a:t>
            </a:r>
            <a:r>
              <a:rPr lang="en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post-secondary opportunities?</a:t>
            </a:r>
            <a:endParaRPr sz="1200" dirty="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/>
          </a:p>
        </p:txBody>
      </p:sp>
      <p:sp>
        <p:nvSpPr>
          <p:cNvPr id="98" name="Google Shape;98;g50093d1715_6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0093d1715_9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0093d1715_9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Jigsaw the authenticity reading in small groups. </a:t>
            </a:r>
          </a:p>
        </p:txBody>
      </p:sp>
    </p:spTree>
    <p:extLst>
      <p:ext uri="{BB962C8B-B14F-4D97-AF65-F5344CB8AC3E}">
        <p14:creationId xmlns:p14="http://schemas.microsoft.com/office/powerpoint/2010/main" val="66562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Participants will use the Sentence, Phrase, Word strategy to generate important points from the reading. These are recorded in a Google document.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15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0093d1715_9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0093d1715_9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SAMR in 120 Seconds </a:t>
            </a:r>
            <a:r>
              <a:rPr lang="en-US" dirty="0"/>
              <a:t>video</a:t>
            </a:r>
            <a:r>
              <a:rPr lang="en" dirty="0"/>
              <a:t> -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https://www.youtube.com/watch?v=us0w823KY0g</a:t>
            </a:r>
            <a:endParaRPr lang="en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3428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8" marR="0" lvl="1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2" marR="0" lvl="5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29844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3695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accent1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75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71"/>
            </a:lvl5pPr>
            <a:lvl6pPr rtl="0">
              <a:defRPr sz="1371"/>
            </a:lvl6pPr>
            <a:lvl7pPr rtl="0">
              <a:defRPr sz="1371"/>
            </a:lvl7pPr>
            <a:lvl8pPr rtl="0">
              <a:defRPr sz="1371"/>
            </a:lvl8pPr>
            <a:lvl9pPr rtl="0">
              <a:defRPr sz="137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4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8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lynsemh/mathcardsor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b5yvgKQdqE?feature=oembed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youtu.be/9b5yvgKQdq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437A-42AC-8B4E-A07E-00318F07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Sentence, Phrase, Word: SAMR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F9E92-FCE4-5A4D-8998-224880DF7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Record your sentence, phrase, and word in the shared Google document. </a:t>
            </a:r>
          </a:p>
        </p:txBody>
      </p:sp>
    </p:spTree>
    <p:extLst>
      <p:ext uri="{BB962C8B-B14F-4D97-AF65-F5344CB8AC3E}">
        <p14:creationId xmlns:p14="http://schemas.microsoft.com/office/powerpoint/2010/main" val="39342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Self SAMR Model </a:t>
            </a:r>
            <a:endParaRPr dirty="0"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1348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Brainstorm concrete topics that you know well.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1C9741-D119-4D4A-9FAB-90C676785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24975"/>
              </p:ext>
            </p:extLst>
          </p:nvPr>
        </p:nvGraphicFramePr>
        <p:xfrm>
          <a:off x="1134309" y="2419350"/>
          <a:ext cx="2933699" cy="2724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33699">
                  <a:extLst>
                    <a:ext uri="{9D8B030D-6E8A-4147-A177-3AD203B41FA5}">
                      <a16:colId xmlns:a16="http://schemas.microsoft.com/office/drawing/2014/main" val="2914687554"/>
                    </a:ext>
                  </a:extLst>
                </a:gridCol>
              </a:tblGrid>
              <a:tr h="103146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Simplest Form</a:t>
                      </a:r>
                      <a:endParaRPr lang="en-US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7544"/>
                  </a:ext>
                </a:extLst>
              </a:tr>
              <a:tr h="1692689">
                <a:tc>
                  <a:txBody>
                    <a:bodyPr/>
                    <a:lstStyle/>
                    <a:p>
                      <a:r>
                        <a:rPr lang="en-US" sz="2800" dirty="0"/>
                        <a:t>Almost anyone could recognize this form.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2745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B50A19-26D0-ED41-A967-CBA22FC3F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70964"/>
              </p:ext>
            </p:extLst>
          </p:nvPr>
        </p:nvGraphicFramePr>
        <p:xfrm>
          <a:off x="4745116" y="2410472"/>
          <a:ext cx="2933700" cy="2724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914687554"/>
                    </a:ext>
                  </a:extLst>
                </a:gridCol>
              </a:tblGrid>
              <a:tr h="10435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Most Complex Form</a:t>
                      </a:r>
                      <a:endParaRPr lang="en-US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7544"/>
                  </a:ext>
                </a:extLst>
              </a:tr>
              <a:tr h="1680592">
                <a:tc>
                  <a:txBody>
                    <a:bodyPr/>
                    <a:lstStyle/>
                    <a:p>
                      <a:r>
                        <a:rPr lang="en-US" sz="2800" dirty="0"/>
                        <a:t>Requires a far deeper understanding.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2745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jfD6l0KG5rtWnGKbnN2_IF8Y7XKtxwCG9DlPm5IRJufqwhq-KhjvV6fFCxde5WGYZnfOKECzrhL7tYuxRa_I35b-Pa4ZY4gsScNgy0oJQaXQO1PQcZhjzN7ED4nSk1wZZ8wkA1KAzjE">
            <a:extLst>
              <a:ext uri="{FF2B5EF4-FFF2-40B4-BE49-F238E27FC236}">
                <a16:creationId xmlns:a16="http://schemas.microsoft.com/office/drawing/2014/main" id="{5038F6FC-8CB0-E945-B704-B32B762E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7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70AD53A-F154-854A-9683-AF304F664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6E014-B41D-9D4E-BDB8-EBB31CE24E32}"/>
              </a:ext>
            </a:extLst>
          </p:cNvPr>
          <p:cNvSpPr txBox="1"/>
          <p:nvPr/>
        </p:nvSpPr>
        <p:spPr>
          <a:xfrm>
            <a:off x="179294" y="0"/>
            <a:ext cx="800219" cy="51435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Doing what you’ve always done, but  with technology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A71C0-FBCE-974A-9BEB-24B022C4A94C}"/>
              </a:ext>
            </a:extLst>
          </p:cNvPr>
          <p:cNvSpPr txBox="1"/>
          <p:nvPr/>
        </p:nvSpPr>
        <p:spPr>
          <a:xfrm>
            <a:off x="8164487" y="125506"/>
            <a:ext cx="492443" cy="501799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Doing what can’t be done without technology</a:t>
            </a:r>
          </a:p>
        </p:txBody>
      </p:sp>
    </p:spTree>
    <p:extLst>
      <p:ext uri="{BB962C8B-B14F-4D97-AF65-F5344CB8AC3E}">
        <p14:creationId xmlns:p14="http://schemas.microsoft.com/office/powerpoint/2010/main" val="18913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SAMR Card Sort</a:t>
            </a:r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>
                <a:hlinkClick r:id="rId3"/>
              </a:rPr>
              <a:t>https://padlet.com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D13C-E7A3-4E42-AD17-E26B2379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Splash: Authenticity and SAMR</a:t>
            </a:r>
          </a:p>
        </p:txBody>
      </p:sp>
    </p:spTree>
    <p:extLst>
      <p:ext uri="{BB962C8B-B14F-4D97-AF65-F5344CB8AC3E}">
        <p14:creationId xmlns:p14="http://schemas.microsoft.com/office/powerpoint/2010/main" val="1197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6"/>
          <p:cNvSpPr txBox="1">
            <a:spLocks noGrp="1"/>
          </p:cNvSpPr>
          <p:nvPr>
            <p:ph type="title"/>
          </p:nvPr>
        </p:nvSpPr>
        <p:spPr>
          <a:xfrm>
            <a:off x="663325" y="1761259"/>
            <a:ext cx="3996998" cy="2143991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>
              <a:buClr>
                <a:srgbClr val="3F3F3F"/>
              </a:buClr>
            </a:pPr>
            <a:r>
              <a:rPr lang="en" sz="3750" b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Authentic Lesson Reflection Tool</a:t>
            </a:r>
            <a:endParaRPr sz="3750" b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endParaRPr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33CEAB-9E71-7043-A625-DC4B96DA6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08" y="205342"/>
            <a:ext cx="3514630" cy="473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3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3EE4-6EC3-EA44-B865-8912A1FB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403"/>
            <a:ext cx="8229600" cy="857250"/>
          </a:xfrm>
        </p:spPr>
        <p:txBody>
          <a:bodyPr>
            <a:normAutofit/>
          </a:bodyPr>
          <a:lstStyle/>
          <a:p>
            <a:r>
              <a:rPr lang="en-US" sz="3750" dirty="0">
                <a:solidFill>
                  <a:schemeClr val="accent4"/>
                </a:solidFill>
              </a:rPr>
              <a:t>LEARN Strategy/Tech Tool Reflection</a:t>
            </a:r>
          </a:p>
        </p:txBody>
      </p:sp>
      <p:pic>
        <p:nvPicPr>
          <p:cNvPr id="4" name="Picture 4" descr="A close up of a sign&#10;&#10;Description generated with high confidence">
            <a:hlinkClick r:id="rId3"/>
            <a:extLst>
              <a:ext uri="{FF2B5EF4-FFF2-40B4-BE49-F238E27FC236}">
                <a16:creationId xmlns:a16="http://schemas.microsoft.com/office/drawing/2014/main" id="{97438603-B1A3-4460-925C-D5EA48168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202" y="1083075"/>
            <a:ext cx="3688598" cy="3791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5DA82E-CE9C-4D1A-AE41-56DE2ACBD0D4}"/>
              </a:ext>
            </a:extLst>
          </p:cNvPr>
          <p:cNvSpPr txBox="1"/>
          <p:nvPr/>
        </p:nvSpPr>
        <p:spPr>
          <a:xfrm>
            <a:off x="1041590" y="1101744"/>
            <a:ext cx="3109587" cy="2266774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5763" indent="-385763">
              <a:spcBef>
                <a:spcPct val="20000"/>
              </a:spcBef>
              <a:buClr>
                <a:schemeClr val="accent4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550" dirty="0">
                <a:latin typeface="Calibri"/>
                <a:cs typeface="Calibri"/>
              </a:rPr>
              <a:t>Padlet</a:t>
            </a:r>
          </a:p>
          <a:p>
            <a:pPr marL="385763" indent="-385763">
              <a:spcBef>
                <a:spcPct val="20000"/>
              </a:spcBef>
              <a:buClr>
                <a:schemeClr val="accent4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550" dirty="0">
                <a:latin typeface="Calibri"/>
                <a:cs typeface="Calibri"/>
              </a:rPr>
              <a:t>Sentence, Phrase, Word</a:t>
            </a:r>
          </a:p>
          <a:p>
            <a:pPr marL="385763" indent="-385763">
              <a:spcBef>
                <a:spcPct val="20000"/>
              </a:spcBef>
              <a:buClr>
                <a:schemeClr val="accent4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550" dirty="0">
                <a:latin typeface="Calibri"/>
                <a:cs typeface="Calibri"/>
              </a:rPr>
              <a:t>Card Sort</a:t>
            </a:r>
          </a:p>
          <a:p>
            <a:pPr marL="385763" indent="-385763">
              <a:spcBef>
                <a:spcPct val="20000"/>
              </a:spcBef>
              <a:buClr>
                <a:schemeClr val="accent4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550" dirty="0">
                <a:latin typeface="Calibri"/>
                <a:cs typeface="Calibri"/>
              </a:rPr>
              <a:t>Word Splash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DB0B559-02FD-1242-A099-CF175142F5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24569" r="14041" b="25929"/>
          <a:stretch/>
        </p:blipFill>
        <p:spPr>
          <a:xfrm>
            <a:off x="457200" y="3435609"/>
            <a:ext cx="3295186" cy="14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831-1758-B846-B9F7-B1781802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369"/>
            <a:ext cx="8229600" cy="857400"/>
          </a:xfrm>
        </p:spPr>
        <p:txBody>
          <a:bodyPr/>
          <a:lstStyle/>
          <a:p>
            <a:r>
              <a:rPr lang="en" dirty="0"/>
              <a:t>Upcoming Content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26986-209F-4142-98F4-C5ED6BCBD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7754645" cy="329190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Select a lesson snapshot sample for your content area.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Using the color-coded SAMR chart, we will design activities with your content as the focus.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Use the SAMR and </a:t>
            </a:r>
            <a:r>
              <a:rPr lang="en-US" dirty="0" err="1"/>
              <a:t>DoK</a:t>
            </a:r>
            <a:r>
              <a:rPr lang="en-US" dirty="0"/>
              <a:t> chart to design a task for each of the four SAMR levels.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0F27-AC98-4A4F-9B77-60D8B029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1: Substitution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8DAC9-DF57-9243-80E2-29CE1579B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With the topic you chose, design a task for your classroom at the </a:t>
            </a:r>
            <a:r>
              <a:rPr lang="en-US" b="1" dirty="0"/>
              <a:t>Substitution</a:t>
            </a:r>
            <a:r>
              <a:rPr lang="en-US" dirty="0"/>
              <a:t> level.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Authentic Use of Technology</a:t>
            </a:r>
            <a:endParaRPr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81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100" dirty="0"/>
          </a:p>
          <a:p>
            <a:pPr marL="0" marR="381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300" dirty="0"/>
              <a:t>K20 Center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2689-CD90-E94E-8D30-0A89FB4A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2: Augmentation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FA4B6-B8ED-0E40-9BEB-86C5EB0C7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With the topic you chose, design a task for your classroom at the </a:t>
            </a:r>
            <a:r>
              <a:rPr lang="en-US" b="1" dirty="0"/>
              <a:t>Augmentation</a:t>
            </a:r>
            <a:r>
              <a:rPr lang="en-US" dirty="0"/>
              <a:t> level.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13E0-5A53-B845-9016-CBEE61AA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3: Modification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1F317-5740-5B46-966F-4BD9DB118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With the topic you chose, design a task for your classroom at the </a:t>
            </a:r>
            <a:r>
              <a:rPr lang="en-US" b="1" dirty="0"/>
              <a:t>Modification </a:t>
            </a:r>
            <a:r>
              <a:rPr lang="en-US" dirty="0"/>
              <a:t>level.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Use the shared tools document to help you find tech tools that provide opportunities for higher level integration. 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0CAB-CCAB-5E48-9F12-785D917D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4: Redefinition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9F2C-8D7D-3543-A7A2-A63F30D98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With the topic you chose, design a task for your classroom at the </a:t>
            </a:r>
            <a:r>
              <a:rPr lang="en-US" b="1" dirty="0"/>
              <a:t>Redefinition </a:t>
            </a:r>
            <a:r>
              <a:rPr lang="en-US" dirty="0"/>
              <a:t>level.</a:t>
            </a:r>
          </a:p>
        </p:txBody>
      </p:sp>
    </p:spTree>
    <p:extLst>
      <p:ext uri="{BB962C8B-B14F-4D97-AF65-F5344CB8AC3E}">
        <p14:creationId xmlns:p14="http://schemas.microsoft.com/office/powerpoint/2010/main" val="10968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800"/>
              <a:buFont typeface="Calibri"/>
              <a:buNone/>
            </a:pPr>
            <a:r>
              <a:rPr lang="en" dirty="0"/>
              <a:t>Evaluate</a:t>
            </a:r>
            <a:endParaRPr dirty="0"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1"/>
          </p:nvPr>
        </p:nvSpPr>
        <p:spPr>
          <a:xfrm>
            <a:off x="914854" y="1651414"/>
            <a:ext cx="75912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>
                <a:solidFill>
                  <a:schemeClr val="accent2"/>
                </a:solidFill>
              </a:rPr>
              <a:t>How can an authentic, technology-enriched learning environment increase student engagement and academic performance?</a:t>
            </a:r>
            <a:endParaRPr sz="3000" b="0" dirty="0">
              <a:solidFill>
                <a:schemeClr val="accent2"/>
              </a:solidFill>
            </a:endParaRPr>
          </a:p>
          <a:p>
            <a:pPr marL="203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2"/>
          </p:nvPr>
        </p:nvSpPr>
        <p:spPr>
          <a:xfrm>
            <a:off x="361500" y="3492086"/>
            <a:ext cx="8421000" cy="857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 dirty="0"/>
              <a:t>Which of the preflections support </a:t>
            </a:r>
            <a:r>
              <a:rPr lang="en-US" sz="3000" dirty="0"/>
              <a:t>such </a:t>
            </a:r>
            <a:r>
              <a:rPr lang="en" sz="3000" dirty="0"/>
              <a:t>an environment? </a:t>
            </a:r>
            <a:endParaRPr sz="3000" dirty="0"/>
          </a:p>
        </p:txBody>
      </p:sp>
      <p:sp>
        <p:nvSpPr>
          <p:cNvPr id="5" name="Google Shape;175;p34">
            <a:extLst>
              <a:ext uri="{FF2B5EF4-FFF2-40B4-BE49-F238E27FC236}">
                <a16:creationId xmlns:a16="http://schemas.microsoft.com/office/drawing/2014/main" id="{A8E5DC7B-BCFA-4EEC-BDA2-1B0C70CD2F00}"/>
              </a:ext>
            </a:extLst>
          </p:cNvPr>
          <p:cNvSpPr txBox="1">
            <a:spLocks/>
          </p:cNvSpPr>
          <p:nvPr/>
        </p:nvSpPr>
        <p:spPr>
          <a:xfrm>
            <a:off x="361500" y="1033928"/>
            <a:ext cx="8421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indent="0">
              <a:spcBef>
                <a:spcPts val="360"/>
              </a:spcBef>
            </a:pPr>
            <a:r>
              <a:rPr lang="en-US" sz="3000" dirty="0"/>
              <a:t>Revisiting the Essential Question: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530352" y="1417320"/>
            <a:ext cx="7772400" cy="1021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Instructional Strategy Note Sheet and Agenda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8DBED5-23FA-AA44-BE0D-11041C45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68049"/>
            <a:ext cx="7772400" cy="1132200"/>
          </a:xfrm>
        </p:spPr>
        <p:txBody>
          <a:bodyPr/>
          <a:lstStyle/>
          <a:p>
            <a:r>
              <a:rPr lang="en-US" dirty="0"/>
              <a:t>Please take notes as we progress throughout the day.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528081"/>
            <a:ext cx="8229600" cy="72367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Preflection </a:t>
            </a:r>
            <a:endParaRPr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57200" y="3045041"/>
            <a:ext cx="8229600" cy="197013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Follow the link and write a sentence or phrase about this question: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</a:t>
            </a:r>
            <a:r>
              <a:rPr lang="en" dirty="0">
                <a:hlinkClick r:id="rId3"/>
              </a:rPr>
              <a:t>ttps://padlet.com/</a:t>
            </a:r>
            <a:endParaRPr lang="en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673706-BFAA-40C4-909F-85B7FA37EF14}"/>
              </a:ext>
            </a:extLst>
          </p:cNvPr>
          <p:cNvSpPr txBox="1"/>
          <p:nvPr/>
        </p:nvSpPr>
        <p:spPr>
          <a:xfrm>
            <a:off x="457200" y="1429305"/>
            <a:ext cx="781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purpose of technology? </a:t>
            </a:r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800"/>
              <a:buFont typeface="Calibri"/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000" dirty="0">
                <a:solidFill>
                  <a:schemeClr val="accent2"/>
                </a:solidFill>
              </a:rPr>
              <a:t>How can an authentic, technology-enriched learning environment increase student engagement and academic performance? </a:t>
            </a:r>
            <a:endParaRPr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457200" y="-147272"/>
            <a:ext cx="8229600" cy="1138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658100" y="1123750"/>
            <a:ext cx="8407800" cy="361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" sz="2400" dirty="0">
                <a:solidFill>
                  <a:srgbClr val="33333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Participants will experience an authentic activity integrating technology and reflect on this experience to determine the relevant components of authenticity. </a:t>
            </a:r>
            <a:endParaRPr sz="2400" dirty="0">
              <a:solidFill>
                <a:srgbClr val="33333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" sz="2400" dirty="0">
                <a:solidFill>
                  <a:srgbClr val="33333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Participants will differentiate types of assignments that fit into SAMR model. </a:t>
            </a:r>
            <a:endParaRPr sz="2400" dirty="0">
              <a:solidFill>
                <a:srgbClr val="33333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" sz="2400" dirty="0">
                <a:solidFill>
                  <a:srgbClr val="33333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Participants will apply their understanding of the modeled technology and use a chosen tool in the creation of a classroom activity.</a:t>
            </a:r>
            <a:endParaRPr sz="2400" dirty="0">
              <a:solidFill>
                <a:srgbClr val="33333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8C48-CEB2-4742-8783-D46942E8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3C4E9-311B-0A47-87D0-EB436B2E3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8156961" cy="329190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In groups, read your assigned component of the Authenticity Frameworks reading.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43AB-2305-7E4F-902D-2F9C9AB8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Sentence, Phrase, Word: Authenticity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99038-D65A-2D43-AC5A-15F522DCD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From the reading, identify one each: </a:t>
            </a:r>
          </a:p>
          <a:p>
            <a:pPr marL="684213" indent="-222250">
              <a:buFont typeface="Arial" panose="020B0604020202020204" pitchFamily="34" charset="0"/>
              <a:buChar char="•"/>
            </a:pPr>
            <a:r>
              <a:rPr lang="en-US" dirty="0"/>
              <a:t>Sentence </a:t>
            </a:r>
          </a:p>
          <a:p>
            <a:pPr marL="684213" indent="-222250">
              <a:buFont typeface="Arial" panose="020B0604020202020204" pitchFamily="34" charset="0"/>
              <a:buChar char="•"/>
            </a:pPr>
            <a:r>
              <a:rPr lang="en-US" dirty="0"/>
              <a:t>Phrase</a:t>
            </a:r>
          </a:p>
          <a:p>
            <a:pPr marL="684213" indent="-222250">
              <a:buFont typeface="Arial" panose="020B0604020202020204" pitchFamily="34" charset="0"/>
              <a:buChar char="•"/>
            </a:pPr>
            <a:r>
              <a:rPr lang="en-US" dirty="0"/>
              <a:t>Word</a:t>
            </a:r>
          </a:p>
          <a:p>
            <a:pPr marL="63500" indent="0">
              <a:buNone/>
            </a:pPr>
            <a:r>
              <a:rPr lang="en-US" dirty="0"/>
              <a:t>Record these in the shared Google document.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7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SAMR Video</a:t>
            </a:r>
            <a:endParaRPr dirty="0"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6681387" y="827280"/>
            <a:ext cx="2133600" cy="18550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As you watch the </a:t>
            </a:r>
            <a:r>
              <a:rPr lang="en-US" dirty="0">
                <a:hlinkClick r:id="rId4"/>
              </a:rPr>
              <a:t>video</a:t>
            </a:r>
            <a:r>
              <a:rPr lang="en-US" dirty="0"/>
              <a:t>, use a sticky note to record a sentence, phrase, and word. </a:t>
            </a:r>
          </a:p>
          <a:p>
            <a:pPr marL="0" lvl="0" indent="0">
              <a:buNone/>
            </a:pPr>
            <a:endParaRPr dirty="0"/>
          </a:p>
        </p:txBody>
      </p:sp>
      <p:pic>
        <p:nvPicPr>
          <p:cNvPr id="2" name="Online Media 1" title="What Is the SAMR Model?">
            <a:hlinkClick r:id="" action="ppaction://media"/>
            <a:extLst>
              <a:ext uri="{FF2B5EF4-FFF2-40B4-BE49-F238E27FC236}">
                <a16:creationId xmlns:a16="http://schemas.microsoft.com/office/drawing/2014/main" id="{07C49B92-97E4-4290-BD63-05BF8ABC8C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1506730"/>
            <a:ext cx="60960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22419</TotalTime>
  <Words>686</Words>
  <Application>Microsoft Macintosh PowerPoint</Application>
  <PresentationFormat>On-screen Show (16:9)</PresentationFormat>
  <Paragraphs>91</Paragraphs>
  <Slides>23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Constantia</vt:lpstr>
      <vt:lpstr>Georgia</vt:lpstr>
      <vt:lpstr>Lato</vt:lpstr>
      <vt:lpstr>Calibri</vt:lpstr>
      <vt:lpstr>Arial</vt:lpstr>
      <vt:lpstr>Noto Sans Symbols</vt:lpstr>
      <vt:lpstr>Raleway</vt:lpstr>
      <vt:lpstr>LEARN theme</vt:lpstr>
      <vt:lpstr>PowerPoint Presentation</vt:lpstr>
      <vt:lpstr>Authentic Use of Technology</vt:lpstr>
      <vt:lpstr>Instructional Strategy Note Sheet and Agenda</vt:lpstr>
      <vt:lpstr>Preflection </vt:lpstr>
      <vt:lpstr>Essential Question</vt:lpstr>
      <vt:lpstr>Objectives</vt:lpstr>
      <vt:lpstr>Authenticity</vt:lpstr>
      <vt:lpstr>Sentence, Phrase, Word: Authenticity</vt:lpstr>
      <vt:lpstr>SAMR Video</vt:lpstr>
      <vt:lpstr>Sentence, Phrase, Word: SAMR</vt:lpstr>
      <vt:lpstr>Self SAMR Model </vt:lpstr>
      <vt:lpstr>PowerPoint Presentation</vt:lpstr>
      <vt:lpstr>PowerPoint Presentation</vt:lpstr>
      <vt:lpstr>SAMR Card Sort</vt:lpstr>
      <vt:lpstr>Word Splash: Authenticity and SAMR</vt:lpstr>
      <vt:lpstr>Authentic Lesson Reflection Tool </vt:lpstr>
      <vt:lpstr>LEARN Strategy/Tech Tool Reflection</vt:lpstr>
      <vt:lpstr>Upcoming Content</vt:lpstr>
      <vt:lpstr>Level 1: Substitution</vt:lpstr>
      <vt:lpstr>Level 2: Augmentation</vt:lpstr>
      <vt:lpstr>Level 3: Modification</vt:lpstr>
      <vt:lpstr>Level 4: Redefinition</vt:lpstr>
      <vt:lpstr>Evaluate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Walters, Darrin J.</cp:lastModifiedBy>
  <cp:revision>77</cp:revision>
  <dcterms:modified xsi:type="dcterms:W3CDTF">2019-05-28T17:47:23Z</dcterms:modified>
</cp:coreProperties>
</file>