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notesMasterIdLst>
    <p:notesMasterId r:id="rId18"/>
  </p:notesMasterIdLst>
  <p:sldIdLst>
    <p:sldId id="276" r:id="rId2"/>
    <p:sldId id="278" r:id="rId3"/>
    <p:sldId id="257" r:id="rId4"/>
    <p:sldId id="277" r:id="rId5"/>
    <p:sldId id="258" r:id="rId6"/>
    <p:sldId id="265" r:id="rId7"/>
    <p:sldId id="266" r:id="rId8"/>
    <p:sldId id="267" r:id="rId9"/>
    <p:sldId id="268" r:id="rId10"/>
    <p:sldId id="270" r:id="rId11"/>
    <p:sldId id="269" r:id="rId12"/>
    <p:sldId id="281" r:id="rId13"/>
    <p:sldId id="282" r:id="rId14"/>
    <p:sldId id="283" r:id="rId15"/>
    <p:sldId id="279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CC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9" autoAdjust="0"/>
    <p:restoredTop sz="84026" autoAdjust="0"/>
  </p:normalViewPr>
  <p:slideViewPr>
    <p:cSldViewPr>
      <p:cViewPr>
        <p:scale>
          <a:sx n="140" d="100"/>
          <a:sy n="140" d="100"/>
        </p:scale>
        <p:origin x="6132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1784" y="1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232B7-1D23-43AF-BDF6-156944B438D0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511FA-D387-4B75-9F31-4B7BDE077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61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vde.state.wv.us/strategybank/RAFT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d9908066f654727934df7bf4f505a54d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"Why is writing an important skill for college and career readiness?" Instruct each participant use a sheet of scratch paper provided on the tables and write their response for the question.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Crumple paper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toss paper to someone else.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 and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revise, edit or comment upon the original statement or response.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couple of times or share out after one or </a:t>
            </a:r>
            <a:r>
              <a:rPr lang="en-US" sz="1200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tosses.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511FA-D387-4B75-9F31-4B7BDE077F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1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</a:t>
            </a:r>
            <a:r>
              <a:rPr lang="en-US" baseline="0" dirty="0"/>
              <a:t> participants that meetings and shared discussions are meaningful to help each other grow and continue to improve use of not only RAFT instructional strategy, but all instructional strategies.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511FA-D387-4B75-9F31-4B7BDE077F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6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Distribute rubric and have them discuss with an elbow partner what they are already doing in classroom that meets authenticity.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if you have time only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1523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511FA-D387-4B75-9F31-4B7BDE077F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23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RAFT is strategy that integrates reading and writing in a non-traditional way.  Students take what they have read or learned and create a new product that illustrates their depth of understanding.</a:t>
            </a:r>
          </a:p>
          <a:p>
            <a:r>
              <a:rPr lang="en-US" dirty="0"/>
              <a:t>F</a:t>
            </a:r>
            <a:r>
              <a:rPr lang="en-US" sz="1200" dirty="0"/>
              <a:t>iction </a:t>
            </a:r>
          </a:p>
          <a:p>
            <a:r>
              <a:rPr lang="en-US" dirty="0"/>
              <a:t>N</a:t>
            </a:r>
            <a:r>
              <a:rPr lang="en-US" sz="1200" dirty="0"/>
              <a:t>onfiction texts </a:t>
            </a:r>
          </a:p>
          <a:p>
            <a:r>
              <a:rPr lang="en-US" sz="1200" dirty="0"/>
              <a:t>Across multiple content areas. The format is incredibly flexible and offers limitless opportunities for creativity for both teacher and student.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511FA-D387-4B75-9F31-4B7BDE077F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39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Quickly introduce</a:t>
            </a:r>
            <a:r>
              <a:rPr lang="en-US" baseline="0" dirty="0"/>
              <a:t> Role, Audience, Format, and Topic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511FA-D387-4B75-9F31-4B7BDE077F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7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 participants time to choose a row and create their own RAFT using the columns of role, audience, format, and topic from the handout.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participants have had time to read, reflect, and write a RAFT from the provided materials,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hose participants who used different roles to share their written responses.  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511FA-D387-4B75-9F31-4B7BDE077F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28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ALL OF THESE ON A HANDOUT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/>
              </a:rPr>
              <a:t>http://wvde.state.wv.us/strategybank/RAFT.html</a:t>
            </a:r>
            <a:endParaRPr lang="en-US" sz="1200" dirty="0"/>
          </a:p>
          <a:p>
            <a:endParaRPr lang="en-US" dirty="0"/>
          </a:p>
          <a:p>
            <a:r>
              <a:rPr lang="en-US" dirty="0"/>
              <a:t>This RAFT</a:t>
            </a:r>
            <a:r>
              <a:rPr lang="en-US" baseline="0" dirty="0"/>
              <a:t> would be ready for student use because it is same topic, coving WWII Executive Order 9066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511FA-D387-4B75-9F31-4B7BDE077F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84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RAFT</a:t>
            </a:r>
            <a:r>
              <a:rPr lang="en-US" baseline="0" dirty="0"/>
              <a:t> not ready to be used in a classroom. It would need to be modified for student use.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511FA-D387-4B75-9F31-4B7BDE077F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5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RAFT</a:t>
            </a:r>
            <a:r>
              <a:rPr lang="en-US" baseline="0" dirty="0"/>
              <a:t> not ready to be used in a classroom.  It would need to be modified for student use.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511FA-D387-4B75-9F31-4B7BDE077F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1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RAFT</a:t>
            </a:r>
            <a:r>
              <a:rPr lang="en-US" baseline="0" dirty="0"/>
              <a:t> not ready to be used in a classroom.  It would need to be modified for student use.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511FA-D387-4B75-9F31-4B7BDE077F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56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Participants are going to now get into small groups by content area and work together to create a RAFT chart on poster paper covering a specific unit/topic using this blank template page as a guide.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 participants are done working on their RAFT, instruct them to hang their RAFT up around the room.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Participants will preform a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Gallery Walk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when all RAFTs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hanging on the walls.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 way, other participants from different content areas can give feedback and gather ideas for their own content areas. 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679DC-2888-A742-B677-5C4B5BF8F6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74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2600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625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26009"/>
          <a:lstStyle>
            <a:lvl1pPr marL="0" marR="45718" indent="0" algn="l">
              <a:buNone/>
              <a:defRPr>
                <a:solidFill>
                  <a:schemeClr val="tx1"/>
                </a:solidFill>
                <a:latin typeface="Calibri"/>
                <a:cs typeface="Calibri"/>
              </a:defRPr>
            </a:lvl1pPr>
            <a:lvl2pPr marL="457177" indent="0" algn="ctr">
              <a:buNone/>
            </a:lvl2pPr>
            <a:lvl3pPr marL="914353" indent="0" algn="ctr">
              <a:buNone/>
            </a:lvl3pPr>
            <a:lvl4pPr marL="1371530" indent="0" algn="ctr">
              <a:buNone/>
            </a:lvl4pPr>
            <a:lvl5pPr marL="1828706" indent="0" algn="ctr">
              <a:buNone/>
            </a:lvl5pPr>
            <a:lvl6pPr marL="2285883" indent="0" algn="ctr">
              <a:buNone/>
            </a:lvl6pPr>
            <a:lvl7pPr marL="2743060" indent="0" algn="ctr">
              <a:buNone/>
            </a:lvl7pPr>
            <a:lvl8pPr marL="3200236" indent="0" algn="ctr">
              <a:buNone/>
            </a:lvl8pPr>
            <a:lvl9pPr marL="3657413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05931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rgbClr val="991B1E"/>
                </a:solidFill>
                <a:latin typeface="Calibri"/>
                <a:ea typeface="Georgia"/>
                <a:cs typeface="Calibri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28"/>
            </a:lvl5pPr>
            <a:lvl6pPr rtl="0">
              <a:defRPr sz="1828"/>
            </a:lvl6pPr>
            <a:lvl7pPr rtl="0">
              <a:defRPr sz="1828"/>
            </a:lvl7pPr>
            <a:lvl8pPr rtl="0">
              <a:defRPr sz="1828"/>
            </a:lvl8pPr>
            <a:lvl9pPr rtl="0">
              <a:defRPr sz="182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28"/>
            </a:lvl5pPr>
            <a:lvl6pPr rtl="0">
              <a:defRPr sz="1828"/>
            </a:lvl6pPr>
            <a:lvl7pPr rtl="0">
              <a:defRPr sz="1828"/>
            </a:lvl7pPr>
            <a:lvl8pPr rtl="0">
              <a:defRPr sz="1828"/>
            </a:lvl8pPr>
            <a:lvl9pPr rtl="0">
              <a:defRPr sz="182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454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78745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9671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625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65023" rIns="65023" anchor="t"/>
          <a:lstStyle>
            <a:lvl1pPr marL="0" indent="0">
              <a:buNone/>
              <a:defRPr sz="2180">
                <a:solidFill>
                  <a:schemeClr val="tx1"/>
                </a:solidFill>
              </a:defRPr>
            </a:lvl1pPr>
            <a:lvl2pPr>
              <a:buNone/>
              <a:defRPr sz="1828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453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buClr>
                <a:schemeClr val="accent1"/>
              </a:buClr>
              <a:defRPr sz="2601"/>
            </a:lvl1pPr>
            <a:lvl2pPr>
              <a:buClr>
                <a:schemeClr val="accent1"/>
              </a:buClr>
              <a:defRPr sz="2391"/>
            </a:lvl2pPr>
            <a:lvl3pPr>
              <a:buClr>
                <a:schemeClr val="accent1"/>
              </a:buClr>
              <a:defRPr sz="1969"/>
            </a:lvl3pPr>
            <a:lvl4pPr>
              <a:buClr>
                <a:schemeClr val="accent1"/>
              </a:buClr>
              <a:defRPr sz="1828"/>
            </a:lvl4pPr>
            <a:lvl5pPr>
              <a:buClr>
                <a:schemeClr val="accent1"/>
              </a:buClr>
              <a:defRPr sz="1828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buClr>
                <a:schemeClr val="accent1"/>
              </a:buClr>
              <a:defRPr sz="2601"/>
            </a:lvl1pPr>
            <a:lvl2pPr>
              <a:buClr>
                <a:schemeClr val="accent1"/>
              </a:buClr>
              <a:defRPr sz="2391"/>
            </a:lvl2pPr>
            <a:lvl3pPr>
              <a:buClr>
                <a:schemeClr val="accent1"/>
              </a:buClr>
              <a:defRPr sz="1969"/>
            </a:lvl3pPr>
            <a:lvl4pPr>
              <a:buClr>
                <a:schemeClr val="accent1"/>
              </a:buClr>
              <a:defRPr sz="1828"/>
            </a:lvl4pPr>
            <a:lvl5pPr>
              <a:buClr>
                <a:schemeClr val="accent1"/>
              </a:buClr>
              <a:defRPr sz="1828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4740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04088"/>
            <a:ext cx="8229600" cy="1143000"/>
          </a:xfrm>
        </p:spPr>
        <p:txBody>
          <a:bodyPr tIns="65023" anchor="b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65023" tIns="0" rIns="65023" bIns="0" anchor="ctr">
            <a:noAutofit/>
          </a:bodyPr>
          <a:lstStyle>
            <a:lvl1pPr marL="0" indent="0">
              <a:buNone/>
              <a:defRPr sz="2391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969" b="1"/>
            </a:lvl2pPr>
            <a:lvl3pPr>
              <a:buNone/>
              <a:defRPr sz="1828" b="1"/>
            </a:lvl3pPr>
            <a:lvl4pPr>
              <a:buNone/>
              <a:defRPr sz="1617" b="1"/>
            </a:lvl4pPr>
            <a:lvl5pPr>
              <a:buNone/>
              <a:defRPr sz="1617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65023" tIns="0" rIns="65023" bIns="0" anchor="ctr"/>
          <a:lstStyle>
            <a:lvl1pPr marL="0" indent="0">
              <a:buNone/>
              <a:defRPr sz="2391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969" b="1"/>
            </a:lvl2pPr>
            <a:lvl3pPr>
              <a:buNone/>
              <a:defRPr sz="1828" b="1"/>
            </a:lvl3pPr>
            <a:lvl4pPr>
              <a:buNone/>
              <a:defRPr sz="1617" b="1"/>
            </a:lvl4pPr>
            <a:lvl5pPr>
              <a:buNone/>
              <a:defRPr sz="1617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180"/>
            </a:lvl1pPr>
            <a:lvl2pPr>
              <a:defRPr sz="1969"/>
            </a:lvl2pPr>
            <a:lvl3pPr>
              <a:defRPr sz="1828"/>
            </a:lvl3pPr>
            <a:lvl4pPr>
              <a:defRPr sz="1617"/>
            </a:lvl4pPr>
            <a:lvl5pPr>
              <a:defRPr sz="1617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180"/>
            </a:lvl1pPr>
            <a:lvl2pPr>
              <a:defRPr sz="1969"/>
            </a:lvl2pPr>
            <a:lvl3pPr>
              <a:defRPr sz="1828"/>
            </a:lvl3pPr>
            <a:lvl4pPr>
              <a:defRPr sz="1617"/>
            </a:lvl4pPr>
            <a:lvl5pPr>
              <a:defRPr sz="1617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0405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04088"/>
            <a:ext cx="8305800" cy="1143000"/>
          </a:xfrm>
        </p:spPr>
        <p:txBody>
          <a:bodyPr vert="horz" tIns="6502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992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450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8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75050" y="1905000"/>
            <a:ext cx="5111750" cy="4343400"/>
          </a:xfrm>
        </p:spPr>
        <p:txBody>
          <a:bodyPr tIns="0"/>
          <a:lstStyle>
            <a:lvl1pPr marL="0" indent="0">
              <a:buNone/>
              <a:defRPr sz="2812" baseline="0"/>
            </a:lvl1pPr>
            <a:lvl2pPr>
              <a:defRPr sz="2601"/>
            </a:lvl2pPr>
            <a:lvl3pPr>
              <a:defRPr sz="2391"/>
            </a:lvl3pPr>
            <a:lvl4pPr>
              <a:defRPr sz="1969"/>
            </a:lvl4pPr>
            <a:lvl5pPr>
              <a:defRPr sz="1828"/>
            </a:lvl5pPr>
          </a:lstStyle>
          <a:p>
            <a:pPr lvl="0" eaLnBrk="1" latinLnBrk="0" hangingPunct="1"/>
            <a:r>
              <a:rPr kumimoji="0" lang="en-US" dirty="0"/>
              <a:t>[place photo or chart here]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04088"/>
            <a:ext cx="8229600" cy="1143000"/>
          </a:xfrm>
        </p:spPr>
        <p:txBody>
          <a:bodyPr tIns="65023" anchor="b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905000"/>
            <a:ext cx="3124200" cy="4343400"/>
          </a:xfrm>
        </p:spPr>
        <p:txBody>
          <a:bodyPr tIns="0"/>
          <a:lstStyle>
            <a:lvl1pPr>
              <a:defRPr sz="2180"/>
            </a:lvl1pPr>
            <a:lvl2pPr>
              <a:defRPr sz="1969"/>
            </a:lvl2pPr>
            <a:lvl3pPr>
              <a:defRPr sz="1828"/>
            </a:lvl3pPr>
            <a:lvl4pPr>
              <a:defRPr sz="1617"/>
            </a:lvl4pPr>
            <a:lvl5pPr>
              <a:defRPr sz="1617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7594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accent1"/>
                </a:solidFill>
                <a:latin typeface="Calibri"/>
                <a:ea typeface="Georgia"/>
                <a:cs typeface="Calibri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28"/>
            </a:lvl5pPr>
            <a:lvl6pPr rtl="0">
              <a:defRPr sz="1828"/>
            </a:lvl6pPr>
            <a:lvl7pPr rtl="0">
              <a:defRPr sz="1828"/>
            </a:lvl7pPr>
            <a:lvl8pPr rtl="0">
              <a:defRPr sz="1828"/>
            </a:lvl8pPr>
            <a:lvl9pPr rtl="0">
              <a:defRPr sz="182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46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65023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130046" tIns="65023" rIns="130046" bIns="65023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444" y="6290603"/>
            <a:ext cx="523112" cy="52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1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992" b="0" kern="1200">
          <a:ln>
            <a:noFill/>
          </a:ln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74306" indent="-274306" algn="l" rtl="0" eaLnBrk="1" latinLnBrk="0" hangingPunct="1">
        <a:spcBef>
          <a:spcPct val="20000"/>
        </a:spcBef>
        <a:buClr>
          <a:schemeClr val="accent1"/>
        </a:buClr>
        <a:buSzPct val="95000"/>
        <a:buFont typeface="Wingdings 2"/>
        <a:buChar char=""/>
        <a:defRPr kumimoji="0" sz="2601" kern="1200">
          <a:solidFill>
            <a:schemeClr val="tx1"/>
          </a:solidFill>
          <a:latin typeface="Calibri"/>
          <a:ea typeface="+mn-ea"/>
          <a:cs typeface="Calibri"/>
        </a:defRPr>
      </a:lvl1pPr>
      <a:lvl2pPr marL="640047" indent="-246875" algn="l" rtl="0" eaLnBrk="1" latinLnBrk="0" hangingPunct="1">
        <a:spcBef>
          <a:spcPct val="20000"/>
        </a:spcBef>
        <a:buClr>
          <a:schemeClr val="accent1"/>
        </a:buClr>
        <a:buSzPct val="50000"/>
        <a:buFont typeface="Lucida Grande"/>
        <a:buChar char="➤"/>
        <a:defRPr kumimoji="0" sz="2391" kern="1200">
          <a:solidFill>
            <a:srgbClr val="910D28"/>
          </a:solidFill>
          <a:latin typeface="Calibri"/>
          <a:ea typeface="+mn-ea"/>
          <a:cs typeface="Calibri"/>
        </a:defRPr>
      </a:lvl2pPr>
      <a:lvl3pPr marL="988935" indent="-321457" algn="l" rtl="0" eaLnBrk="1" latinLnBrk="0" hangingPunct="1">
        <a:spcBef>
          <a:spcPct val="20000"/>
        </a:spcBef>
        <a:buClr>
          <a:schemeClr val="accent2"/>
        </a:buClr>
        <a:buSzPct val="70000"/>
        <a:buFont typeface="Lucida Grande"/>
        <a:buChar char="-"/>
        <a:defRPr kumimoji="0" sz="2109" kern="1200">
          <a:solidFill>
            <a:schemeClr val="accent2"/>
          </a:solidFill>
          <a:latin typeface="Calibri"/>
          <a:ea typeface="+mn-ea"/>
          <a:cs typeface="Calibri"/>
        </a:defRPr>
      </a:lvl3pPr>
      <a:lvl4pPr marL="1299815" indent="-321457" algn="l" rtl="0" eaLnBrk="1" latinLnBrk="0" hangingPunct="1">
        <a:spcBef>
          <a:spcPct val="20000"/>
        </a:spcBef>
        <a:buClr>
          <a:schemeClr val="accent2"/>
        </a:buClr>
        <a:buSzPct val="65000"/>
        <a:buFont typeface="Lucida Grande"/>
        <a:buChar char="-"/>
        <a:defRPr kumimoji="0" sz="1969" kern="1200">
          <a:solidFill>
            <a:schemeClr val="accent2"/>
          </a:solidFill>
          <a:latin typeface="Calibri"/>
          <a:ea typeface="+mn-ea"/>
          <a:cs typeface="Calibri"/>
        </a:defRPr>
      </a:lvl4pPr>
      <a:lvl5pPr marL="1574121" indent="-321457" algn="l" rtl="0" eaLnBrk="1" latinLnBrk="0" hangingPunct="1">
        <a:spcBef>
          <a:spcPct val="20000"/>
        </a:spcBef>
        <a:buClr>
          <a:schemeClr val="accent2"/>
        </a:buClr>
        <a:buSzPct val="65000"/>
        <a:buFont typeface="Lucida Grande"/>
        <a:buChar char="-"/>
        <a:defRPr kumimoji="0" sz="1969" kern="1200">
          <a:solidFill>
            <a:schemeClr val="accent2"/>
          </a:solidFill>
          <a:latin typeface="Calibri"/>
          <a:ea typeface="+mn-ea"/>
          <a:cs typeface="Calibri"/>
        </a:defRPr>
      </a:lvl5pPr>
      <a:lvl6pPr marL="1737271" indent="-210301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28" kern="1200">
          <a:solidFill>
            <a:schemeClr val="tx1"/>
          </a:solidFill>
          <a:latin typeface="+mn-lt"/>
          <a:ea typeface="+mn-ea"/>
          <a:cs typeface="+mn-cs"/>
        </a:defRPr>
      </a:lvl6pPr>
      <a:lvl7pPr marL="1920141" indent="-182871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1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448" indent="-182871" algn="l" rtl="0" eaLnBrk="1" latinLnBrk="0" hangingPunct="1">
        <a:spcBef>
          <a:spcPct val="20000"/>
        </a:spcBef>
        <a:buClr>
          <a:schemeClr val="tx2"/>
        </a:buClr>
        <a:buChar char="•"/>
        <a:defRPr kumimoji="0" sz="1617" kern="1200">
          <a:solidFill>
            <a:schemeClr val="tx1"/>
          </a:solidFill>
          <a:latin typeface="+mn-lt"/>
          <a:ea typeface="+mn-ea"/>
          <a:cs typeface="+mn-cs"/>
        </a:defRPr>
      </a:lvl8pPr>
      <a:lvl9pPr marL="2468754" indent="-182871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6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amcconnell@o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  <a:lumOff val="10000"/>
              </a:schemeClr>
            </a:gs>
            <a:gs pos="100000">
              <a:schemeClr val="tx1"/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6781800" cy="2322995"/>
          </a:xfrm>
        </p:spPr>
        <p:txBody>
          <a:bodyPr/>
          <a:lstStyle/>
          <a:p>
            <a:pPr marL="182871" indent="0" algn="ctr">
              <a:buNone/>
            </a:pPr>
            <a:r>
              <a:rPr lang="en-US" sz="8800" dirty="0"/>
              <a:t>RAFT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826679" y="2438400"/>
            <a:ext cx="6981486" cy="914400"/>
          </a:xfrm>
          <a:solidFill>
            <a:schemeClr val="tx1">
              <a:lumMod val="75000"/>
              <a:alpha val="0"/>
            </a:schemeClr>
          </a:solidFill>
          <a:effectLst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Literacy in All Disciplines</a:t>
            </a:r>
          </a:p>
        </p:txBody>
      </p:sp>
      <p:sp>
        <p:nvSpPr>
          <p:cNvPr id="132" name="Shape 132"/>
          <p:cNvSpPr/>
          <p:nvPr/>
        </p:nvSpPr>
        <p:spPr>
          <a:xfrm>
            <a:off x="1826679" y="6300196"/>
            <a:ext cx="5893594" cy="311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5" tIns="35715" rIns="35715" bIns="35715" anchor="ctr">
            <a:spAutoFit/>
          </a:bodyPr>
          <a:lstStyle/>
          <a:p>
            <a:pPr lvl="2" algn="ctr" defTabSz="410730">
              <a:lnSpc>
                <a:spcPct val="90000"/>
              </a:lnSpc>
              <a:buFont typeface="Zapf Dingbats"/>
              <a:defRPr sz="1800"/>
            </a:pPr>
            <a:endParaRPr sz="1700" u="sng" dirty="0">
              <a:solidFill>
                <a:srgbClr val="1A0A53"/>
              </a:solidFill>
              <a:latin typeface="Big Caslon Medium"/>
              <a:ea typeface="Big Caslon Medium"/>
              <a:cs typeface="Big Caslon Medium"/>
              <a:sym typeface="Big Caslon Medium"/>
              <a:hlinkClick r:id="rId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594045"/>
            <a:ext cx="69977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0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18768"/>
            <a:ext cx="37338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    Science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758384"/>
              </p:ext>
            </p:extLst>
          </p:nvPr>
        </p:nvGraphicFramePr>
        <p:xfrm>
          <a:off x="457200" y="914400"/>
          <a:ext cx="8279588" cy="53444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9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9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9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9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8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ROLE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AUDIENCE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FORMAT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TOPIC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6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Experienced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Water Drop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New water drops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Travel guide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Journey through the water cycle 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0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 Lungs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 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Brain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Persuasive speech 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 Why quit smoking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0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 Seed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Self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Diary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Changes as I germinate 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6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 Cell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 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New cells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Owner’s manual 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My parts and how they function 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7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Safety Goggles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 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Family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Letter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Safety in the lab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0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White Blood Cell 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Red blood cell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Romantic letter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I will keep you safe 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261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4194"/>
            <a:ext cx="4800600" cy="685800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Language Arts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544495"/>
              </p:ext>
            </p:extLst>
          </p:nvPr>
        </p:nvGraphicFramePr>
        <p:xfrm>
          <a:off x="457200" y="829994"/>
          <a:ext cx="8229600" cy="54527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40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Role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62" marR="50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Audience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62" marR="50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Format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62" marR="50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Topic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62" marR="5046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Huck Finn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62" marR="50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Jim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62" marR="50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Letter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62" marR="50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What I learned on the trip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62" marR="5046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Billy Colman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62" marR="50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Family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62" marR="50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Eulogy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62" marR="50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My love for Little Ann and Old Dan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62" marR="5046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Comma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62" marR="50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Sentences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62" marR="50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Thank-you note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62" marR="50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Glad I could be of service</a:t>
                      </a:r>
                    </a:p>
                  </a:txBody>
                  <a:tcPr marL="50462" marR="5046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Prepositional phrase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62" marR="50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Author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62" marR="50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Persuasive speech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62" marR="50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How I can help you express yourself</a:t>
                      </a:r>
                    </a:p>
                  </a:txBody>
                  <a:tcPr marL="50462" marR="5046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9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Juliet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62" marR="50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Self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62" marR="50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Diary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62" marR="50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My short romance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62" marR="5046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Grendl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62" marR="50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Beowulf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62" marR="50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Letter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62" marR="50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You need to see my side of the story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62" marR="50462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03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5400"/>
            <a:ext cx="8763000" cy="2181225"/>
          </a:xfrm>
        </p:spPr>
        <p:txBody>
          <a:bodyPr/>
          <a:lstStyle/>
          <a:p>
            <a:pPr marL="0" indent="0" algn="ctr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52400"/>
            <a:ext cx="6350000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000" y="2108200"/>
            <a:ext cx="8839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charset="2"/>
              <a:buChar char="Ø"/>
            </a:pPr>
            <a:r>
              <a:rPr lang="en-US" sz="3200" b="1" dirty="0">
                <a:solidFill>
                  <a:schemeClr val="accent1"/>
                </a:solidFill>
                <a:latin typeface="+mj-lt"/>
              </a:rPr>
              <a:t>Group by content</a:t>
            </a:r>
          </a:p>
          <a:p>
            <a:pPr marL="457200" indent="-457200" algn="ctr">
              <a:buFont typeface="Wingdings" charset="2"/>
              <a:buChar char="Ø"/>
            </a:pPr>
            <a:endParaRPr lang="en-US" sz="3200" b="1" dirty="0">
              <a:solidFill>
                <a:schemeClr val="accent1"/>
              </a:solidFill>
              <a:latin typeface="+mj-lt"/>
            </a:endParaRPr>
          </a:p>
          <a:p>
            <a:pPr marL="457200" indent="-457200" algn="ctr">
              <a:buFont typeface="Wingdings" charset="2"/>
              <a:buChar char="Ø"/>
            </a:pPr>
            <a:r>
              <a:rPr lang="en-US" sz="3200" b="1" dirty="0">
                <a:solidFill>
                  <a:schemeClr val="accent1"/>
                </a:solidFill>
                <a:latin typeface="+mj-lt"/>
              </a:rPr>
              <a:t>Think of a standard or unit from your content area where you could utilize the RAFT strategy</a:t>
            </a:r>
          </a:p>
          <a:p>
            <a:pPr algn="ctr"/>
            <a:endParaRPr lang="en-US" sz="3200" b="1" dirty="0">
              <a:solidFill>
                <a:schemeClr val="accent1"/>
              </a:solidFill>
              <a:latin typeface="+mj-lt"/>
            </a:endParaRPr>
          </a:p>
          <a:p>
            <a:pPr marL="457200" indent="-457200" algn="ctr">
              <a:buFont typeface="Wingdings" charset="2"/>
              <a:buChar char="Ø"/>
            </a:pPr>
            <a:r>
              <a:rPr lang="en-US" sz="3200" b="1" dirty="0">
                <a:solidFill>
                  <a:schemeClr val="accent1"/>
                </a:solidFill>
                <a:latin typeface="+mj-lt"/>
              </a:rPr>
              <a:t>Include when, how, and why </a:t>
            </a:r>
          </a:p>
          <a:p>
            <a:pPr algn="ctr"/>
            <a:endParaRPr lang="en-US" sz="3200" b="1" dirty="0">
              <a:solidFill>
                <a:schemeClr val="accent1"/>
              </a:solidFill>
              <a:latin typeface="+mj-lt"/>
            </a:endParaRPr>
          </a:p>
          <a:p>
            <a:pPr marL="457200" indent="-457200" algn="ctr">
              <a:buFont typeface="Wingdings" charset="2"/>
              <a:buChar char="Ø"/>
            </a:pPr>
            <a:r>
              <a:rPr lang="en-US" sz="3200" b="1" dirty="0">
                <a:solidFill>
                  <a:schemeClr val="accent1"/>
                </a:solidFill>
                <a:latin typeface="+mj-lt"/>
              </a:rPr>
              <a:t>Share as a Gallery Walk!</a:t>
            </a:r>
          </a:p>
        </p:txBody>
      </p:sp>
    </p:spTree>
    <p:extLst>
      <p:ext uri="{BB962C8B-B14F-4D97-AF65-F5344CB8AC3E}">
        <p14:creationId xmlns:p14="http://schemas.microsoft.com/office/powerpoint/2010/main" val="230899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3886200"/>
            <a:ext cx="8229599" cy="1876232"/>
          </a:xfrm>
        </p:spPr>
        <p:txBody>
          <a:bodyPr anchor="ctr">
            <a:normAutofit/>
          </a:bodyPr>
          <a:lstStyle/>
          <a:p>
            <a:pPr marL="320040" lvl="8" indent="-320040" algn="ctr" rtl="0">
              <a:spcBef>
                <a:spcPct val="0"/>
              </a:spcBef>
              <a:buClr>
                <a:schemeClr val="accent1"/>
              </a:buClr>
              <a:buSzPct val="128000"/>
              <a:buFont typeface="Georgia" pitchFamily="18" charset="0"/>
              <a:buChar char="*"/>
            </a:pPr>
            <a:r>
              <a:rPr lang="en-US" sz="3600" dirty="0">
                <a:solidFill>
                  <a:schemeClr val="accent1"/>
                </a:solidFill>
                <a:latin typeface="Bangla MN"/>
                <a:cs typeface="Bangla MN"/>
              </a:rPr>
              <a:t>Meet with departments, unpack standards, and collaborate!</a:t>
            </a:r>
            <a:br>
              <a:rPr lang="en-US" sz="2400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Picture Placeholder 6" descr="follow up.jpe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19" y="506641"/>
            <a:ext cx="4394962" cy="3279318"/>
          </a:xfrm>
        </p:spPr>
      </p:pic>
    </p:spTree>
    <p:extLst>
      <p:ext uri="{BB962C8B-B14F-4D97-AF65-F5344CB8AC3E}">
        <p14:creationId xmlns:p14="http://schemas.microsoft.com/office/powerpoint/2010/main" val="263879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 t="11997" b="11997"/>
          <a:stretch/>
        </p:blipFill>
        <p:spPr>
          <a:xfrm>
            <a:off x="1824" y="1"/>
            <a:ext cx="2506131" cy="1904999"/>
          </a:xfrm>
          <a:prstGeom prst="roundRect">
            <a:avLst>
              <a:gd name="adj" fmla="val 4230"/>
            </a:avLst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 rotWithShape="1">
          <a:blip r:embed="rId4">
            <a:alphaModFix/>
          </a:blip>
          <a:srcRect l="2804" r="2805"/>
          <a:stretch/>
        </p:blipFill>
        <p:spPr>
          <a:xfrm>
            <a:off x="6637869" y="0"/>
            <a:ext cx="2506131" cy="1905000"/>
          </a:xfrm>
          <a:prstGeom prst="roundRect">
            <a:avLst>
              <a:gd name="adj" fmla="val 4230"/>
            </a:avLst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5">
            <a:alphaModFix/>
          </a:blip>
          <a:srcRect t="2734" b="2734"/>
          <a:stretch/>
        </p:blipFill>
        <p:spPr>
          <a:xfrm>
            <a:off x="6637869" y="4654799"/>
            <a:ext cx="2506131" cy="1905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 rotWithShape="1">
          <a:blip r:embed="rId6">
            <a:alphaModFix/>
          </a:blip>
          <a:srcRect l="-32871" r="-32870"/>
          <a:stretch/>
        </p:blipFill>
        <p:spPr>
          <a:xfrm>
            <a:off x="-292458" y="4500390"/>
            <a:ext cx="2912399" cy="2213818"/>
          </a:xfrm>
          <a:prstGeom prst="roundRect">
            <a:avLst>
              <a:gd name="adj" fmla="val 4230"/>
            </a:avLst>
          </a:prstGeom>
          <a:noFill/>
          <a:ln>
            <a:noFill/>
          </a:ln>
        </p:spPr>
      </p:pic>
      <p:sp>
        <p:nvSpPr>
          <p:cNvPr id="239" name="Shape 239"/>
          <p:cNvSpPr/>
          <p:nvPr/>
        </p:nvSpPr>
        <p:spPr>
          <a:xfrm>
            <a:off x="1990188" y="1042789"/>
            <a:ext cx="1706925" cy="155662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4E5DE"/>
              </a:gs>
              <a:gs pos="28000">
                <a:srgbClr val="C4E5DE"/>
              </a:gs>
              <a:gs pos="100000">
                <a:srgbClr val="90CAC2"/>
              </a:gs>
            </a:gsLst>
            <a:lin ang="5400000" scaled="0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rtl="0">
              <a:buSzPct val="25000"/>
            </a:pPr>
            <a:r>
              <a:rPr lang="en-US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Higher-Order Thinking</a:t>
            </a: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5448712" y="1044989"/>
            <a:ext cx="1706925" cy="155662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4E5DE"/>
              </a:gs>
              <a:gs pos="28000">
                <a:srgbClr val="C4E5DE"/>
              </a:gs>
              <a:gs pos="100000">
                <a:srgbClr val="90CAC2"/>
              </a:gs>
            </a:gsLst>
            <a:lin ang="5400000" scaled="0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rtl="0">
              <a:buSzPct val="25000"/>
            </a:pPr>
            <a:r>
              <a:rPr lang="en-US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Disciplined Inquiry</a:t>
            </a: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1" name="Shape 241"/>
          <p:cNvSpPr/>
          <p:nvPr/>
        </p:nvSpPr>
        <p:spPr>
          <a:xfrm>
            <a:off x="1990188" y="4114800"/>
            <a:ext cx="1706925" cy="155662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4E5DE"/>
              </a:gs>
              <a:gs pos="28000">
                <a:srgbClr val="C4E5DE"/>
              </a:gs>
              <a:gs pos="100000">
                <a:srgbClr val="90CAC2"/>
              </a:gs>
            </a:gsLst>
            <a:lin ang="5400000" scaled="0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rtl="0">
              <a:buSzPct val="25000"/>
            </a:pPr>
            <a:r>
              <a:rPr lang="en-US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Value Beyond School</a:t>
            </a: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5448712" y="4114800"/>
            <a:ext cx="1706925" cy="155662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4E5DE"/>
              </a:gs>
              <a:gs pos="28000">
                <a:srgbClr val="C4E5DE"/>
              </a:gs>
              <a:gs pos="100000">
                <a:srgbClr val="90CAC2"/>
              </a:gs>
            </a:gsLst>
            <a:lin ang="5400000" scaled="0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rtl="0">
              <a:buSzPct val="25000"/>
            </a:pPr>
            <a:r>
              <a:rPr lang="en-US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Implicit View of Students</a:t>
            </a: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0" y="2540215"/>
            <a:ext cx="9144000" cy="15676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 rtl="0">
              <a:buSzPct val="25000"/>
            </a:pP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Authentic </a:t>
            </a:r>
          </a:p>
          <a:p>
            <a:pPr algn="ctr" rtl="0">
              <a:buSzPct val="25000"/>
            </a:pP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Teaching</a:t>
            </a:r>
          </a:p>
        </p:txBody>
      </p:sp>
    </p:spTree>
    <p:extLst>
      <p:ext uri="{BB962C8B-B14F-4D97-AF65-F5344CB8AC3E}">
        <p14:creationId xmlns:p14="http://schemas.microsoft.com/office/powerpoint/2010/main" val="1103467479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514600" y="304800"/>
            <a:ext cx="3886200" cy="4800600"/>
          </a:xfrm>
          <a:prstGeom prst="rect">
            <a:avLst/>
          </a:prstGeom>
          <a:ln w="25400">
            <a:miter lim="400000"/>
          </a:ln>
          <a:effectLst>
            <a:outerShdw blurRad="190500" dist="8455" dir="5400000" rotWithShape="0">
              <a:srgbClr val="000000"/>
            </a:outerShdw>
            <a:reflection stA="50000" endPos="4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8452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53400" cy="1676400"/>
          </a:xfrm>
        </p:spPr>
        <p:txBody>
          <a:bodyPr anchor="ctr">
            <a:noAutofit/>
          </a:bodyPr>
          <a:lstStyle/>
          <a:p>
            <a:r>
              <a:rPr lang="en-US" sz="4500" dirty="0"/>
              <a:t>Why, When, and How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4800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lvl="0" indent="0" algn="l">
              <a:buNone/>
            </a:pPr>
            <a:r>
              <a:rPr lang="en-US" sz="2100" b="1" dirty="0"/>
              <a:t>Why: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US" sz="2100" dirty="0"/>
              <a:t>It includes writing from different viewpoints.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100" dirty="0"/>
              <a:t>It helps students learn important writing skills such as audience, main idea, and organization.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US" sz="2100" dirty="0"/>
              <a:t>It teaches students to think creatively about writing and use higher order thinking when responding to the prompts. 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US" sz="2100" dirty="0"/>
              <a:t>It promotes differentiated learning and student autonomy.</a:t>
            </a:r>
          </a:p>
          <a:p>
            <a:pPr marL="0" lvl="0" indent="0" algn="l">
              <a:buNone/>
            </a:pPr>
            <a:r>
              <a:rPr lang="en-US" sz="2100" b="1" dirty="0"/>
              <a:t>When: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US" sz="2100" dirty="0"/>
              <a:t>It should be used at the conclusion of a lesson or unit or after reading a text.</a:t>
            </a:r>
          </a:p>
          <a:p>
            <a:pPr marL="0" lvl="0" indent="0" algn="l">
              <a:buNone/>
            </a:pPr>
            <a:r>
              <a:rPr lang="en-US" sz="2100" b="1" dirty="0"/>
              <a:t>How: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US" sz="2100" dirty="0"/>
              <a:t>Use it individually or in a group setting.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US" sz="2100" dirty="0"/>
              <a:t>Use it as a formative assessment to gauge student understanding.</a:t>
            </a:r>
          </a:p>
          <a:p>
            <a:pPr algn="l"/>
            <a:endParaRPr lang="en-US" dirty="0"/>
          </a:p>
          <a:p>
            <a:pPr lvl="0"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91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tx1">
                <a:lumMod val="50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0352" y="707136"/>
            <a:ext cx="7772400" cy="1362456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Commit and Toss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943190" y="4495800"/>
            <a:ext cx="6359562" cy="1412290"/>
          </a:xfrm>
        </p:spPr>
        <p:txBody>
          <a:bodyPr anchor="ctr">
            <a:normAutofit/>
          </a:bodyPr>
          <a:lstStyle/>
          <a:p>
            <a:r>
              <a:rPr lang="en-US" sz="3200" dirty="0"/>
              <a:t>Why is writing an important skill for college and career readiness?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24353" y="1976887"/>
            <a:ext cx="5384398" cy="2518913"/>
            <a:chOff x="381000" y="990600"/>
            <a:chExt cx="7655560" cy="3581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1000" y="1524000"/>
              <a:ext cx="3804356" cy="3048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57600" y="1066800"/>
              <a:ext cx="2362200" cy="189256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24600" y="990600"/>
              <a:ext cx="171196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963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Session Objectives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47088"/>
            <a:ext cx="8229600" cy="3276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dirty="0"/>
              <a:t>We will be able to identify how the RAFT reading/writing strategy supports: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/>
              <a:t>Literacy across the curriculum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/>
              <a:t>Authentic instruction </a:t>
            </a:r>
          </a:p>
          <a:p>
            <a:pPr marL="0" indent="0" algn="l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5155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4312523"/>
            <a:ext cx="5715000" cy="1203961"/>
          </a:xfrm>
        </p:spPr>
        <p:txBody>
          <a:bodyPr anchor="ctr">
            <a:normAutofit/>
          </a:bodyPr>
          <a:lstStyle/>
          <a:p>
            <a:r>
              <a:rPr lang="en-US" sz="4400" dirty="0"/>
              <a:t>How about a lifeboat—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731519"/>
            <a:ext cx="3880103" cy="347472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>
                <a:latin typeface="+mj-lt"/>
              </a:rPr>
              <a:t>Integrate reading and writing</a:t>
            </a:r>
          </a:p>
          <a:p>
            <a:r>
              <a:rPr lang="en-US" sz="2800" dirty="0">
                <a:latin typeface="+mj-lt"/>
              </a:rPr>
              <a:t>Top of Bloom’s: creation!</a:t>
            </a:r>
          </a:p>
          <a:p>
            <a:r>
              <a:rPr lang="en-US" sz="2800" dirty="0">
                <a:latin typeface="+mj-lt"/>
              </a:rPr>
              <a:t>Multiple genres and products</a:t>
            </a:r>
          </a:p>
          <a:p>
            <a:r>
              <a:rPr lang="en-US" sz="2800" dirty="0">
                <a:latin typeface="+mj-lt"/>
              </a:rPr>
              <a:t>Flexible and universal</a:t>
            </a:r>
          </a:p>
        </p:txBody>
      </p:sp>
      <p:pic>
        <p:nvPicPr>
          <p:cNvPr id="7" name="Content Placeholder 6" descr="dog raft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103" y="1070902"/>
            <a:ext cx="4038600" cy="2795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3581400" y="4419600"/>
            <a:ext cx="5257800" cy="2333432"/>
          </a:xfrm>
          <a:prstGeom prst="rect">
            <a:avLst/>
          </a:prstGeom>
        </p:spPr>
        <p:txBody>
          <a:bodyPr vert="horz" lIns="0" tIns="65023" rIns="0" bIns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992" b="0" kern="120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or rather . . . a RAFT?</a:t>
            </a:r>
          </a:p>
        </p:txBody>
      </p:sp>
    </p:spTree>
    <p:extLst>
      <p:ext uri="{BB962C8B-B14F-4D97-AF65-F5344CB8AC3E}">
        <p14:creationId xmlns:p14="http://schemas.microsoft.com/office/powerpoint/2010/main" val="297250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382000" cy="6400800"/>
          </a:xfrm>
        </p:spPr>
        <p:txBody>
          <a:bodyPr anchor="ctr">
            <a:normAutofit/>
          </a:bodyPr>
          <a:lstStyle/>
          <a:p>
            <a:pPr marL="0" lvl="0" indent="0">
              <a:buClr>
                <a:srgbClr val="6F6F74"/>
              </a:buClr>
              <a:buNone/>
            </a:pPr>
            <a:r>
              <a:rPr lang="en-US" sz="4000" b="1" dirty="0">
                <a:solidFill>
                  <a:schemeClr val="accent2"/>
                </a:solidFill>
              </a:rPr>
              <a:t>R</a:t>
            </a:r>
            <a:r>
              <a:rPr lang="en-US" sz="2800" dirty="0">
                <a:solidFill>
                  <a:schemeClr val="accent2"/>
                </a:solidFill>
              </a:rPr>
              <a:t>ole</a:t>
            </a:r>
            <a:r>
              <a:rPr lang="en-US" sz="2800" dirty="0">
                <a:solidFill>
                  <a:schemeClr val="tx1"/>
                </a:solidFill>
              </a:rPr>
              <a:t> of the writer: Who or what are you as the writer? A pilgrim? A soldier? The </a:t>
            </a:r>
            <a:r>
              <a:rPr lang="en-US" sz="2800" dirty="0"/>
              <a:t>p</a:t>
            </a:r>
            <a:r>
              <a:rPr lang="en-US" sz="2800" dirty="0">
                <a:solidFill>
                  <a:schemeClr val="tx1"/>
                </a:solidFill>
              </a:rPr>
              <a:t>resident?</a:t>
            </a:r>
          </a:p>
          <a:p>
            <a:pPr marL="0" lvl="0" indent="0">
              <a:buClr>
                <a:srgbClr val="6F6F74"/>
              </a:buClr>
              <a:buNone/>
            </a:pPr>
            <a:r>
              <a:rPr lang="en-US" sz="4000" b="1" dirty="0">
                <a:solidFill>
                  <a:schemeClr val="accent2"/>
                </a:solidFill>
              </a:rPr>
              <a:t>A</a:t>
            </a:r>
            <a:r>
              <a:rPr lang="en-US" sz="2800" dirty="0">
                <a:solidFill>
                  <a:schemeClr val="accent2"/>
                </a:solidFill>
              </a:rPr>
              <a:t>udience</a:t>
            </a:r>
            <a:r>
              <a:rPr lang="en-US" sz="2800" dirty="0">
                <a:solidFill>
                  <a:schemeClr val="tx1"/>
                </a:solidFill>
              </a:rPr>
              <a:t>: To whom are you writing? A friend? Your teacher? Readers of a newspaper?</a:t>
            </a:r>
          </a:p>
          <a:p>
            <a:pPr marL="0" lvl="0" indent="0">
              <a:buClr>
                <a:srgbClr val="6F6F74"/>
              </a:buClr>
              <a:buNone/>
            </a:pPr>
            <a:r>
              <a:rPr lang="en-US" sz="4000" b="1" dirty="0">
                <a:solidFill>
                  <a:schemeClr val="accent2"/>
                </a:solidFill>
              </a:rPr>
              <a:t>F</a:t>
            </a:r>
            <a:r>
              <a:rPr lang="en-US" sz="2800" dirty="0">
                <a:solidFill>
                  <a:schemeClr val="accent2"/>
                </a:solidFill>
              </a:rPr>
              <a:t>ormat</a:t>
            </a:r>
            <a:r>
              <a:rPr lang="en-US" sz="2800" dirty="0">
                <a:solidFill>
                  <a:schemeClr val="tx1"/>
                </a:solidFill>
              </a:rPr>
              <a:t>: In what format are you writing? A letter? A poem? A speech?</a:t>
            </a:r>
          </a:p>
          <a:p>
            <a:pPr marL="0" lvl="0" indent="0">
              <a:buClr>
                <a:srgbClr val="6F6F74"/>
              </a:buClr>
              <a:buNone/>
            </a:pPr>
            <a:r>
              <a:rPr lang="en-US" sz="4000" b="1" dirty="0">
                <a:solidFill>
                  <a:schemeClr val="accent2"/>
                </a:solidFill>
              </a:rPr>
              <a:t>T</a:t>
            </a:r>
            <a:r>
              <a:rPr lang="en-US" sz="2800" dirty="0">
                <a:solidFill>
                  <a:schemeClr val="accent2"/>
                </a:solidFill>
              </a:rPr>
              <a:t>opic</a:t>
            </a:r>
            <a:r>
              <a:rPr lang="en-US" sz="2800" dirty="0">
                <a:solidFill>
                  <a:schemeClr val="tx1"/>
                </a:solidFill>
              </a:rPr>
              <a:t> and strong verb: What are you writing about? Why? What's the subject or the point?</a:t>
            </a:r>
          </a:p>
          <a:p>
            <a:pPr lvl="0">
              <a:buClr>
                <a:srgbClr val="6F6F74"/>
              </a:buClr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6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RAFT Activity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45916"/>
            <a:ext cx="8229600" cy="4120193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en-US" dirty="0"/>
              <a:t>	</a:t>
            </a:r>
          </a:p>
          <a:p>
            <a:pPr marL="0" indent="0" algn="l">
              <a:buNone/>
            </a:pPr>
            <a:r>
              <a:rPr lang="en-US" sz="3200" dirty="0"/>
              <a:t>After reading a short excerpt from </a:t>
            </a:r>
            <a:r>
              <a:rPr lang="en-US" sz="3200" dirty="0" err="1"/>
              <a:t>Elie</a:t>
            </a:r>
            <a:r>
              <a:rPr lang="en-US" sz="3200" dirty="0"/>
              <a:t> Wiesel, choose a row from the RAFT handout to create your own written product. </a:t>
            </a:r>
            <a:r>
              <a:rPr lang="en-US" sz="3200" dirty="0">
                <a:solidFill>
                  <a:srgbClr val="F14124"/>
                </a:solidFill>
              </a:rPr>
              <a:t> </a:t>
            </a:r>
          </a:p>
          <a:p>
            <a:pPr marL="45720" indent="0" algn="l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802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228600"/>
            <a:ext cx="3810001" cy="762000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RAFT Strategy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57221"/>
              </p:ext>
            </p:extLst>
          </p:nvPr>
        </p:nvGraphicFramePr>
        <p:xfrm>
          <a:off x="457199" y="990600"/>
          <a:ext cx="8305802" cy="4908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4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7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7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7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23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ROLE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190" marR="601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AUDIENCE</a:t>
                      </a:r>
                      <a:endParaRPr lang="en-US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190" marR="601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FORMAT	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190" marR="601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TOPIC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190" marR="6019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4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Politician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 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190" marR="601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 Constituents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190" marR="601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 Speech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190" marR="601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 Justification of involvement overseas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190" marR="6019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Young Jewish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Boy or Girl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190" marR="601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1500" dirty="0" err="1">
                          <a:effectLst/>
                          <a:latin typeface="+mj-lt"/>
                        </a:rPr>
                        <a:t>Elie</a:t>
                      </a:r>
                      <a:r>
                        <a:rPr lang="en-US" sz="1500" dirty="0">
                          <a:effectLst/>
                          <a:latin typeface="+mj-lt"/>
                        </a:rPr>
                        <a:t> Wiesel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190" marR="601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 Letter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190" marR="601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aseline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500" dirty="0">
                          <a:effectLst/>
                          <a:latin typeface="+mj-lt"/>
                        </a:rPr>
                        <a:t>Importance of memorializing the events of the Holocaust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190" marR="6019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Nobel Prize Judge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190" marR="601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Noble Prize Panel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190" marR="601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 Presentation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190" marR="601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 Why </a:t>
                      </a:r>
                      <a:r>
                        <a:rPr lang="en-US" sz="1500" dirty="0" err="1">
                          <a:effectLst/>
                          <a:latin typeface="+mj-lt"/>
                        </a:rPr>
                        <a:t>Elie</a:t>
                      </a:r>
                      <a:r>
                        <a:rPr lang="en-US" sz="1500" dirty="0">
                          <a:effectLst/>
                          <a:latin typeface="+mj-lt"/>
                        </a:rPr>
                        <a:t> Wiesel met the criteria for winning the Nobel Peace Prize 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190" marR="6019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01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Reporter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190" marR="601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New York Times Reader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190" marR="601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 Newspaper Article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190" marR="601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 Summarizing the essence of the speech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190" marR="6019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352675" y="2094012"/>
            <a:ext cx="38779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old Italic" pitchFamily="34" charset="0"/>
                <a:ea typeface="Calibri" pitchFamily="34" charset="0"/>
                <a:cs typeface="Times New Roman" pitchFamily="18" charset="0"/>
              </a:rPr>
              <a:t>			   	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68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4571999" cy="9144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500" dirty="0"/>
              <a:t>Social Studies</a:t>
            </a:r>
            <a:endParaRPr lang="en-US" sz="4500" dirty="0">
              <a:solidFill>
                <a:srgbClr val="F14124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321048"/>
              </p:ext>
            </p:extLst>
          </p:nvPr>
        </p:nvGraphicFramePr>
        <p:xfrm>
          <a:off x="533401" y="990601"/>
          <a:ext cx="8153401" cy="4800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1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4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8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0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ROLE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AUDIENCE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FORMAT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TOPIC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9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President Franklin D. 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+mj-lt"/>
                        <a:ea typeface="Arial" charset="0"/>
                        <a:cs typeface="Arial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Roosevelt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Times New Roman"/>
                        </a:rPr>
                        <a:t> His wife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Times New Roman"/>
                        </a:rPr>
                        <a:t>Eleanor Roosevelt</a:t>
                      </a: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C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Times New Roman"/>
                        </a:rPr>
                        <a:t> Conversation</a:t>
                      </a: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C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Times New Roman"/>
                        </a:rPr>
                        <a:t> Why I issued Executive Order 9066</a:t>
                      </a: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CC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Neighbor of a Japanese American family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Times New Roman"/>
                        </a:rPr>
                        <a:t>An uncle in New York City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Times New Roman"/>
                        </a:rPr>
                        <a:t>Friendly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Times New Roman"/>
                        </a:rPr>
                        <a:t>Letter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Times New Roman"/>
                        </a:rPr>
                        <a:t> What I think about the situation with the Japanese Americans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9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 Young Japanese American Girl or Boy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Times New Roman"/>
                        </a:rPr>
                        <a:t>Future generations of Americans</a:t>
                      </a:r>
                    </a:p>
                  </a:txBody>
                  <a:tcPr marL="68580" marR="68580" marT="0" marB="0" anchor="ctr">
                    <a:solidFill>
                      <a:srgbClr val="DCC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Times New Roman"/>
                        </a:rPr>
                        <a:t>Poem of at least eight lines</a:t>
                      </a:r>
                    </a:p>
                  </a:txBody>
                  <a:tcPr marL="68580" marR="68580" marT="0" marB="0" anchor="ctr">
                    <a:solidFill>
                      <a:srgbClr val="DCC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Times New Roman"/>
                        </a:rPr>
                        <a:t> Why people should be judged on their merit, not their race, religion, or the way they look. </a:t>
                      </a:r>
                    </a:p>
                  </a:txBody>
                  <a:tcPr marL="68580" marR="68580" marT="0" marB="0" anchor="ctr">
                    <a:solidFill>
                      <a:srgbClr val="DCCC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9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Guard at an Internment Camp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Times New Roman"/>
                        </a:rPr>
                        <a:t>Writing in a personal diary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Times New Roman"/>
                        </a:rPr>
                        <a:t>Diary entry of at least eight sentences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Times New Roman"/>
                        </a:rPr>
                        <a:t>Describing daily life in the internment camps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546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49530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Math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9799692"/>
              </p:ext>
            </p:extLst>
          </p:nvPr>
        </p:nvGraphicFramePr>
        <p:xfrm>
          <a:off x="609600" y="771379"/>
          <a:ext cx="8001000" cy="53246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9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3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38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17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ROLE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AUDIENCE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FORMAT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TOPIC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2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Exponent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Jury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Instructions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Laws of exponents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4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Acute triangle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Obtuse triangle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”Dear John” letter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Our differences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52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Percent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Student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How-to guide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Mental ways to calculate percent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52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Prime number 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Rational numbers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Club membership form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How to join my club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52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Parts of a graph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TV audience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Script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Which of us is most important?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52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Plus sign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Multiplication sign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Romantic card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Why we go together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31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20 PD">
  <a:themeElements>
    <a:clrScheme name="Custom 14">
      <a:dk1>
        <a:srgbClr val="2E2E2E"/>
      </a:dk1>
      <a:lt1>
        <a:sysClr val="window" lastClr="FFFFFF"/>
      </a:lt1>
      <a:dk2>
        <a:srgbClr val="2E2E2E"/>
      </a:dk2>
      <a:lt2>
        <a:srgbClr val="848F8F"/>
      </a:lt2>
      <a:accent1>
        <a:srgbClr val="910D28"/>
      </a:accent1>
      <a:accent2>
        <a:srgbClr val="3E5C61"/>
      </a:accent2>
      <a:accent3>
        <a:srgbClr val="BED7D3"/>
      </a:accent3>
      <a:accent4>
        <a:srgbClr val="85592C"/>
      </a:accent4>
      <a:accent5>
        <a:srgbClr val="C1C1C1"/>
      </a:accent5>
      <a:accent6>
        <a:srgbClr val="5E050D"/>
      </a:accent6>
      <a:hlink>
        <a:srgbClr val="289CC7"/>
      </a:hlink>
      <a:folHlink>
        <a:srgbClr val="6D8F9B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20 PD" id="{C1D5037F-F599-FF42-BB61-5526DE484013}" vid="{71454E28-2CA8-2343-BA2F-DC617D87EF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K20 PD</Template>
  <TotalTime>1407</TotalTime>
  <Words>1220</Words>
  <Application>Microsoft Office PowerPoint</Application>
  <PresentationFormat>On-screen Show (4:3)</PresentationFormat>
  <Paragraphs>222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Arial Bold Italic</vt:lpstr>
      <vt:lpstr>Bangla MN</vt:lpstr>
      <vt:lpstr>Big Caslon Medium</vt:lpstr>
      <vt:lpstr>Calibri</vt:lpstr>
      <vt:lpstr>Georgia</vt:lpstr>
      <vt:lpstr>Lucida Grande</vt:lpstr>
      <vt:lpstr>Trebuchet MS</vt:lpstr>
      <vt:lpstr>Wingdings</vt:lpstr>
      <vt:lpstr>Wingdings 2</vt:lpstr>
      <vt:lpstr>Zapf Dingbats</vt:lpstr>
      <vt:lpstr>K20 PD</vt:lpstr>
      <vt:lpstr>RAFT</vt:lpstr>
      <vt:lpstr>Commit and Toss</vt:lpstr>
      <vt:lpstr>Session Objectives </vt:lpstr>
      <vt:lpstr>How about a lifeboat—</vt:lpstr>
      <vt:lpstr>PowerPoint Presentation</vt:lpstr>
      <vt:lpstr>RAFT Activity </vt:lpstr>
      <vt:lpstr>RAFT Strategy</vt:lpstr>
      <vt:lpstr>Social Studies</vt:lpstr>
      <vt:lpstr>Math</vt:lpstr>
      <vt:lpstr>    Science</vt:lpstr>
      <vt:lpstr>Language Arts</vt:lpstr>
      <vt:lpstr> </vt:lpstr>
      <vt:lpstr>Meet with departments, unpack standards, and collaborate! </vt:lpstr>
      <vt:lpstr>PowerPoint Presentation</vt:lpstr>
      <vt:lpstr>PowerPoint Presentation</vt:lpstr>
      <vt:lpstr>Why, When, and How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RAFT</dc:title>
  <dc:creator>K20 Center</dc:creator>
  <cp:lastModifiedBy>Daniella Peters</cp:lastModifiedBy>
  <cp:revision>43</cp:revision>
  <dcterms:created xsi:type="dcterms:W3CDTF">2014-12-15T17:24:34Z</dcterms:created>
  <dcterms:modified xsi:type="dcterms:W3CDTF">2021-11-10T20:55:43Z</dcterms:modified>
</cp:coreProperties>
</file>