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Raleway"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La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0708555cb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0708555c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For the purposes of this presentation, we will learn about PBL from this presentation, videos, and internet research.and some dialog with the presenters who have created PBLs.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9cac31961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9cac3196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Kristen--As you watch the video, jot down in KWHLAQ what information you discover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b0ed74ec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b0ed74ec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0820505e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0820505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9cac31961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9cac3196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Discuss with participants what they highlighted and why on about project-based learning.  Allow time for participants to write down information about Why-lighting on their instructional strategy sheet.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cac31961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9cac31961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How would you begin with designing a project?  When groups present their sequence in the card sort, encourage them to explain their reasoning for the sequence they chose.  Allow time for participants to write down  information about Card Sort on the instructional strategy sheet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7b0ed74ec_4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7b0ed74ec_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is a suggested sequence but slight variations are fine.  Pass out the Design a Project Checklist at this time.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b0ed74ec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7b0ed74ec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7b0ed74ec_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7b0ed74ec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7b0ed74ec_4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7b0ed74ec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Allow time for participants to explore websites, find a PBL lesson, and report progress.  Time will vary depending on size of group.  You may wish to partner your participants with similar grade level or subject matter participants and have them share 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9cac3196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9cac3196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After this icebreaker, pass out instructional strategy sheet here.  Talk about whenever they see this card cue, the presenters will give them time to fill out the instructional strategy sheet and how they might use it in their classroom.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b0ed74ec_4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7b0ed74ec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7b0ed74ec_4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7b0ed74ec_4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0820505eb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0820505e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7b0ed74ec_4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7b0ed74ec_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Resource with more instructional strategies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7b0ed74ec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7b0ed74ec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Session Feedback forms; names of presenters if needed to email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0708555c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0708555c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a:t>This icebreaker can be used in place of the vacation labels icebreaker if your group is less than 20.</a:t>
            </a:r>
            <a:r>
              <a:rPr lang="en-US"/>
              <a:t>  After the icebreaker, pass out instructional strategy sheet here.  Talk about whenever they see this card cue, the presenters will give them time to fill out the instructional strategy sheet and how they might use it in their classroom.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9cac319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9cac319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 5 minute introduction:  The K20 Center is an outreach department of the OU College of Education.  We work  with schools in delivering a variety of  professional development.  All of our staff are former educators.   Have presenter(s) introduce themselves and explain a little about their educational experiences, as needed.</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7b0ed74ec_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7b0ed74ec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Explain today’s learning objectives.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cac31961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9cac3196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elements of project-based learning may overwhelm a teacher beginning to plan lessons this way.  . Research suggests it is  better for students to immerse themselves in projects even if the project design is not perfect or does not have all the elements-- in other words JUST DO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9cac31961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9cac3196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Introduce the scenario and driving questions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7e25e3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37e25e3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Pass out the KWHLAQ and also the blank KWHLAQ sheets.  Explain that the one on color paper  is just for explanation.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9cac31961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9cac3196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Have participants FIRST write down what they know about project-based learning and what they NEED to know about project-based learning.  Then have them pair with a partner and share their information with each other.  If the group is larger than 20, you may wish to put participants in groups of three for time management purposes.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13" name="Google Shape;13;p2"/>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endParaRPr/>
          </a:p>
        </p:txBody>
      </p:sp>
      <p:sp>
        <p:nvSpPr>
          <p:cNvPr id="14" name="Google Shape;14;p2"/>
          <p:cNvSpPr txBox="1">
            <a:spLocks noGrp="1"/>
          </p:cNvSpPr>
          <p:nvPr>
            <p:ph type="subTitle" idx="1"/>
          </p:nvPr>
        </p:nvSpPr>
        <p:spPr>
          <a:xfrm>
            <a:off x="729627" y="3401500"/>
            <a:ext cx="7688100" cy="541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729450" y="733950"/>
            <a:ext cx="7688400" cy="1244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C9DAF8"/>
              </a:buClr>
              <a:buSzPts val="8000"/>
              <a:buFont typeface="Raleway"/>
              <a:buNone/>
              <a:defRPr sz="8000" b="1" i="0" u="none" strike="noStrike" cap="none">
                <a:solidFill>
                  <a:srgbClr val="C9DAF8"/>
                </a:solidFill>
                <a:latin typeface="Raleway"/>
                <a:ea typeface="Raleway"/>
                <a:cs typeface="Raleway"/>
                <a:sym typeface="Raleway"/>
              </a:defRPr>
            </a:lvl1pPr>
            <a:lvl2pPr marR="0" lvl="1"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9pPr>
          </a:lstStyle>
          <a:p>
            <a:endParaRPr/>
          </a:p>
        </p:txBody>
      </p:sp>
      <p:sp>
        <p:nvSpPr>
          <p:cNvPr id="53" name="Google Shape;53;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pic>
        <p:nvPicPr>
          <p:cNvPr id="54" name="Google Shape;54;p11"/>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14"/>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4" name="Google Shape;64;p14"/>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65" name="Google Shape;65;p14"/>
          <p:cNvSpPr txBox="1">
            <a:spLocks noGrp="1"/>
          </p:cNvSpPr>
          <p:nvPr>
            <p:ph type="ctrTitle"/>
          </p:nvPr>
        </p:nvSpPr>
        <p:spPr>
          <a:xfrm>
            <a:off x="729450" y="15510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66" name="Google Shape;66;p14"/>
          <p:cNvSpPr txBox="1">
            <a:spLocks noGrp="1"/>
          </p:cNvSpPr>
          <p:nvPr>
            <p:ph type="subTitle" idx="1"/>
          </p:nvPr>
        </p:nvSpPr>
        <p:spPr>
          <a:xfrm>
            <a:off x="729627" y="34015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69" name="Google Shape;69;p15"/>
          <p:cNvSpPr txBox="1">
            <a:spLocks noGrp="1"/>
          </p:cNvSpPr>
          <p:nvPr>
            <p:ph type="title"/>
          </p:nvPr>
        </p:nvSpPr>
        <p:spPr>
          <a:xfrm>
            <a:off x="729450" y="1703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2" name="Google Shape;72;p16"/>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55600" rtl="0">
              <a:spcBef>
                <a:spcPts val="1600"/>
              </a:spcBef>
              <a:spcAft>
                <a:spcPts val="0"/>
              </a:spcAft>
              <a:buSzPts val="2000"/>
              <a:buChar char="○"/>
              <a:defRPr/>
            </a:lvl2pPr>
            <a:lvl3pPr marL="1371600" lvl="2" indent="-342900" rtl="0">
              <a:spcBef>
                <a:spcPts val="1600"/>
              </a:spcBef>
              <a:spcAft>
                <a:spcPts val="0"/>
              </a:spcAft>
              <a:buSzPts val="18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74" name="Google Shape;74;p16"/>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7" name="Google Shape;77;p17"/>
          <p:cNvSpPr txBox="1">
            <a:spLocks noGrp="1"/>
          </p:cNvSpPr>
          <p:nvPr>
            <p:ph type="body" idx="1"/>
          </p:nvPr>
        </p:nvSpPr>
        <p:spPr>
          <a:xfrm>
            <a:off x="729325" y="1850275"/>
            <a:ext cx="3774300" cy="22611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55600" rtl="0">
              <a:spcBef>
                <a:spcPts val="1600"/>
              </a:spcBef>
              <a:spcAft>
                <a:spcPts val="0"/>
              </a:spcAft>
              <a:buSzPts val="2000"/>
              <a:buChar char="○"/>
              <a:defRPr/>
            </a:lvl2pPr>
            <a:lvl3pPr marL="1371600" lvl="2" indent="-342900" rtl="0">
              <a:spcBef>
                <a:spcPts val="1600"/>
              </a:spcBef>
              <a:spcAft>
                <a:spcPts val="0"/>
              </a:spcAft>
              <a:buSzPts val="18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8" name="Google Shape;78;p17"/>
          <p:cNvSpPr txBox="1">
            <a:spLocks noGrp="1"/>
          </p:cNvSpPr>
          <p:nvPr>
            <p:ph type="body" idx="2"/>
          </p:nvPr>
        </p:nvSpPr>
        <p:spPr>
          <a:xfrm>
            <a:off x="4643604" y="1850275"/>
            <a:ext cx="3774300" cy="22611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55600" rtl="0">
              <a:spcBef>
                <a:spcPts val="1600"/>
              </a:spcBef>
              <a:spcAft>
                <a:spcPts val="0"/>
              </a:spcAft>
              <a:buSzPts val="2000"/>
              <a:buChar char="○"/>
              <a:defRPr/>
            </a:lvl2pPr>
            <a:lvl3pPr marL="1371600" lvl="2" indent="-342900" rtl="0">
              <a:spcBef>
                <a:spcPts val="1600"/>
              </a:spcBef>
              <a:spcAft>
                <a:spcPts val="0"/>
              </a:spcAft>
              <a:buSzPts val="18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9" name="Google Shape;79;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80" name="Google Shape;80;p1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729450" y="10138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3" name="Google Shape;83;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84" name="Google Shape;84;p1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730000" y="10900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7" name="Google Shape;87;p19"/>
          <p:cNvSpPr txBox="1">
            <a:spLocks noGrp="1"/>
          </p:cNvSpPr>
          <p:nvPr>
            <p:ph type="body" idx="1"/>
          </p:nvPr>
        </p:nvSpPr>
        <p:spPr>
          <a:xfrm>
            <a:off x="721225" y="2553125"/>
            <a:ext cx="3300900" cy="15975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55600" rtl="0">
              <a:spcBef>
                <a:spcPts val="1600"/>
              </a:spcBef>
              <a:spcAft>
                <a:spcPts val="0"/>
              </a:spcAft>
              <a:buSzPts val="2000"/>
              <a:buChar char="○"/>
              <a:defRPr/>
            </a:lvl2pPr>
            <a:lvl3pPr marL="1371600" lvl="2" indent="-342900" rtl="0">
              <a:spcBef>
                <a:spcPts val="1600"/>
              </a:spcBef>
              <a:spcAft>
                <a:spcPts val="0"/>
              </a:spcAft>
              <a:buSzPts val="18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8" name="Google Shape;88;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89" name="Google Shape;89;p19"/>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pic>
        <p:nvPicPr>
          <p:cNvPr id="92" name="Google Shape;92;p20"/>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95" name="Google Shape;95;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6" name="Google Shape;96;p2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97" name="Google Shape;97;p2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55600" rtl="0">
              <a:spcBef>
                <a:spcPts val="1600"/>
              </a:spcBef>
              <a:spcAft>
                <a:spcPts val="0"/>
              </a:spcAft>
              <a:buSzPts val="2000"/>
              <a:buChar char="○"/>
              <a:defRPr/>
            </a:lvl2pPr>
            <a:lvl3pPr marL="1371600" lvl="2" indent="-342900" rtl="0">
              <a:spcBef>
                <a:spcPts val="1600"/>
              </a:spcBef>
              <a:spcAft>
                <a:spcPts val="0"/>
              </a:spcAft>
              <a:buSzPts val="18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8" name="Google Shape;98;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pic>
        <p:nvPicPr>
          <p:cNvPr id="99" name="Google Shape;99;p21"/>
          <p:cNvPicPr preferRelativeResize="0"/>
          <p:nvPr/>
        </p:nvPicPr>
        <p:blipFill rotWithShape="1">
          <a:blip r:embed="rId3">
            <a:alphaModFix/>
          </a:blip>
          <a:srcRect r="19665"/>
          <a:stretch/>
        </p:blipFill>
        <p:spPr>
          <a:xfrm>
            <a:off x="0" y="0"/>
            <a:ext cx="4572000" cy="89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pic>
        <p:nvPicPr>
          <p:cNvPr id="17" name="Google Shape;17;p3"/>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None/>
              <a:defRPr/>
            </a:lvl1pPr>
          </a:lstStyle>
          <a:p>
            <a:endParaRPr/>
          </a:p>
        </p:txBody>
      </p:sp>
      <p:sp>
        <p:nvSpPr>
          <p:cNvPr id="102" name="Google Shape;102;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03"/>
        <p:cNvGrpSpPr/>
        <p:nvPr/>
      </p:nvGrpSpPr>
      <p:grpSpPr>
        <a:xfrm>
          <a:off x="0" y="0"/>
          <a:ext cx="0" cy="0"/>
          <a:chOff x="0" y="0"/>
          <a:chExt cx="0" cy="0"/>
        </a:xfrm>
      </p:grpSpPr>
      <p:sp>
        <p:nvSpPr>
          <p:cNvPr id="104" name="Google Shape;104;p23"/>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rgbClr val="C9DAF8"/>
              </a:buClr>
              <a:buSzPts val="8000"/>
              <a:buNone/>
              <a:defRPr sz="8000">
                <a:solidFill>
                  <a:srgbClr val="C9DAF8"/>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05" name="Google Shape;105;p23"/>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55600" rtl="0">
              <a:spcBef>
                <a:spcPts val="1600"/>
              </a:spcBef>
              <a:spcAft>
                <a:spcPts val="0"/>
              </a:spcAft>
              <a:buClr>
                <a:schemeClr val="lt1"/>
              </a:buClr>
              <a:buSzPts val="2000"/>
              <a:buChar char="○"/>
              <a:defRPr>
                <a:solidFill>
                  <a:schemeClr val="lt1"/>
                </a:solidFill>
              </a:defRPr>
            </a:lvl2pPr>
            <a:lvl3pPr marL="1371600" lvl="2" indent="-342900" rtl="0">
              <a:spcBef>
                <a:spcPts val="1600"/>
              </a:spcBef>
              <a:spcAft>
                <a:spcPts val="0"/>
              </a:spcAft>
              <a:buClr>
                <a:schemeClr val="lt1"/>
              </a:buClr>
              <a:buSzPts val="18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pic>
        <p:nvPicPr>
          <p:cNvPr id="106" name="Google Shape;106;p23"/>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13"/>
        <p:cNvGrpSpPr/>
        <p:nvPr/>
      </p:nvGrpSpPr>
      <p:grpSpPr>
        <a:xfrm>
          <a:off x="0" y="0"/>
          <a:ext cx="0" cy="0"/>
          <a:chOff x="0" y="0"/>
          <a:chExt cx="0" cy="0"/>
        </a:xfrm>
      </p:grpSpPr>
      <p:pic>
        <p:nvPicPr>
          <p:cNvPr id="114" name="Google Shape;114;p2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5" name="Google Shape;115;p26"/>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6"/>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117" name="Google Shape;117;p26"/>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endParaRPr/>
          </a:p>
        </p:txBody>
      </p:sp>
      <p:sp>
        <p:nvSpPr>
          <p:cNvPr id="118" name="Google Shape;118;p26"/>
          <p:cNvSpPr txBox="1">
            <a:spLocks noGrp="1"/>
          </p:cNvSpPr>
          <p:nvPr>
            <p:ph type="subTitle" idx="1"/>
          </p:nvPr>
        </p:nvSpPr>
        <p:spPr>
          <a:xfrm>
            <a:off x="729627" y="3401500"/>
            <a:ext cx="7688100" cy="541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121" name="Google Shape;121;p27"/>
          <p:cNvSpPr txBox="1">
            <a:spLocks noGrp="1"/>
          </p:cNvSpPr>
          <p:nvPr>
            <p:ph type="body" idx="1"/>
          </p:nvPr>
        </p:nvSpPr>
        <p:spPr>
          <a:xfrm>
            <a:off x="729450" y="1850275"/>
            <a:ext cx="76887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2" name="Google Shape;122;p2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123" name="Google Shape;123;p2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126" name="Google Shape;126;p28"/>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7" name="Google Shape;127;p28"/>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8" name="Google Shape;128;p2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129" name="Google Shape;129;p2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pic>
        <p:nvPicPr>
          <p:cNvPr id="132" name="Google Shape;132;p29"/>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133"/>
        <p:cNvGrpSpPr/>
        <p:nvPr/>
      </p:nvGrpSpPr>
      <p:grpSpPr>
        <a:xfrm>
          <a:off x="0" y="0"/>
          <a:ext cx="0" cy="0"/>
          <a:chOff x="0" y="0"/>
          <a:chExt cx="0" cy="0"/>
        </a:xfrm>
      </p:grpSpPr>
      <p:pic>
        <p:nvPicPr>
          <p:cNvPr id="134" name="Google Shape;134;p30"/>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135" name="Google Shape;135;p30"/>
          <p:cNvSpPr txBox="1">
            <a:spLocks noGrp="1"/>
          </p:cNvSpPr>
          <p:nvPr>
            <p:ph type="title"/>
          </p:nvPr>
        </p:nvSpPr>
        <p:spPr>
          <a:xfrm>
            <a:off x="729450" y="1703450"/>
            <a:ext cx="7688400" cy="151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729450" y="10138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138" name="Google Shape;138;p3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139" name="Google Shape;139;p31"/>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730000" y="1090050"/>
            <a:ext cx="3300900" cy="1381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142" name="Google Shape;142;p32"/>
          <p:cNvSpPr txBox="1">
            <a:spLocks noGrp="1"/>
          </p:cNvSpPr>
          <p:nvPr>
            <p:ph type="body" idx="1"/>
          </p:nvPr>
        </p:nvSpPr>
        <p:spPr>
          <a:xfrm>
            <a:off x="721225" y="2553125"/>
            <a:ext cx="3300900" cy="1597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43" name="Google Shape;143;p3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144" name="Google Shape;144;p32"/>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20" name="Google Shape;20;p4"/>
          <p:cNvSpPr txBox="1">
            <a:spLocks noGrp="1"/>
          </p:cNvSpPr>
          <p:nvPr>
            <p:ph type="body" idx="1"/>
          </p:nvPr>
        </p:nvSpPr>
        <p:spPr>
          <a:xfrm>
            <a:off x="729450" y="1850275"/>
            <a:ext cx="76887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1" name="Google Shape;21;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22" name="Google Shape;22;p4"/>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5"/>
        <p:cNvGrpSpPr/>
        <p:nvPr/>
      </p:nvGrpSpPr>
      <p:grpSpPr>
        <a:xfrm>
          <a:off x="0" y="0"/>
          <a:ext cx="0" cy="0"/>
          <a:chOff x="0" y="0"/>
          <a:chExt cx="0" cy="0"/>
        </a:xfrm>
      </p:grpSpPr>
      <p:pic>
        <p:nvPicPr>
          <p:cNvPr id="146" name="Google Shape;146;p33"/>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147" name="Google Shape;147;p33"/>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148" name="Google Shape;148;p33"/>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
        <p:nvSpPr>
          <p:cNvPr id="149" name="Google Shape;149;p33"/>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50" name="Google Shape;150;p3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151" name="Google Shape;151;p33"/>
          <p:cNvPicPr preferRelativeResize="0"/>
          <p:nvPr/>
        </p:nvPicPr>
        <p:blipFill rotWithShape="1">
          <a:blip r:embed="rId3">
            <a:alphaModFix/>
          </a:blip>
          <a:srcRect r="19665"/>
          <a:stretch/>
        </p:blipFill>
        <p:spPr>
          <a:xfrm>
            <a:off x="0" y="0"/>
            <a:ext cx="4572000" cy="8951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sp>
        <p:nvSpPr>
          <p:cNvPr id="153" name="Google Shape;153;p34"/>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stStyle>
          <a:p>
            <a:endParaRPr/>
          </a:p>
        </p:txBody>
      </p:sp>
      <p:sp>
        <p:nvSpPr>
          <p:cNvPr id="154" name="Google Shape;154;p3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729450" y="733950"/>
            <a:ext cx="7688400" cy="1244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C9DAF8"/>
              </a:buClr>
              <a:buSzPts val="8000"/>
              <a:buFont typeface="Raleway"/>
              <a:buNone/>
              <a:defRPr sz="8000" b="1" i="0" u="none" strike="noStrike" cap="none">
                <a:solidFill>
                  <a:srgbClr val="C9DAF8"/>
                </a:solidFill>
                <a:latin typeface="Raleway"/>
                <a:ea typeface="Raleway"/>
                <a:cs typeface="Raleway"/>
                <a:sym typeface="Raleway"/>
              </a:defRPr>
            </a:lvl1pPr>
            <a:lvl2pPr marR="0" lvl="1"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8000"/>
              <a:buFont typeface="Raleway"/>
              <a:buNone/>
              <a:defRPr sz="8000" b="1" i="0" u="none" strike="noStrike" cap="none">
                <a:solidFill>
                  <a:schemeClr val="lt1"/>
                </a:solidFill>
                <a:latin typeface="Raleway"/>
                <a:ea typeface="Raleway"/>
                <a:cs typeface="Raleway"/>
                <a:sym typeface="Raleway"/>
              </a:defRPr>
            </a:lvl9pPr>
          </a:lstStyle>
          <a:p>
            <a:endParaRPr/>
          </a:p>
        </p:txBody>
      </p:sp>
      <p:sp>
        <p:nvSpPr>
          <p:cNvPr id="157" name="Google Shape;157;p35"/>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pic>
        <p:nvPicPr>
          <p:cNvPr id="158" name="Google Shape;158;p35"/>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3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25" name="Google Shape;25;p5"/>
          <p:cNvSpPr txBox="1">
            <a:spLocks noGrp="1"/>
          </p:cNvSpPr>
          <p:nvPr>
            <p:ph type="title"/>
          </p:nvPr>
        </p:nvSpPr>
        <p:spPr>
          <a:xfrm>
            <a:off x="729450" y="1703450"/>
            <a:ext cx="7688400" cy="151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600"/>
              <a:buFont typeface="Raleway"/>
              <a:buNone/>
              <a:defRPr sz="3600" b="1" i="0" u="none" strike="noStrike" cap="none">
                <a:solidFill>
                  <a:schemeClr val="lt1"/>
                </a:solidFill>
                <a:latin typeface="Raleway"/>
                <a:ea typeface="Raleway"/>
                <a:cs typeface="Raleway"/>
                <a:sym typeface="Ralewa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28" name="Google Shape;28;p6"/>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29" name="Google Shape;29;p6"/>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30" name="Google Shape;30;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31" name="Google Shape;31;p6"/>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729450" y="1013850"/>
            <a:ext cx="7688400" cy="535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34" name="Google Shape;34;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35" name="Google Shape;35;p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30000" y="1090050"/>
            <a:ext cx="3300900" cy="1381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38" name="Google Shape;38;p8"/>
          <p:cNvSpPr txBox="1">
            <a:spLocks noGrp="1"/>
          </p:cNvSpPr>
          <p:nvPr>
            <p:ph type="body" idx="1"/>
          </p:nvPr>
        </p:nvSpPr>
        <p:spPr>
          <a:xfrm>
            <a:off x="721225" y="2553125"/>
            <a:ext cx="3300900" cy="1597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39" name="Google Shape;39;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40" name="Google Shape;40;p8"/>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43" name="Google Shape;43;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endParaRPr/>
          </a:p>
        </p:txBody>
      </p:sp>
      <p:sp>
        <p:nvSpPr>
          <p:cNvPr id="44" name="Google Shape;44;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600"/>
              <a:buFont typeface="Lato"/>
              <a:buNone/>
              <a:defRPr sz="1600" b="0" i="0" u="none" strike="noStrike" cap="none">
                <a:solidFill>
                  <a:schemeClr val="accent1"/>
                </a:solidFill>
                <a:latin typeface="Lato"/>
                <a:ea typeface="Lato"/>
                <a:cs typeface="Lato"/>
                <a:sym typeface="Lato"/>
              </a:defRPr>
            </a:lvl9pPr>
          </a:lstStyle>
          <a:p>
            <a:endParaRPr/>
          </a:p>
        </p:txBody>
      </p:sp>
      <p:sp>
        <p:nvSpPr>
          <p:cNvPr id="45" name="Google Shape;45;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46" name="Google Shape;4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pic>
        <p:nvPicPr>
          <p:cNvPr id="47" name="Google Shape;47;p9"/>
          <p:cNvPicPr preferRelativeResize="0"/>
          <p:nvPr/>
        </p:nvPicPr>
        <p:blipFill rotWithShape="1">
          <a:blip r:embed="rId3">
            <a:alphaModFix/>
          </a:blip>
          <a:srcRect r="19664"/>
          <a:stretch/>
        </p:blipFill>
        <p:spPr>
          <a:xfrm>
            <a:off x="0" y="0"/>
            <a:ext cx="4572000" cy="895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300"/>
              <a:buFont typeface="Lato"/>
              <a:buNone/>
              <a:defRPr sz="1300" b="0" i="0" u="none" strike="noStrike" cap="none">
                <a:solidFill>
                  <a:schemeClr val="accent1"/>
                </a:solidFill>
                <a:latin typeface="Lato"/>
                <a:ea typeface="Lato"/>
                <a:cs typeface="Lato"/>
                <a:sym typeface="Lato"/>
              </a:defRPr>
            </a:lvl1pPr>
          </a:lstStyle>
          <a:p>
            <a:endParaRPr/>
          </a:p>
        </p:txBody>
      </p:sp>
      <p:sp>
        <p:nvSpPr>
          <p:cNvPr id="50" name="Google Shape;50;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59" name="Google Shape;5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81000" rtl="0">
              <a:lnSpc>
                <a:spcPct val="115000"/>
              </a:lnSpc>
              <a:spcBef>
                <a:spcPts val="0"/>
              </a:spcBef>
              <a:spcAft>
                <a:spcPts val="0"/>
              </a:spcAft>
              <a:buClr>
                <a:schemeClr val="accent1"/>
              </a:buClr>
              <a:buSzPts val="2400"/>
              <a:buFont typeface="Lato"/>
              <a:buChar char="●"/>
              <a:defRPr sz="2400">
                <a:solidFill>
                  <a:schemeClr val="accent1"/>
                </a:solidFill>
                <a:latin typeface="Lato"/>
                <a:ea typeface="Lato"/>
                <a:cs typeface="Lato"/>
                <a:sym typeface="Lato"/>
              </a:defRPr>
            </a:lvl1pPr>
            <a:lvl2pPr marL="914400" lvl="1" indent="-355600" rtl="0">
              <a:lnSpc>
                <a:spcPct val="115000"/>
              </a:lnSpc>
              <a:spcBef>
                <a:spcPts val="1600"/>
              </a:spcBef>
              <a:spcAft>
                <a:spcPts val="0"/>
              </a:spcAft>
              <a:buClr>
                <a:schemeClr val="accent1"/>
              </a:buClr>
              <a:buSzPts val="2000"/>
              <a:buFont typeface="Lato"/>
              <a:buChar char="○"/>
              <a:defRPr sz="2000">
                <a:solidFill>
                  <a:schemeClr val="accent1"/>
                </a:solidFill>
                <a:latin typeface="Lato"/>
                <a:ea typeface="Lato"/>
                <a:cs typeface="Lato"/>
                <a:sym typeface="Lato"/>
              </a:defRPr>
            </a:lvl2pPr>
            <a:lvl3pPr marL="1371600" lvl="2" indent="-342900" rtl="0">
              <a:lnSpc>
                <a:spcPct val="115000"/>
              </a:lnSpc>
              <a:spcBef>
                <a:spcPts val="1600"/>
              </a:spcBef>
              <a:spcAft>
                <a:spcPts val="0"/>
              </a:spcAft>
              <a:buClr>
                <a:schemeClr val="accent1"/>
              </a:buClr>
              <a:buSzPts val="1800"/>
              <a:buFont typeface="Lato"/>
              <a:buChar char="■"/>
              <a:defRPr sz="1800">
                <a:solidFill>
                  <a:schemeClr val="accent1"/>
                </a:solidFill>
                <a:latin typeface="Lato"/>
                <a:ea typeface="Lato"/>
                <a:cs typeface="Lato"/>
                <a:sym typeface="Lato"/>
              </a:defRPr>
            </a:lvl3pPr>
            <a:lvl4pPr marL="1828800" lvl="3" indent="-317500" rtl="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rtl="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rtl="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rtl="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rtl="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rtl="0">
              <a:lnSpc>
                <a:spcPct val="115000"/>
              </a:lnSpc>
              <a:spcBef>
                <a:spcPts val="1600"/>
              </a:spcBef>
              <a:spcAft>
                <a:spcPts val="1600"/>
              </a:spcAft>
              <a:buClr>
                <a:schemeClr val="accent1"/>
              </a:buClr>
              <a:buSzPts val="1400"/>
              <a:buFont typeface="Lato"/>
              <a:buChar char="■"/>
              <a:defRPr>
                <a:solidFill>
                  <a:schemeClr val="accent1"/>
                </a:solidFill>
                <a:latin typeface="Lato"/>
                <a:ea typeface="Lato"/>
                <a:cs typeface="Lato"/>
                <a:sym typeface="Lato"/>
              </a:defRPr>
            </a:lvl9pPr>
          </a:lstStyle>
          <a:p>
            <a:endParaRPr/>
          </a:p>
        </p:txBody>
      </p:sp>
      <p:sp>
        <p:nvSpPr>
          <p:cNvPr id="60" name="Google Shape;60;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111" name="Google Shape;11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12" name="Google Shape;112;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eGWqBZSFgx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WX6KZQDoE"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mailto:susanmc@ou.edu"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hyperlink" Target="mailto:kristen.sublett@o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hyperlink" Target="Tolisano,%20S.%20(2015).%20An%20update%20to%20the%20upgraded%20KWL%20for%20the%2021st%20century.%20Blog.%20%20Retrieved%20from:%20%20http:/langwitches.org/blog/2015/06/12/an-update-to-the-upgraded-kwl-for-the-21st-centu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4200"/>
              <a:buFont typeface="Raleway"/>
              <a:buNone/>
            </a:pPr>
            <a:r>
              <a:rPr lang="en-US"/>
              <a:t>The “Design A Project” project</a:t>
            </a:r>
            <a:endParaRPr sz="4200" b="1" i="0" u="none" strike="noStrike" cap="none">
              <a:solidFill>
                <a:schemeClr val="dk2"/>
              </a:solidFill>
              <a:latin typeface="Raleway"/>
              <a:ea typeface="Raleway"/>
              <a:cs typeface="Raleway"/>
              <a:sym typeface="Raleway"/>
            </a:endParaRPr>
          </a:p>
        </p:txBody>
      </p:sp>
      <p:sp>
        <p:nvSpPr>
          <p:cNvPr id="166" name="Google Shape;166;p37"/>
          <p:cNvSpPr txBox="1">
            <a:spLocks noGrp="1"/>
          </p:cNvSpPr>
          <p:nvPr>
            <p:ph type="subTitle" idx="1"/>
          </p:nvPr>
        </p:nvSpPr>
        <p:spPr>
          <a:xfrm>
            <a:off x="676675" y="3215750"/>
            <a:ext cx="7688100" cy="111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1600"/>
              <a:buFont typeface="Lato"/>
              <a:buNone/>
            </a:pPr>
            <a:r>
              <a:rPr lang="en-US" b="1"/>
              <a:t>The Project-Based Learning Approach</a:t>
            </a:r>
            <a:endParaRPr b="1"/>
          </a:p>
          <a:p>
            <a:pPr marL="0" marR="0" lvl="0" indent="0" algn="l" rtl="0">
              <a:lnSpc>
                <a:spcPct val="100000"/>
              </a:lnSpc>
              <a:spcBef>
                <a:spcPts val="0"/>
              </a:spcBef>
              <a:spcAft>
                <a:spcPts val="0"/>
              </a:spcAft>
              <a:buClr>
                <a:schemeClr val="accent1"/>
              </a:buClr>
              <a:buSzPts val="1600"/>
              <a:buFont typeface="Lato"/>
              <a:buNone/>
            </a:pPr>
            <a:endParaRPr b="1"/>
          </a:p>
          <a:p>
            <a:pPr marL="0" marR="0" lvl="0" indent="0" algn="l" rtl="0">
              <a:lnSpc>
                <a:spcPct val="100000"/>
              </a:lnSpc>
              <a:spcBef>
                <a:spcPts val="0"/>
              </a:spcBef>
              <a:spcAft>
                <a:spcPts val="0"/>
              </a:spcAft>
              <a:buClr>
                <a:schemeClr val="accent1"/>
              </a:buClr>
              <a:buSzPts val="1600"/>
              <a:buFont typeface="Lato"/>
              <a:buNone/>
            </a:pPr>
            <a:r>
              <a:rPr lang="en-US" b="1" i="1"/>
              <a:t>Susan McHale &amp; Kristen Sublett</a:t>
            </a:r>
            <a:r>
              <a:rPr lang="en-US" b="1"/>
              <a:t>  </a:t>
            </a:r>
            <a:endParaRPr sz="1600" b="1" i="0" u="none" strike="noStrike" cap="none">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6"/>
          <p:cNvSpPr txBox="1">
            <a:spLocks noGrp="1"/>
          </p:cNvSpPr>
          <p:nvPr>
            <p:ph type="title"/>
          </p:nvPr>
        </p:nvSpPr>
        <p:spPr>
          <a:xfrm>
            <a:off x="2545450" y="1015225"/>
            <a:ext cx="42732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t>K-W-</a:t>
            </a:r>
            <a:r>
              <a:rPr lang="en-US" sz="3600">
                <a:solidFill>
                  <a:srgbClr val="980000"/>
                </a:solidFill>
              </a:rPr>
              <a:t>H</a:t>
            </a:r>
            <a:r>
              <a:rPr lang="en-US" sz="3000"/>
              <a:t>-L-A-Q</a:t>
            </a:r>
            <a:endParaRPr sz="3000"/>
          </a:p>
        </p:txBody>
      </p:sp>
      <p:sp>
        <p:nvSpPr>
          <p:cNvPr id="224" name="Google Shape;224;p46"/>
          <p:cNvSpPr txBox="1">
            <a:spLocks noGrp="1"/>
          </p:cNvSpPr>
          <p:nvPr>
            <p:ph type="body" idx="1"/>
          </p:nvPr>
        </p:nvSpPr>
        <p:spPr>
          <a:xfrm>
            <a:off x="2472825" y="1786700"/>
            <a:ext cx="4811400" cy="68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How will we find out more about project-based learning?</a:t>
            </a:r>
            <a:endParaRPr sz="1800" b="1"/>
          </a:p>
          <a:p>
            <a:pPr marL="0" lvl="0" indent="0" rtl="0">
              <a:spcBef>
                <a:spcPts val="0"/>
              </a:spcBef>
              <a:spcAft>
                <a:spcPts val="0"/>
              </a:spcAft>
              <a:buNone/>
            </a:pPr>
            <a:endParaRPr sz="1800" b="1"/>
          </a:p>
        </p:txBody>
      </p:sp>
      <p:sp>
        <p:nvSpPr>
          <p:cNvPr id="225" name="Google Shape;225;p46"/>
          <p:cNvSpPr txBox="1"/>
          <p:nvPr/>
        </p:nvSpPr>
        <p:spPr>
          <a:xfrm>
            <a:off x="1702725" y="2819050"/>
            <a:ext cx="4797900" cy="36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980000"/>
                </a:solidFill>
              </a:rPr>
              <a:t>This presentation</a:t>
            </a:r>
            <a:endParaRPr sz="1800">
              <a:solidFill>
                <a:srgbClr val="980000"/>
              </a:solidFill>
            </a:endParaRPr>
          </a:p>
          <a:p>
            <a:pPr marL="0" lvl="0" indent="0">
              <a:spcBef>
                <a:spcPts val="0"/>
              </a:spcBef>
              <a:spcAft>
                <a:spcPts val="0"/>
              </a:spcAft>
              <a:buNone/>
            </a:pPr>
            <a:endParaRPr sz="1100"/>
          </a:p>
        </p:txBody>
      </p:sp>
      <p:sp>
        <p:nvSpPr>
          <p:cNvPr id="226" name="Google Shape;226;p46"/>
          <p:cNvSpPr txBox="1"/>
          <p:nvPr/>
        </p:nvSpPr>
        <p:spPr>
          <a:xfrm>
            <a:off x="1752050" y="3306525"/>
            <a:ext cx="4811400" cy="42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980000"/>
                </a:solidFill>
              </a:rPr>
              <a:t>Internet research</a:t>
            </a:r>
            <a:endParaRPr sz="1800">
              <a:solidFill>
                <a:srgbClr val="980000"/>
              </a:solidFill>
            </a:endParaRPr>
          </a:p>
        </p:txBody>
      </p:sp>
      <p:sp>
        <p:nvSpPr>
          <p:cNvPr id="227" name="Google Shape;227;p46"/>
          <p:cNvSpPr txBox="1"/>
          <p:nvPr/>
        </p:nvSpPr>
        <p:spPr>
          <a:xfrm>
            <a:off x="1752050" y="3949450"/>
            <a:ext cx="3751800" cy="770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980000"/>
                </a:solidFill>
              </a:rPr>
              <a:t>Learning from someone who has created some projects</a:t>
            </a:r>
            <a:endParaRPr sz="1800">
              <a:solidFill>
                <a:srgbClr val="98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2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2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31"/>
        <p:cNvGrpSpPr/>
        <p:nvPr/>
      </p:nvGrpSpPr>
      <p:grpSpPr>
        <a:xfrm>
          <a:off x="0" y="0"/>
          <a:ext cx="0" cy="0"/>
          <a:chOff x="0" y="0"/>
          <a:chExt cx="0" cy="0"/>
        </a:xfrm>
      </p:grpSpPr>
      <p:sp>
        <p:nvSpPr>
          <p:cNvPr id="232" name="Google Shape;232;p47"/>
          <p:cNvSpPr txBox="1">
            <a:spLocks noGrp="1"/>
          </p:cNvSpPr>
          <p:nvPr>
            <p:ph type="title"/>
          </p:nvPr>
        </p:nvSpPr>
        <p:spPr>
          <a:xfrm>
            <a:off x="727650" y="777938"/>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Let’s Watch a Video </a:t>
            </a:r>
            <a:endParaRPr/>
          </a:p>
        </p:txBody>
      </p:sp>
      <p:sp>
        <p:nvSpPr>
          <p:cNvPr id="233" name="Google Shape;233;p47"/>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4" name="Google Shape;234;p47"/>
          <p:cNvSpPr txBox="1"/>
          <p:nvPr/>
        </p:nvSpPr>
        <p:spPr>
          <a:xfrm>
            <a:off x="6284850" y="289050"/>
            <a:ext cx="1800900" cy="37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Elementary</a:t>
            </a:r>
            <a:endParaRPr b="1"/>
          </a:p>
          <a:p>
            <a:pPr marL="0" lvl="0" indent="0" rtl="0">
              <a:spcBef>
                <a:spcPts val="0"/>
              </a:spcBef>
              <a:spcAft>
                <a:spcPts val="0"/>
              </a:spcAft>
              <a:buNone/>
            </a:pPr>
            <a:endParaRPr/>
          </a:p>
        </p:txBody>
      </p:sp>
      <p:pic>
        <p:nvPicPr>
          <p:cNvPr id="235" name="Google Shape;235;p47" descr="Researchers in Michigan showed that project-based learning in high-poverty communities can produce statistically significant gains in social studies and informational reading—see how they did it in this video.&#10;&#10;Learn more about the study and download the Project PLACE curriculum on Edutopia.org: &#10;&#10;https://www.edutopia.org/article/projects-have-been-put-test-anne-lise-halvorsen-nell-duke" title="Project-Based Learning: Raising Student Achievement for All Learners">
            <a:hlinkClick r:id="rId3"/>
          </p:cNvPr>
          <p:cNvPicPr preferRelativeResize="0"/>
          <p:nvPr/>
        </p:nvPicPr>
        <p:blipFill>
          <a:blip r:embed="rId4">
            <a:alphaModFix/>
          </a:blip>
          <a:stretch>
            <a:fillRect/>
          </a:stretch>
        </p:blipFill>
        <p:spPr>
          <a:xfrm>
            <a:off x="2056375" y="1431550"/>
            <a:ext cx="4887700" cy="366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title"/>
          </p:nvPr>
        </p:nvSpPr>
        <p:spPr>
          <a:xfrm>
            <a:off x="727650" y="80600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Addressing HOW I will learn more about PBL</a:t>
            </a:r>
            <a:endParaRPr/>
          </a:p>
        </p:txBody>
      </p:sp>
      <p:sp>
        <p:nvSpPr>
          <p:cNvPr id="241" name="Google Shape;241;p48"/>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42" name="Google Shape;242;p48"/>
          <p:cNvSpPr txBox="1"/>
          <p:nvPr/>
        </p:nvSpPr>
        <p:spPr>
          <a:xfrm>
            <a:off x="6284850" y="289050"/>
            <a:ext cx="1800900" cy="37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a:p>
          <a:p>
            <a:pPr marL="0" lvl="0" indent="0" rtl="0">
              <a:spcBef>
                <a:spcPts val="0"/>
              </a:spcBef>
              <a:spcAft>
                <a:spcPts val="0"/>
              </a:spcAft>
              <a:buNone/>
            </a:pPr>
            <a:endParaRPr/>
          </a:p>
        </p:txBody>
      </p:sp>
      <p:pic>
        <p:nvPicPr>
          <p:cNvPr id="243" name="Google Shape;243;p48" descr="Visit http://www.edutopia.org/manor. Go inside Manor New Technology High School, where an unwavering commitment to an effective schoolwide PBL model keeps both students and teachers motivated and achieving their best." title="Project-Based Learning: Success Start to Finish">
            <a:hlinkClick r:id="rId3"/>
          </p:cNvPr>
          <p:cNvPicPr preferRelativeResize="0"/>
          <p:nvPr/>
        </p:nvPicPr>
        <p:blipFill>
          <a:blip r:embed="rId4">
            <a:alphaModFix/>
          </a:blip>
          <a:stretch>
            <a:fillRect/>
          </a:stretch>
        </p:blipFill>
        <p:spPr>
          <a:xfrm>
            <a:off x="1872325" y="1341200"/>
            <a:ext cx="5069724" cy="3802300"/>
          </a:xfrm>
          <a:prstGeom prst="rect">
            <a:avLst/>
          </a:prstGeom>
          <a:noFill/>
          <a:ln>
            <a:noFill/>
          </a:ln>
        </p:spPr>
      </p:pic>
      <p:sp>
        <p:nvSpPr>
          <p:cNvPr id="244" name="Google Shape;244;p48"/>
          <p:cNvSpPr txBox="1"/>
          <p:nvPr/>
        </p:nvSpPr>
        <p:spPr>
          <a:xfrm>
            <a:off x="6577750" y="233150"/>
            <a:ext cx="1709700" cy="33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Secondary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9"/>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 Notice/I Wonder video discussion</a:t>
            </a:r>
            <a:endParaRPr/>
          </a:p>
        </p:txBody>
      </p:sp>
      <p:sp>
        <p:nvSpPr>
          <p:cNvPr id="250" name="Google Shape;250;p49"/>
          <p:cNvSpPr txBox="1">
            <a:spLocks noGrp="1"/>
          </p:cNvSpPr>
          <p:nvPr>
            <p:ph type="body" idx="1"/>
          </p:nvPr>
        </p:nvSpPr>
        <p:spPr>
          <a:xfrm>
            <a:off x="729450" y="1864400"/>
            <a:ext cx="7688700" cy="22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a:t>What did you </a:t>
            </a:r>
            <a:r>
              <a:rPr lang="en-US" sz="1800" b="1"/>
              <a:t>NOTICE</a:t>
            </a:r>
            <a:r>
              <a:rPr lang="en-US" sz="1800"/>
              <a:t> about Project-based learning?</a:t>
            </a:r>
            <a:endParaRPr sz="1800"/>
          </a:p>
          <a:p>
            <a:pPr marL="0" lvl="0" indent="0" rtl="0">
              <a:spcBef>
                <a:spcPts val="0"/>
              </a:spcBef>
              <a:spcAft>
                <a:spcPts val="0"/>
              </a:spcAft>
              <a:buNone/>
            </a:pPr>
            <a:endParaRPr sz="1800"/>
          </a:p>
          <a:p>
            <a:pPr marL="0" lvl="0" indent="0">
              <a:spcBef>
                <a:spcPts val="0"/>
              </a:spcBef>
              <a:spcAft>
                <a:spcPts val="0"/>
              </a:spcAft>
              <a:buNone/>
            </a:pPr>
            <a:r>
              <a:rPr lang="en-US" sz="1800"/>
              <a:t>What did you </a:t>
            </a:r>
            <a:r>
              <a:rPr lang="en-US" sz="1800" b="1"/>
              <a:t>WONDER</a:t>
            </a:r>
            <a:r>
              <a:rPr lang="en-US" sz="1800"/>
              <a:t> about after viewing the video?</a:t>
            </a:r>
            <a:endParaRPr sz="1800"/>
          </a:p>
        </p:txBody>
      </p:sp>
      <p:pic>
        <p:nvPicPr>
          <p:cNvPr id="251" name="Google Shape;251;p49"/>
          <p:cNvPicPr preferRelativeResize="0"/>
          <p:nvPr/>
        </p:nvPicPr>
        <p:blipFill>
          <a:blip r:embed="rId3">
            <a:alphaModFix/>
          </a:blip>
          <a:stretch>
            <a:fillRect/>
          </a:stretch>
        </p:blipFill>
        <p:spPr>
          <a:xfrm>
            <a:off x="6447945" y="1625250"/>
            <a:ext cx="1785280" cy="2416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0"/>
          <p:cNvSpPr txBox="1">
            <a:spLocks noGrp="1"/>
          </p:cNvSpPr>
          <p:nvPr>
            <p:ph type="title"/>
          </p:nvPr>
        </p:nvSpPr>
        <p:spPr>
          <a:xfrm>
            <a:off x="727650" y="9063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Addressing How I will learn more about PBL</a:t>
            </a:r>
            <a:endParaRPr/>
          </a:p>
        </p:txBody>
      </p:sp>
      <p:sp>
        <p:nvSpPr>
          <p:cNvPr id="257" name="Google Shape;257;p50"/>
          <p:cNvSpPr txBox="1">
            <a:spLocks noGrp="1"/>
          </p:cNvSpPr>
          <p:nvPr>
            <p:ph type="body" idx="1"/>
          </p:nvPr>
        </p:nvSpPr>
        <p:spPr>
          <a:xfrm>
            <a:off x="729450" y="1740050"/>
            <a:ext cx="4349700" cy="226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a:t>Let’s </a:t>
            </a:r>
            <a:r>
              <a:rPr lang="en-US" sz="1800" b="1"/>
              <a:t>read</a:t>
            </a:r>
            <a:r>
              <a:rPr lang="en-US" sz="1800"/>
              <a:t> about project-based learning.</a:t>
            </a:r>
            <a:endParaRPr sz="1800"/>
          </a:p>
          <a:p>
            <a:pPr marL="0" lvl="0" indent="0">
              <a:spcBef>
                <a:spcPts val="0"/>
              </a:spcBef>
              <a:spcAft>
                <a:spcPts val="0"/>
              </a:spcAft>
              <a:buNone/>
            </a:pPr>
            <a:endParaRPr sz="1800"/>
          </a:p>
          <a:p>
            <a:pPr marL="0" lvl="0" indent="0">
              <a:spcBef>
                <a:spcPts val="0"/>
              </a:spcBef>
              <a:spcAft>
                <a:spcPts val="0"/>
              </a:spcAft>
              <a:buNone/>
            </a:pPr>
            <a:r>
              <a:rPr lang="en-US" sz="1800"/>
              <a:t>As you read, </a:t>
            </a:r>
            <a:r>
              <a:rPr lang="en-US" sz="1800">
                <a:solidFill>
                  <a:srgbClr val="000000"/>
                </a:solidFill>
              </a:rPr>
              <a:t>highlight</a:t>
            </a:r>
            <a:r>
              <a:rPr lang="en-US" sz="1800"/>
              <a:t> information that would be useful.</a:t>
            </a:r>
            <a:endParaRPr sz="1800"/>
          </a:p>
          <a:p>
            <a:pPr marL="0" lvl="0" indent="0">
              <a:spcBef>
                <a:spcPts val="0"/>
              </a:spcBef>
              <a:spcAft>
                <a:spcPts val="0"/>
              </a:spcAft>
              <a:buNone/>
            </a:pPr>
            <a:endParaRPr sz="1800">
              <a:solidFill>
                <a:srgbClr val="000000"/>
              </a:solidFill>
            </a:endParaRPr>
          </a:p>
          <a:p>
            <a:pPr marL="0" lvl="0" indent="0">
              <a:spcBef>
                <a:spcPts val="0"/>
              </a:spcBef>
              <a:spcAft>
                <a:spcPts val="0"/>
              </a:spcAft>
              <a:buNone/>
            </a:pPr>
            <a:r>
              <a:rPr lang="en-US" sz="1800"/>
              <a:t>Jot in the margin why you think it is useful or important.</a:t>
            </a:r>
            <a:endParaRPr sz="1800"/>
          </a:p>
        </p:txBody>
      </p:sp>
      <p:pic>
        <p:nvPicPr>
          <p:cNvPr id="258" name="Google Shape;258;p50"/>
          <p:cNvPicPr preferRelativeResize="0"/>
          <p:nvPr/>
        </p:nvPicPr>
        <p:blipFill>
          <a:blip r:embed="rId3">
            <a:alphaModFix/>
          </a:blip>
          <a:stretch>
            <a:fillRect/>
          </a:stretch>
        </p:blipFill>
        <p:spPr>
          <a:xfrm>
            <a:off x="5837750" y="1625250"/>
            <a:ext cx="2484863" cy="3213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a:spLocks noGrp="1"/>
          </p:cNvSpPr>
          <p:nvPr>
            <p:ph type="title"/>
          </p:nvPr>
        </p:nvSpPr>
        <p:spPr>
          <a:xfrm>
            <a:off x="727650" y="948525"/>
            <a:ext cx="7688700" cy="854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a:solidFill>
                  <a:schemeClr val="accent1"/>
                </a:solidFill>
                <a:latin typeface="Lato"/>
                <a:ea typeface="Lato"/>
                <a:cs typeface="Lato"/>
                <a:sym typeface="Lato"/>
              </a:rPr>
              <a:t>What steps are involved in a project, start to finish?</a:t>
            </a:r>
            <a:endParaRPr sz="2400">
              <a:solidFill>
                <a:schemeClr val="accent1"/>
              </a:solidFill>
              <a:latin typeface="Lato"/>
              <a:ea typeface="Lato"/>
              <a:cs typeface="Lato"/>
              <a:sym typeface="Lato"/>
            </a:endParaRPr>
          </a:p>
          <a:p>
            <a:pPr marL="0" lvl="0" indent="0" rtl="0">
              <a:lnSpc>
                <a:spcPct val="115000"/>
              </a:lnSpc>
              <a:spcBef>
                <a:spcPts val="0"/>
              </a:spcBef>
              <a:spcAft>
                <a:spcPts val="0"/>
              </a:spcAft>
              <a:buNone/>
            </a:pPr>
            <a:endParaRPr sz="1800" b="0">
              <a:solidFill>
                <a:schemeClr val="accent1"/>
              </a:solidFill>
              <a:latin typeface="Lato"/>
              <a:ea typeface="Lato"/>
              <a:cs typeface="Lato"/>
              <a:sym typeface="Lato"/>
            </a:endParaRPr>
          </a:p>
          <a:p>
            <a:pPr marL="0" lvl="0" indent="0">
              <a:spcBef>
                <a:spcPts val="0"/>
              </a:spcBef>
              <a:spcAft>
                <a:spcPts val="0"/>
              </a:spcAft>
              <a:buNone/>
            </a:pPr>
            <a:endParaRPr/>
          </a:p>
        </p:txBody>
      </p:sp>
      <p:sp>
        <p:nvSpPr>
          <p:cNvPr id="264" name="Google Shape;264;p51"/>
          <p:cNvSpPr txBox="1">
            <a:spLocks noGrp="1"/>
          </p:cNvSpPr>
          <p:nvPr>
            <p:ph type="body" idx="1"/>
          </p:nvPr>
        </p:nvSpPr>
        <p:spPr>
          <a:xfrm>
            <a:off x="638700" y="1802625"/>
            <a:ext cx="4122000" cy="22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1"/>
              <a:t>2 -Step Card sort:</a:t>
            </a:r>
            <a:endParaRPr sz="1800" b="1"/>
          </a:p>
          <a:p>
            <a:pPr marL="0" lvl="0" indent="0">
              <a:spcBef>
                <a:spcPts val="0"/>
              </a:spcBef>
              <a:spcAft>
                <a:spcPts val="0"/>
              </a:spcAft>
              <a:buNone/>
            </a:pPr>
            <a:endParaRPr sz="1800" b="1"/>
          </a:p>
          <a:p>
            <a:pPr marL="0" lvl="0" indent="0">
              <a:spcBef>
                <a:spcPts val="0"/>
              </a:spcBef>
              <a:spcAft>
                <a:spcPts val="0"/>
              </a:spcAft>
              <a:buNone/>
            </a:pPr>
            <a:r>
              <a:rPr lang="en-US" sz="1800" b="1"/>
              <a:t>Step 1: </a:t>
            </a:r>
            <a:r>
              <a:rPr lang="en-US" sz="1800"/>
              <a:t>Use the planning cards, and sequence the steps of planning a project from start to finish.</a:t>
            </a:r>
            <a:endParaRPr sz="1800"/>
          </a:p>
          <a:p>
            <a:pPr marL="0" lvl="0" indent="0">
              <a:spcBef>
                <a:spcPts val="0"/>
              </a:spcBef>
              <a:spcAft>
                <a:spcPts val="0"/>
              </a:spcAft>
              <a:buNone/>
            </a:pPr>
            <a:endParaRPr sz="1800"/>
          </a:p>
          <a:p>
            <a:pPr marL="0" lvl="0" indent="0" rtl="0">
              <a:spcBef>
                <a:spcPts val="0"/>
              </a:spcBef>
              <a:spcAft>
                <a:spcPts val="0"/>
              </a:spcAft>
              <a:buNone/>
            </a:pPr>
            <a:endParaRPr sz="1800"/>
          </a:p>
        </p:txBody>
      </p:sp>
      <p:pic>
        <p:nvPicPr>
          <p:cNvPr id="265" name="Google Shape;265;p51"/>
          <p:cNvPicPr preferRelativeResize="0"/>
          <p:nvPr/>
        </p:nvPicPr>
        <p:blipFill>
          <a:blip r:embed="rId3">
            <a:alphaModFix/>
          </a:blip>
          <a:stretch>
            <a:fillRect/>
          </a:stretch>
        </p:blipFill>
        <p:spPr>
          <a:xfrm>
            <a:off x="5663350" y="1802625"/>
            <a:ext cx="2203417" cy="2894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body" idx="1"/>
          </p:nvPr>
        </p:nvSpPr>
        <p:spPr>
          <a:xfrm>
            <a:off x="729450" y="979200"/>
            <a:ext cx="7688700" cy="3906000"/>
          </a:xfrm>
          <a:prstGeom prst="rect">
            <a:avLst/>
          </a:prstGeom>
        </p:spPr>
        <p:txBody>
          <a:bodyPr spcFirstLastPara="1" wrap="square" lIns="91425" tIns="91425" rIns="91425" bIns="91425" anchor="t" anchorCtr="0">
            <a:noAutofit/>
          </a:bodyPr>
          <a:lstStyle/>
          <a:p>
            <a:pPr marL="457200" lvl="0" indent="-349250" rtl="0">
              <a:lnSpc>
                <a:spcPct val="150000"/>
              </a:lnSpc>
              <a:spcBef>
                <a:spcPts val="0"/>
              </a:spcBef>
              <a:spcAft>
                <a:spcPts val="0"/>
              </a:spcAft>
              <a:buSzPts val="1900"/>
              <a:buChar char="●"/>
            </a:pPr>
            <a:r>
              <a:rPr lang="en-US" sz="1900"/>
              <a:t>Determine the standards to be addressed</a:t>
            </a:r>
            <a:endParaRPr sz="1900"/>
          </a:p>
          <a:p>
            <a:pPr marL="457200" lvl="0" indent="-349250" rtl="0">
              <a:lnSpc>
                <a:spcPct val="150000"/>
              </a:lnSpc>
              <a:spcBef>
                <a:spcPts val="0"/>
              </a:spcBef>
              <a:spcAft>
                <a:spcPts val="0"/>
              </a:spcAft>
              <a:buSzPts val="1900"/>
              <a:buChar char="●"/>
            </a:pPr>
            <a:r>
              <a:rPr lang="en-US" sz="1900"/>
              <a:t>Create an Entry Event with a problem or challenge</a:t>
            </a:r>
            <a:endParaRPr sz="1900"/>
          </a:p>
          <a:p>
            <a:pPr marL="457200" lvl="0" indent="-349250" rtl="0">
              <a:lnSpc>
                <a:spcPct val="150000"/>
              </a:lnSpc>
              <a:spcBef>
                <a:spcPts val="0"/>
              </a:spcBef>
              <a:spcAft>
                <a:spcPts val="0"/>
              </a:spcAft>
              <a:buSzPts val="1900"/>
              <a:buChar char="●"/>
            </a:pPr>
            <a:r>
              <a:rPr lang="en-US" sz="1900"/>
              <a:t>Design a driving question</a:t>
            </a:r>
            <a:endParaRPr sz="1900"/>
          </a:p>
          <a:p>
            <a:pPr marL="457200" lvl="0" indent="-349250" rtl="0">
              <a:lnSpc>
                <a:spcPct val="150000"/>
              </a:lnSpc>
              <a:spcBef>
                <a:spcPts val="0"/>
              </a:spcBef>
              <a:spcAft>
                <a:spcPts val="0"/>
              </a:spcAft>
              <a:buSzPts val="1900"/>
              <a:buChar char="●"/>
            </a:pPr>
            <a:r>
              <a:rPr lang="en-US" sz="1900"/>
              <a:t>Teach lessons that scaffold the problem and address the standards</a:t>
            </a:r>
            <a:endParaRPr sz="1900"/>
          </a:p>
          <a:p>
            <a:pPr marL="457200" lvl="0" indent="-349250" rtl="0">
              <a:lnSpc>
                <a:spcPct val="150000"/>
              </a:lnSpc>
              <a:spcBef>
                <a:spcPts val="0"/>
              </a:spcBef>
              <a:spcAft>
                <a:spcPts val="0"/>
              </a:spcAft>
              <a:buSzPts val="1900"/>
              <a:buChar char="●"/>
            </a:pPr>
            <a:r>
              <a:rPr lang="en-US" sz="1900"/>
              <a:t>Offer project ideas and allow student input</a:t>
            </a:r>
            <a:endParaRPr sz="1900"/>
          </a:p>
          <a:p>
            <a:pPr marL="457200" lvl="0" indent="-349250" rtl="0">
              <a:lnSpc>
                <a:spcPct val="150000"/>
              </a:lnSpc>
              <a:spcBef>
                <a:spcPts val="0"/>
              </a:spcBef>
              <a:spcAft>
                <a:spcPts val="0"/>
              </a:spcAft>
              <a:buSzPts val="1900"/>
              <a:buChar char="●"/>
            </a:pPr>
            <a:r>
              <a:rPr lang="en-US" sz="1900"/>
              <a:t>Tell students project parameters and deadlines</a:t>
            </a:r>
            <a:endParaRPr sz="1900"/>
          </a:p>
          <a:p>
            <a:pPr marL="457200" lvl="0" indent="-349250" rtl="0">
              <a:lnSpc>
                <a:spcPct val="150000"/>
              </a:lnSpc>
              <a:spcBef>
                <a:spcPts val="0"/>
              </a:spcBef>
              <a:spcAft>
                <a:spcPts val="0"/>
              </a:spcAft>
              <a:buSzPts val="1900"/>
              <a:buChar char="●"/>
            </a:pPr>
            <a:r>
              <a:rPr lang="en-US" sz="1900"/>
              <a:t>Peer feedback on draft</a:t>
            </a:r>
            <a:endParaRPr sz="1900"/>
          </a:p>
          <a:p>
            <a:pPr marL="457200" lvl="0" indent="-349250" rtl="0">
              <a:lnSpc>
                <a:spcPct val="150000"/>
              </a:lnSpc>
              <a:spcBef>
                <a:spcPts val="0"/>
              </a:spcBef>
              <a:spcAft>
                <a:spcPts val="0"/>
              </a:spcAft>
              <a:buSzPts val="1900"/>
              <a:buChar char="●"/>
            </a:pPr>
            <a:r>
              <a:rPr lang="en-US" sz="1900"/>
              <a:t>Product Presentation</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a:spLocks noGrp="1"/>
          </p:cNvSpPr>
          <p:nvPr>
            <p:ph type="title"/>
          </p:nvPr>
        </p:nvSpPr>
        <p:spPr>
          <a:xfrm>
            <a:off x="727650" y="807125"/>
            <a:ext cx="7688700" cy="854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a:solidFill>
                  <a:schemeClr val="accent1"/>
                </a:solidFill>
                <a:latin typeface="Lato"/>
                <a:ea typeface="Lato"/>
                <a:cs typeface="Lato"/>
                <a:sym typeface="Lato"/>
              </a:rPr>
              <a:t>What activities might be involved in a project, start to finish?</a:t>
            </a:r>
            <a:endParaRPr sz="2400">
              <a:solidFill>
                <a:schemeClr val="accent1"/>
              </a:solidFill>
              <a:latin typeface="Lato"/>
              <a:ea typeface="Lato"/>
              <a:cs typeface="Lato"/>
              <a:sym typeface="Lato"/>
            </a:endParaRPr>
          </a:p>
          <a:p>
            <a:pPr marL="0" lvl="0" indent="0" rtl="0">
              <a:lnSpc>
                <a:spcPct val="115000"/>
              </a:lnSpc>
              <a:spcBef>
                <a:spcPts val="0"/>
              </a:spcBef>
              <a:spcAft>
                <a:spcPts val="0"/>
              </a:spcAft>
              <a:buNone/>
            </a:pPr>
            <a:endParaRPr sz="1800" b="0">
              <a:solidFill>
                <a:schemeClr val="accent1"/>
              </a:solidFill>
              <a:latin typeface="Lato"/>
              <a:ea typeface="Lato"/>
              <a:cs typeface="Lato"/>
              <a:sym typeface="Lato"/>
            </a:endParaRPr>
          </a:p>
          <a:p>
            <a:pPr marL="0" lvl="0" indent="0" rtl="0">
              <a:spcBef>
                <a:spcPts val="0"/>
              </a:spcBef>
              <a:spcAft>
                <a:spcPts val="0"/>
              </a:spcAft>
              <a:buNone/>
            </a:pPr>
            <a:endParaRPr/>
          </a:p>
        </p:txBody>
      </p:sp>
      <p:sp>
        <p:nvSpPr>
          <p:cNvPr id="276" name="Google Shape;276;p53"/>
          <p:cNvSpPr txBox="1">
            <a:spLocks noGrp="1"/>
          </p:cNvSpPr>
          <p:nvPr>
            <p:ph type="body" idx="1"/>
          </p:nvPr>
        </p:nvSpPr>
        <p:spPr>
          <a:xfrm>
            <a:off x="638700" y="1802625"/>
            <a:ext cx="4122000" cy="272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b="1"/>
              <a:t>2 -Step Card sort:</a:t>
            </a:r>
            <a:endParaRPr sz="1800" b="1"/>
          </a:p>
          <a:p>
            <a:pPr marL="0" lvl="0" indent="0">
              <a:spcBef>
                <a:spcPts val="0"/>
              </a:spcBef>
              <a:spcAft>
                <a:spcPts val="0"/>
              </a:spcAft>
              <a:buNone/>
            </a:pPr>
            <a:endParaRPr sz="1800" b="1"/>
          </a:p>
          <a:p>
            <a:pPr marL="0" lvl="0" indent="0">
              <a:spcBef>
                <a:spcPts val="0"/>
              </a:spcBef>
              <a:spcAft>
                <a:spcPts val="0"/>
              </a:spcAft>
              <a:buNone/>
            </a:pPr>
            <a:r>
              <a:rPr lang="en-US" sz="1800" i="1"/>
              <a:t>Keep your first set of cards in the sequence you determined.</a:t>
            </a:r>
            <a:endParaRPr sz="1800" i="1"/>
          </a:p>
          <a:p>
            <a:pPr marL="0" lvl="0" indent="0" rtl="0">
              <a:spcBef>
                <a:spcPts val="0"/>
              </a:spcBef>
              <a:spcAft>
                <a:spcPts val="0"/>
              </a:spcAft>
              <a:buNone/>
            </a:pPr>
            <a:endParaRPr sz="1800" i="1"/>
          </a:p>
          <a:p>
            <a:pPr marL="0" lvl="0" indent="0" rtl="0">
              <a:spcBef>
                <a:spcPts val="0"/>
              </a:spcBef>
              <a:spcAft>
                <a:spcPts val="0"/>
              </a:spcAft>
              <a:buNone/>
            </a:pPr>
            <a:r>
              <a:rPr lang="en-US" sz="1800" b="1"/>
              <a:t>Step 2: </a:t>
            </a:r>
            <a:r>
              <a:rPr lang="en-US" sz="1800"/>
              <a:t>Use second set of activity cards, and  match the activity to the correct steps.</a:t>
            </a:r>
            <a:endParaRPr sz="1800"/>
          </a:p>
        </p:txBody>
      </p:sp>
      <p:pic>
        <p:nvPicPr>
          <p:cNvPr id="277" name="Google Shape;277;p53"/>
          <p:cNvPicPr preferRelativeResize="0"/>
          <p:nvPr/>
        </p:nvPicPr>
        <p:blipFill>
          <a:blip r:embed="rId3">
            <a:alphaModFix/>
          </a:blip>
          <a:stretch>
            <a:fillRect/>
          </a:stretch>
        </p:blipFill>
        <p:spPr>
          <a:xfrm>
            <a:off x="5663350" y="1802625"/>
            <a:ext cx="2203417" cy="2894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a:spLocks noGrp="1"/>
          </p:cNvSpPr>
          <p:nvPr>
            <p:ph type="title"/>
          </p:nvPr>
        </p:nvSpPr>
        <p:spPr>
          <a:xfrm>
            <a:off x="885100" y="1001100"/>
            <a:ext cx="42732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a:t>K-W-H-</a:t>
            </a:r>
            <a:r>
              <a:rPr lang="en-US" sz="3600">
                <a:solidFill>
                  <a:srgbClr val="980000"/>
                </a:solidFill>
              </a:rPr>
              <a:t>L</a:t>
            </a:r>
            <a:r>
              <a:rPr lang="en-US" sz="3000"/>
              <a:t>-A-</a:t>
            </a:r>
            <a:r>
              <a:rPr lang="en-US" sz="3600">
                <a:solidFill>
                  <a:srgbClr val="980000"/>
                </a:solidFill>
              </a:rPr>
              <a:t>Q</a:t>
            </a:r>
            <a:endParaRPr sz="3600">
              <a:solidFill>
                <a:srgbClr val="980000"/>
              </a:solidFill>
            </a:endParaRPr>
          </a:p>
        </p:txBody>
      </p:sp>
      <p:sp>
        <p:nvSpPr>
          <p:cNvPr id="283" name="Google Shape;283;p54"/>
          <p:cNvSpPr txBox="1">
            <a:spLocks noGrp="1"/>
          </p:cNvSpPr>
          <p:nvPr>
            <p:ph type="body" idx="1"/>
          </p:nvPr>
        </p:nvSpPr>
        <p:spPr>
          <a:xfrm>
            <a:off x="729450" y="1850275"/>
            <a:ext cx="4671300" cy="22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1"/>
              <a:t>What have we now LEARNED about project-based learning?</a:t>
            </a:r>
            <a:endParaRPr sz="1800" b="1"/>
          </a:p>
          <a:p>
            <a:pPr marL="0" lvl="0" indent="0" rtl="0">
              <a:spcBef>
                <a:spcPts val="0"/>
              </a:spcBef>
              <a:spcAft>
                <a:spcPts val="0"/>
              </a:spcAft>
              <a:buNone/>
            </a:pPr>
            <a:endParaRPr sz="1800" b="1"/>
          </a:p>
          <a:p>
            <a:pPr marL="0" lvl="0" indent="0" rtl="0">
              <a:spcBef>
                <a:spcPts val="0"/>
              </a:spcBef>
              <a:spcAft>
                <a:spcPts val="0"/>
              </a:spcAft>
              <a:buNone/>
            </a:pPr>
            <a:r>
              <a:rPr lang="en-US" sz="1800" b="1"/>
              <a:t>What further questions do we have?</a:t>
            </a:r>
            <a:endParaRPr sz="1800" b="1"/>
          </a:p>
        </p:txBody>
      </p:sp>
      <p:pic>
        <p:nvPicPr>
          <p:cNvPr id="284" name="Google Shape;284;p54"/>
          <p:cNvPicPr preferRelativeResize="0"/>
          <p:nvPr/>
        </p:nvPicPr>
        <p:blipFill>
          <a:blip r:embed="rId3">
            <a:alphaModFix/>
          </a:blip>
          <a:stretch>
            <a:fillRect/>
          </a:stretch>
        </p:blipFill>
        <p:spPr>
          <a:xfrm>
            <a:off x="5846900" y="859150"/>
            <a:ext cx="2481560" cy="3213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5"/>
          <p:cNvSpPr txBox="1">
            <a:spLocks noGrp="1"/>
          </p:cNvSpPr>
          <p:nvPr>
            <p:ph type="title"/>
          </p:nvPr>
        </p:nvSpPr>
        <p:spPr>
          <a:xfrm>
            <a:off x="1455300" y="414300"/>
            <a:ext cx="64329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Identifying PBL Resources </a:t>
            </a:r>
            <a:endParaRPr/>
          </a:p>
        </p:txBody>
      </p:sp>
      <p:sp>
        <p:nvSpPr>
          <p:cNvPr id="290" name="Google Shape;290;p55"/>
          <p:cNvSpPr txBox="1">
            <a:spLocks noGrp="1"/>
          </p:cNvSpPr>
          <p:nvPr>
            <p:ph type="body" idx="1"/>
          </p:nvPr>
        </p:nvSpPr>
        <p:spPr>
          <a:xfrm>
            <a:off x="727650" y="1110125"/>
            <a:ext cx="7688700" cy="3724200"/>
          </a:xfrm>
          <a:prstGeom prst="rect">
            <a:avLst/>
          </a:prstGeom>
        </p:spPr>
        <p:txBody>
          <a:bodyPr spcFirstLastPara="1" wrap="square" lIns="91425" tIns="91425" rIns="91425" bIns="91425" anchor="t" anchorCtr="0">
            <a:noAutofit/>
          </a:bodyPr>
          <a:lstStyle/>
          <a:p>
            <a:pPr marL="457200" lvl="0" indent="-349250" rtl="0">
              <a:lnSpc>
                <a:spcPct val="150000"/>
              </a:lnSpc>
              <a:spcBef>
                <a:spcPts val="0"/>
              </a:spcBef>
              <a:spcAft>
                <a:spcPts val="0"/>
              </a:spcAft>
              <a:buSzPts val="1900"/>
              <a:buChar char="●"/>
            </a:pPr>
            <a:r>
              <a:rPr lang="en-US" sz="1900"/>
              <a:t>Using the handout of websites provided and the “Design a Project” checklist, find a project-based learning experience that could be adapted for your subject matter or grade level.</a:t>
            </a:r>
            <a:endParaRPr sz="1900"/>
          </a:p>
          <a:p>
            <a:pPr marL="457200" lvl="0" indent="0" rtl="0">
              <a:lnSpc>
                <a:spcPct val="150000"/>
              </a:lnSpc>
              <a:spcBef>
                <a:spcPts val="0"/>
              </a:spcBef>
              <a:spcAft>
                <a:spcPts val="0"/>
              </a:spcAft>
              <a:buNone/>
            </a:pPr>
            <a:endParaRPr sz="1900"/>
          </a:p>
          <a:p>
            <a:pPr marL="457200" lvl="0" indent="-349250" rtl="0">
              <a:lnSpc>
                <a:spcPct val="150000"/>
              </a:lnSpc>
              <a:spcBef>
                <a:spcPts val="0"/>
              </a:spcBef>
              <a:spcAft>
                <a:spcPts val="0"/>
              </a:spcAft>
              <a:buSzPts val="1900"/>
              <a:buChar char="●"/>
            </a:pPr>
            <a:r>
              <a:rPr lang="en-US" sz="1900"/>
              <a:t>Be prepared to share your “find” and how it matches the elements of a quality project-based learning experience.</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729475" y="850000"/>
            <a:ext cx="4910100" cy="52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Where am I…...</a:t>
            </a:r>
            <a:endParaRPr/>
          </a:p>
        </p:txBody>
      </p:sp>
      <p:sp>
        <p:nvSpPr>
          <p:cNvPr id="172" name="Google Shape;172;p38"/>
          <p:cNvSpPr txBox="1">
            <a:spLocks noGrp="1"/>
          </p:cNvSpPr>
          <p:nvPr>
            <p:ph type="body" idx="1"/>
          </p:nvPr>
        </p:nvSpPr>
        <p:spPr>
          <a:xfrm>
            <a:off x="630975" y="1743100"/>
            <a:ext cx="4822500" cy="3102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sz="1800" b="1"/>
              <a:t>You will have a label  on your back of one of the top 25  vacation destinations. </a:t>
            </a:r>
            <a:endParaRPr sz="1800" b="1"/>
          </a:p>
          <a:p>
            <a:pPr marL="0" lvl="0" indent="0" rtl="0">
              <a:spcBef>
                <a:spcPts val="0"/>
              </a:spcBef>
              <a:spcAft>
                <a:spcPts val="0"/>
              </a:spcAft>
              <a:buNone/>
            </a:pPr>
            <a:endParaRPr sz="1800" b="1"/>
          </a:p>
          <a:p>
            <a:pPr marL="457200" lvl="0" indent="-342900" rtl="0">
              <a:spcBef>
                <a:spcPts val="0"/>
              </a:spcBef>
              <a:spcAft>
                <a:spcPts val="0"/>
              </a:spcAft>
              <a:buSzPts val="1800"/>
              <a:buChar char="●"/>
            </a:pPr>
            <a:r>
              <a:rPr lang="en-US" sz="1800" b="1"/>
              <a:t>Your task is to guess which destination you have by asking  questions of other participants. </a:t>
            </a:r>
            <a:endParaRPr sz="1800" b="1"/>
          </a:p>
          <a:p>
            <a:pPr marL="0" lvl="0" indent="0" rtl="0">
              <a:spcBef>
                <a:spcPts val="0"/>
              </a:spcBef>
              <a:spcAft>
                <a:spcPts val="0"/>
              </a:spcAft>
              <a:buNone/>
            </a:pPr>
            <a:endParaRPr sz="1800" b="1"/>
          </a:p>
          <a:p>
            <a:pPr marL="457200" lvl="0" indent="-342900" rtl="0">
              <a:spcBef>
                <a:spcPts val="0"/>
              </a:spcBef>
              <a:spcAft>
                <a:spcPts val="0"/>
              </a:spcAft>
              <a:buSzPts val="1800"/>
              <a:buChar char="●"/>
            </a:pPr>
            <a:r>
              <a:rPr lang="en-US" sz="1800" b="1"/>
              <a:t>You can only ask a question that can be answered with a yes or no.  </a:t>
            </a:r>
            <a:endParaRPr sz="1800" b="1"/>
          </a:p>
        </p:txBody>
      </p:sp>
      <p:pic>
        <p:nvPicPr>
          <p:cNvPr id="173" name="Google Shape;173;p38"/>
          <p:cNvPicPr preferRelativeResize="0"/>
          <p:nvPr/>
        </p:nvPicPr>
        <p:blipFill>
          <a:blip r:embed="rId3">
            <a:alphaModFix/>
          </a:blip>
          <a:stretch>
            <a:fillRect/>
          </a:stretch>
        </p:blipFill>
        <p:spPr>
          <a:xfrm>
            <a:off x="5639578" y="713900"/>
            <a:ext cx="2920400" cy="3715700"/>
          </a:xfrm>
          <a:prstGeom prst="rect">
            <a:avLst/>
          </a:prstGeom>
          <a:noFill/>
          <a:ln>
            <a:noFill/>
          </a:ln>
        </p:spPr>
      </p:pic>
      <p:sp>
        <p:nvSpPr>
          <p:cNvPr id="174" name="Google Shape;174;p38"/>
          <p:cNvSpPr txBox="1"/>
          <p:nvPr/>
        </p:nvSpPr>
        <p:spPr>
          <a:xfrm>
            <a:off x="7160975" y="251250"/>
            <a:ext cx="1130700" cy="31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t>Secondary</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6"/>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Project Share-out</a:t>
            </a:r>
            <a:endParaRPr/>
          </a:p>
        </p:txBody>
      </p:sp>
      <p:sp>
        <p:nvSpPr>
          <p:cNvPr id="296" name="Google Shape;296;p56"/>
          <p:cNvSpPr txBox="1"/>
          <p:nvPr/>
        </p:nvSpPr>
        <p:spPr>
          <a:xfrm>
            <a:off x="981050" y="1865775"/>
            <a:ext cx="6995100" cy="260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t>What ideas have you found for Projects?</a:t>
            </a:r>
            <a:endParaRPr sz="2400" dirty="0"/>
          </a:p>
          <a:p>
            <a:pPr marL="0" lvl="0" indent="0">
              <a:spcBef>
                <a:spcPts val="0"/>
              </a:spcBef>
              <a:spcAft>
                <a:spcPts val="0"/>
              </a:spcAft>
              <a:buNone/>
            </a:pPr>
            <a:endParaRPr sz="2400" dirty="0"/>
          </a:p>
          <a:p>
            <a:pPr marL="0" lvl="0" indent="0">
              <a:spcBef>
                <a:spcPts val="0"/>
              </a:spcBef>
              <a:spcAft>
                <a:spcPts val="0"/>
              </a:spcAft>
              <a:buNone/>
            </a:pPr>
            <a:r>
              <a:rPr lang="en-US" sz="2400" dirty="0"/>
              <a:t>How does this project address one or more of the essential elements of a high quality PBL?</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7"/>
          <p:cNvSpPr txBox="1">
            <a:spLocks noGrp="1"/>
          </p:cNvSpPr>
          <p:nvPr>
            <p:ph type="title"/>
          </p:nvPr>
        </p:nvSpPr>
        <p:spPr>
          <a:xfrm>
            <a:off x="644675" y="765050"/>
            <a:ext cx="3155100" cy="437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How do we monitor progress?</a:t>
            </a:r>
            <a:endParaRPr/>
          </a:p>
          <a:p>
            <a:pPr marL="0" lvl="0" indent="0">
              <a:spcBef>
                <a:spcPts val="0"/>
              </a:spcBef>
              <a:spcAft>
                <a:spcPts val="0"/>
              </a:spcAft>
              <a:buNone/>
            </a:pPr>
            <a:endParaRPr/>
          </a:p>
          <a:p>
            <a:pPr marL="457200" lvl="0" indent="-361950" rtl="0">
              <a:lnSpc>
                <a:spcPct val="115000"/>
              </a:lnSpc>
              <a:spcBef>
                <a:spcPts val="0"/>
              </a:spcBef>
              <a:spcAft>
                <a:spcPts val="0"/>
              </a:spcAft>
              <a:buSzPts val="2100"/>
              <a:buFont typeface="Lato"/>
              <a:buChar char="●"/>
            </a:pPr>
            <a:r>
              <a:rPr lang="en-US" sz="2100" b="0">
                <a:latin typeface="Lato"/>
                <a:ea typeface="Lato"/>
                <a:cs typeface="Lato"/>
                <a:sym typeface="Lato"/>
              </a:rPr>
              <a:t>Student checklists or rubrics</a:t>
            </a:r>
            <a:endParaRPr sz="2100" b="0">
              <a:latin typeface="Lato"/>
              <a:ea typeface="Lato"/>
              <a:cs typeface="Lato"/>
              <a:sym typeface="Lato"/>
            </a:endParaRPr>
          </a:p>
          <a:p>
            <a:pPr marL="457200" lvl="0" indent="-361950" rtl="0">
              <a:lnSpc>
                <a:spcPct val="115000"/>
              </a:lnSpc>
              <a:spcBef>
                <a:spcPts val="0"/>
              </a:spcBef>
              <a:spcAft>
                <a:spcPts val="0"/>
              </a:spcAft>
              <a:buSzPts val="2100"/>
              <a:buFont typeface="Lato"/>
              <a:buChar char="●"/>
            </a:pPr>
            <a:r>
              <a:rPr lang="en-US" sz="2100" b="0">
                <a:latin typeface="Lato"/>
                <a:ea typeface="Lato"/>
                <a:cs typeface="Lato"/>
                <a:sym typeface="Lato"/>
              </a:rPr>
              <a:t> Groups reporting on progress</a:t>
            </a:r>
            <a:endParaRPr sz="2100" b="0">
              <a:latin typeface="Lato"/>
              <a:ea typeface="Lato"/>
              <a:cs typeface="Lato"/>
              <a:sym typeface="Lato"/>
            </a:endParaRPr>
          </a:p>
          <a:p>
            <a:pPr marL="457200" lvl="0" indent="-361950" rtl="0">
              <a:lnSpc>
                <a:spcPct val="115000"/>
              </a:lnSpc>
              <a:spcBef>
                <a:spcPts val="0"/>
              </a:spcBef>
              <a:spcAft>
                <a:spcPts val="0"/>
              </a:spcAft>
              <a:buSzPts val="2100"/>
              <a:buFont typeface="Lato"/>
              <a:buChar char="●"/>
            </a:pPr>
            <a:r>
              <a:rPr lang="en-US" sz="2100" b="0">
                <a:latin typeface="Lato"/>
                <a:ea typeface="Lato"/>
                <a:cs typeface="Lato"/>
                <a:sym typeface="Lato"/>
              </a:rPr>
              <a:t>Interim deadlines</a:t>
            </a:r>
            <a:endParaRPr sz="2100" b="0">
              <a:latin typeface="Lato"/>
              <a:ea typeface="Lato"/>
              <a:cs typeface="Lato"/>
              <a:sym typeface="Lato"/>
            </a:endParaRPr>
          </a:p>
          <a:p>
            <a:pPr marL="457200" lvl="0" indent="-361950">
              <a:lnSpc>
                <a:spcPct val="115000"/>
              </a:lnSpc>
              <a:spcBef>
                <a:spcPts val="0"/>
              </a:spcBef>
              <a:spcAft>
                <a:spcPts val="0"/>
              </a:spcAft>
              <a:buSzPts val="2100"/>
              <a:buFont typeface="Lato"/>
              <a:buChar char="●"/>
            </a:pPr>
            <a:r>
              <a:rPr lang="en-US" sz="2100" b="0">
                <a:latin typeface="Lato"/>
                <a:ea typeface="Lato"/>
                <a:cs typeface="Lato"/>
                <a:sym typeface="Lato"/>
              </a:rPr>
              <a:t>Rehearsal  presentations</a:t>
            </a:r>
            <a:endParaRPr sz="2100" b="0">
              <a:latin typeface="Lato"/>
              <a:ea typeface="Lato"/>
              <a:cs typeface="Lato"/>
              <a:sym typeface="Lato"/>
            </a:endParaRPr>
          </a:p>
        </p:txBody>
      </p:sp>
      <p:pic>
        <p:nvPicPr>
          <p:cNvPr id="302" name="Google Shape;302;p57"/>
          <p:cNvPicPr preferRelativeResize="0"/>
          <p:nvPr/>
        </p:nvPicPr>
        <p:blipFill>
          <a:blip r:embed="rId3">
            <a:alphaModFix/>
          </a:blip>
          <a:stretch>
            <a:fillRect/>
          </a:stretch>
        </p:blipFill>
        <p:spPr>
          <a:xfrm>
            <a:off x="4173453" y="0"/>
            <a:ext cx="395414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8"/>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Your own progress….</a:t>
            </a:r>
            <a:endParaRPr/>
          </a:p>
        </p:txBody>
      </p:sp>
      <p:sp>
        <p:nvSpPr>
          <p:cNvPr id="308" name="Google Shape;308;p58"/>
          <p:cNvSpPr txBox="1">
            <a:spLocks noGrp="1"/>
          </p:cNvSpPr>
          <p:nvPr>
            <p:ph type="body" idx="1"/>
          </p:nvPr>
        </p:nvSpPr>
        <p:spPr>
          <a:xfrm>
            <a:off x="729450" y="1850275"/>
            <a:ext cx="3933600" cy="27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1"/>
              <a:t>3 ideas</a:t>
            </a:r>
            <a:r>
              <a:rPr lang="en-US" sz="1800"/>
              <a:t> from this presentation that will help you create your own PBL.</a:t>
            </a:r>
            <a:endParaRPr sz="1800"/>
          </a:p>
          <a:p>
            <a:pPr marL="0" lvl="0" indent="0" rtl="0">
              <a:spcBef>
                <a:spcPts val="0"/>
              </a:spcBef>
              <a:spcAft>
                <a:spcPts val="0"/>
              </a:spcAft>
              <a:buNone/>
            </a:pPr>
            <a:endParaRPr sz="1800"/>
          </a:p>
          <a:p>
            <a:pPr marL="0" lvl="0" indent="0" rtl="0">
              <a:spcBef>
                <a:spcPts val="0"/>
              </a:spcBef>
              <a:spcAft>
                <a:spcPts val="0"/>
              </a:spcAft>
              <a:buNone/>
            </a:pPr>
            <a:r>
              <a:rPr lang="en-US" sz="1800" b="1"/>
              <a:t>2 concerns</a:t>
            </a:r>
            <a:r>
              <a:rPr lang="en-US" sz="1800"/>
              <a:t> that you may still have about PBLs.</a:t>
            </a:r>
            <a:endParaRPr sz="1800"/>
          </a:p>
          <a:p>
            <a:pPr marL="0" lvl="0" indent="0" rtl="0">
              <a:spcBef>
                <a:spcPts val="0"/>
              </a:spcBef>
              <a:spcAft>
                <a:spcPts val="0"/>
              </a:spcAft>
              <a:buNone/>
            </a:pPr>
            <a:endParaRPr sz="1800"/>
          </a:p>
          <a:p>
            <a:pPr marL="0" lvl="0" indent="0">
              <a:spcBef>
                <a:spcPts val="0"/>
              </a:spcBef>
              <a:spcAft>
                <a:spcPts val="0"/>
              </a:spcAft>
              <a:buNone/>
            </a:pPr>
            <a:r>
              <a:rPr lang="en-US" sz="1800" b="1"/>
              <a:t>1 instructional strategy </a:t>
            </a:r>
            <a:r>
              <a:rPr lang="en-US" sz="1800"/>
              <a:t>that you will definitely use with your class.</a:t>
            </a:r>
            <a:endParaRPr sz="1800"/>
          </a:p>
        </p:txBody>
      </p:sp>
      <p:pic>
        <p:nvPicPr>
          <p:cNvPr id="309" name="Google Shape;309;p58"/>
          <p:cNvPicPr preferRelativeResize="0"/>
          <p:nvPr/>
        </p:nvPicPr>
        <p:blipFill>
          <a:blip r:embed="rId3">
            <a:alphaModFix/>
          </a:blip>
          <a:stretch>
            <a:fillRect/>
          </a:stretch>
        </p:blipFill>
        <p:spPr>
          <a:xfrm>
            <a:off x="5098075" y="1297225"/>
            <a:ext cx="2507851" cy="3213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txBox="1">
            <a:spLocks noGrp="1"/>
          </p:cNvSpPr>
          <p:nvPr>
            <p:ph type="title" idx="4294967295"/>
          </p:nvPr>
        </p:nvSpPr>
        <p:spPr>
          <a:xfrm>
            <a:off x="202175" y="1862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K20 LEARN Website</a:t>
            </a:r>
            <a:r>
              <a:rPr lang="en-US" sz="1200"/>
              <a:t> </a:t>
            </a:r>
            <a:endParaRPr sz="1400" b="0">
              <a:solidFill>
                <a:srgbClr val="000000"/>
              </a:solidFill>
            </a:endParaRPr>
          </a:p>
          <a:p>
            <a:pPr marL="0" lvl="0" indent="0" rtl="0">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pic>
        <p:nvPicPr>
          <p:cNvPr id="315" name="Google Shape;315;p59"/>
          <p:cNvPicPr preferRelativeResize="0"/>
          <p:nvPr/>
        </p:nvPicPr>
        <p:blipFill rotWithShape="1">
          <a:blip r:embed="rId3">
            <a:alphaModFix/>
          </a:blip>
          <a:srcRect/>
          <a:stretch/>
        </p:blipFill>
        <p:spPr>
          <a:xfrm>
            <a:off x="1538750" y="890950"/>
            <a:ext cx="5939700" cy="3763800"/>
          </a:xfrm>
          <a:prstGeom prst="roundRect">
            <a:avLst>
              <a:gd name="adj" fmla="val 8594"/>
            </a:avLst>
          </a:prstGeom>
          <a:solidFill>
            <a:srgbClr val="ECECEC"/>
          </a:solidFill>
          <a:ln>
            <a:noFill/>
          </a:ln>
          <a:effectLst>
            <a:outerShdw blurRad="152400" dist="317500" dir="5400000" sx="90000" sy="-19000" rotWithShape="0">
              <a:srgbClr val="000000">
                <a:alpha val="14900"/>
              </a:srgbClr>
            </a:outerShdw>
          </a:effectLst>
        </p:spPr>
      </p:pic>
      <p:sp>
        <p:nvSpPr>
          <p:cNvPr id="316" name="Google Shape;316;p59"/>
          <p:cNvSpPr txBox="1">
            <a:spLocks noGrp="1"/>
          </p:cNvSpPr>
          <p:nvPr>
            <p:ph type="body" idx="1"/>
          </p:nvPr>
        </p:nvSpPr>
        <p:spPr>
          <a:xfrm>
            <a:off x="4610925" y="168250"/>
            <a:ext cx="44088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1800" u="sng">
              <a:solidFill>
                <a:srgbClr val="FF0000"/>
              </a:solidFill>
            </a:endParaRPr>
          </a:p>
          <a:p>
            <a:pPr marL="0" lvl="0" indent="0">
              <a:spcBef>
                <a:spcPts val="0"/>
              </a:spcBef>
              <a:spcAft>
                <a:spcPts val="0"/>
              </a:spcAft>
              <a:buNone/>
            </a:pPr>
            <a:endParaRPr sz="1800" u="sng">
              <a:solidFill>
                <a:srgbClr val="FF0000"/>
              </a:solidFill>
            </a:endParaRPr>
          </a:p>
          <a:p>
            <a:pPr marL="0" lvl="0" indent="0">
              <a:spcBef>
                <a:spcPts val="0"/>
              </a:spcBef>
              <a:spcAft>
                <a:spcPts val="0"/>
              </a:spcAft>
              <a:buNone/>
            </a:pPr>
            <a:endParaRPr sz="1800" u="sng">
              <a:solidFill>
                <a:srgbClr val="FF0000"/>
              </a:solidFill>
            </a:endParaRPr>
          </a:p>
          <a:p>
            <a:pPr marL="0" lvl="0" indent="0">
              <a:spcBef>
                <a:spcPts val="0"/>
              </a:spcBef>
              <a:spcAft>
                <a:spcPts val="0"/>
              </a:spcAft>
              <a:buNone/>
            </a:pPr>
            <a:r>
              <a:rPr lang="en-US" sz="1800" u="sng">
                <a:solidFill>
                  <a:srgbClr val="FF0000"/>
                </a:solidFill>
              </a:rPr>
              <a:t>https://learn.k20center.ou.edu/strategies</a:t>
            </a:r>
            <a:endParaRPr sz="1800">
              <a:solidFill>
                <a:srgbClr val="000000"/>
              </a:solidFill>
            </a:endParaRPr>
          </a:p>
          <a:p>
            <a:pPr marL="0" lvl="0" indent="0">
              <a:spcBef>
                <a:spcPts val="0"/>
              </a:spcBef>
              <a:spcAft>
                <a:spcPts val="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0"/>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Thank you! </a:t>
            </a:r>
            <a:endParaRPr/>
          </a:p>
        </p:txBody>
      </p:sp>
      <p:sp>
        <p:nvSpPr>
          <p:cNvPr id="322" name="Google Shape;322;p60"/>
          <p:cNvSpPr txBox="1">
            <a:spLocks noGrp="1"/>
          </p:cNvSpPr>
          <p:nvPr>
            <p:ph type="body" idx="1"/>
          </p:nvPr>
        </p:nvSpPr>
        <p:spPr>
          <a:xfrm>
            <a:off x="729450" y="1850275"/>
            <a:ext cx="7688700" cy="2851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b="1">
                <a:solidFill>
                  <a:srgbClr val="000000"/>
                </a:solidFill>
              </a:rPr>
              <a:t>Feedback on this presentation</a:t>
            </a:r>
            <a:endParaRPr sz="1800" b="1">
              <a:solidFill>
                <a:srgbClr val="000000"/>
              </a:solidFill>
            </a:endParaRPr>
          </a:p>
          <a:p>
            <a:pPr marL="0" lvl="0" indent="0">
              <a:spcBef>
                <a:spcPts val="0"/>
              </a:spcBef>
              <a:spcAft>
                <a:spcPts val="0"/>
              </a:spcAft>
              <a:buNone/>
            </a:pPr>
            <a:endParaRPr sz="1800" b="1">
              <a:solidFill>
                <a:srgbClr val="000000"/>
              </a:solidFill>
            </a:endParaRPr>
          </a:p>
          <a:p>
            <a:pPr marL="0" lvl="0" indent="0">
              <a:spcBef>
                <a:spcPts val="0"/>
              </a:spcBef>
              <a:spcAft>
                <a:spcPts val="0"/>
              </a:spcAft>
              <a:buNone/>
            </a:pPr>
            <a:endParaRPr sz="1800">
              <a:solidFill>
                <a:srgbClr val="C00000"/>
              </a:solidFill>
            </a:endParaRPr>
          </a:p>
          <a:p>
            <a:pPr marL="0" lvl="0" indent="0">
              <a:spcBef>
                <a:spcPts val="0"/>
              </a:spcBef>
              <a:spcAft>
                <a:spcPts val="0"/>
              </a:spcAft>
              <a:buNone/>
            </a:pPr>
            <a:r>
              <a:rPr lang="en-US" sz="1800">
                <a:solidFill>
                  <a:srgbClr val="C00000"/>
                </a:solidFill>
              </a:rPr>
              <a:t>Susan McHale </a:t>
            </a:r>
            <a:endParaRPr sz="1800">
              <a:solidFill>
                <a:srgbClr val="C00000"/>
              </a:solidFill>
            </a:endParaRPr>
          </a:p>
          <a:p>
            <a:pPr marL="0" lvl="0" indent="0">
              <a:spcBef>
                <a:spcPts val="0"/>
              </a:spcBef>
              <a:spcAft>
                <a:spcPts val="0"/>
              </a:spcAft>
              <a:buNone/>
            </a:pPr>
            <a:r>
              <a:rPr lang="en-US" sz="1800" u="sng">
                <a:solidFill>
                  <a:srgbClr val="C00000"/>
                </a:solidFill>
                <a:hlinkClick r:id="rId3"/>
              </a:rPr>
              <a:t>susanmc@ou.edu</a:t>
            </a:r>
            <a:endParaRPr sz="1800">
              <a:solidFill>
                <a:srgbClr val="C00000"/>
              </a:solidFill>
            </a:endParaRPr>
          </a:p>
          <a:p>
            <a:pPr marL="0" lvl="0" indent="0">
              <a:spcBef>
                <a:spcPts val="0"/>
              </a:spcBef>
              <a:spcAft>
                <a:spcPts val="0"/>
              </a:spcAft>
              <a:buNone/>
            </a:pPr>
            <a:endParaRPr sz="1800">
              <a:solidFill>
                <a:srgbClr val="C00000"/>
              </a:solidFill>
            </a:endParaRPr>
          </a:p>
          <a:p>
            <a:pPr marL="0" lvl="0" indent="0">
              <a:spcBef>
                <a:spcPts val="0"/>
              </a:spcBef>
              <a:spcAft>
                <a:spcPts val="0"/>
              </a:spcAft>
              <a:buNone/>
            </a:pPr>
            <a:r>
              <a:rPr lang="en-US" sz="1800">
                <a:solidFill>
                  <a:srgbClr val="C00000"/>
                </a:solidFill>
              </a:rPr>
              <a:t>Kristen Sublett</a:t>
            </a:r>
            <a:endParaRPr sz="1800">
              <a:solidFill>
                <a:srgbClr val="C00000"/>
              </a:solidFill>
            </a:endParaRPr>
          </a:p>
          <a:p>
            <a:pPr marL="0" lvl="0" indent="0">
              <a:spcBef>
                <a:spcPts val="0"/>
              </a:spcBef>
              <a:spcAft>
                <a:spcPts val="0"/>
              </a:spcAft>
              <a:buNone/>
            </a:pPr>
            <a:r>
              <a:rPr lang="en-US" sz="1800" u="sng">
                <a:solidFill>
                  <a:srgbClr val="C00000"/>
                </a:solidFill>
                <a:hlinkClick r:id="rId4"/>
              </a:rPr>
              <a:t>kristen.sublett@ou.edu</a:t>
            </a:r>
            <a:endParaRPr sz="1800">
              <a:solidFill>
                <a:srgbClr val="C00000"/>
              </a:solidFill>
            </a:endParaRPr>
          </a:p>
          <a:p>
            <a:pPr marL="0" lvl="0" indent="0">
              <a:spcBef>
                <a:spcPts val="0"/>
              </a:spcBef>
              <a:spcAft>
                <a:spcPts val="0"/>
              </a:spcAft>
              <a:buNone/>
            </a:pPr>
            <a:endParaRPr/>
          </a:p>
        </p:txBody>
      </p:sp>
      <p:pic>
        <p:nvPicPr>
          <p:cNvPr id="323" name="Google Shape;323;p60"/>
          <p:cNvPicPr preferRelativeResize="0"/>
          <p:nvPr/>
        </p:nvPicPr>
        <p:blipFill>
          <a:blip r:embed="rId5">
            <a:alphaModFix/>
          </a:blip>
          <a:stretch>
            <a:fillRect/>
          </a:stretch>
        </p:blipFill>
        <p:spPr>
          <a:xfrm>
            <a:off x="4560800" y="445025"/>
            <a:ext cx="3401475" cy="340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9"/>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Mingle, mingle…..</a:t>
            </a:r>
            <a:endParaRPr/>
          </a:p>
        </p:txBody>
      </p:sp>
      <p:sp>
        <p:nvSpPr>
          <p:cNvPr id="180" name="Google Shape;180;p39"/>
          <p:cNvSpPr txBox="1">
            <a:spLocks noGrp="1"/>
          </p:cNvSpPr>
          <p:nvPr>
            <p:ph type="body" idx="1"/>
          </p:nvPr>
        </p:nvSpPr>
        <p:spPr>
          <a:xfrm>
            <a:off x="729450" y="1850275"/>
            <a:ext cx="7688700" cy="272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b="1" i="1"/>
              <a:t>Are you more a:</a:t>
            </a:r>
            <a:endParaRPr sz="1800" b="1" i="1"/>
          </a:p>
          <a:p>
            <a:pPr marL="0" lvl="0" indent="0" rtl="0">
              <a:spcBef>
                <a:spcPts val="0"/>
              </a:spcBef>
              <a:spcAft>
                <a:spcPts val="0"/>
              </a:spcAft>
              <a:buNone/>
            </a:pPr>
            <a:endParaRPr sz="1800" b="1"/>
          </a:p>
          <a:p>
            <a:pPr marL="457200" lvl="0" indent="-342900" rtl="0">
              <a:lnSpc>
                <a:spcPct val="150000"/>
              </a:lnSpc>
              <a:spcBef>
                <a:spcPts val="0"/>
              </a:spcBef>
              <a:spcAft>
                <a:spcPts val="0"/>
              </a:spcAft>
              <a:buSzPts val="1800"/>
              <a:buAutoNum type="arabicPeriod"/>
            </a:pPr>
            <a:r>
              <a:rPr lang="en-US" sz="1800" b="1"/>
              <a:t>Couch potato or activity enthusiast?</a:t>
            </a:r>
            <a:endParaRPr sz="1800" b="1"/>
          </a:p>
          <a:p>
            <a:pPr marL="457200" lvl="0" indent="-342900" rtl="0">
              <a:lnSpc>
                <a:spcPct val="150000"/>
              </a:lnSpc>
              <a:spcBef>
                <a:spcPts val="0"/>
              </a:spcBef>
              <a:spcAft>
                <a:spcPts val="0"/>
              </a:spcAft>
              <a:buSzPts val="1800"/>
              <a:buAutoNum type="arabicPeriod"/>
            </a:pPr>
            <a:r>
              <a:rPr lang="en-US" sz="1800" b="1"/>
              <a:t>Book lover or TV binge watcher?</a:t>
            </a:r>
            <a:endParaRPr sz="1800" b="1"/>
          </a:p>
          <a:p>
            <a:pPr marL="457200" lvl="0" indent="-342900" rtl="0">
              <a:lnSpc>
                <a:spcPct val="150000"/>
              </a:lnSpc>
              <a:spcBef>
                <a:spcPts val="0"/>
              </a:spcBef>
              <a:spcAft>
                <a:spcPts val="0"/>
              </a:spcAft>
              <a:buSzPts val="1800"/>
              <a:buAutoNum type="arabicPeriod"/>
            </a:pPr>
            <a:r>
              <a:rPr lang="en-US" sz="1800" b="1"/>
              <a:t>Meat eater or vegan?</a:t>
            </a:r>
            <a:endParaRPr sz="1800" b="1"/>
          </a:p>
          <a:p>
            <a:pPr marL="457200" lvl="0" indent="-342900" rtl="0">
              <a:lnSpc>
                <a:spcPct val="150000"/>
              </a:lnSpc>
              <a:spcBef>
                <a:spcPts val="0"/>
              </a:spcBef>
              <a:spcAft>
                <a:spcPts val="0"/>
              </a:spcAft>
              <a:buSzPts val="1800"/>
              <a:buAutoNum type="arabicPeriod"/>
            </a:pPr>
            <a:r>
              <a:rPr lang="en-US" sz="1800" b="1"/>
              <a:t>Big picture person or detail devotee?</a:t>
            </a:r>
            <a:endParaRPr sz="1800" b="1"/>
          </a:p>
          <a:p>
            <a:pPr marL="457200" lvl="0" indent="-342900" rtl="0">
              <a:lnSpc>
                <a:spcPct val="150000"/>
              </a:lnSpc>
              <a:spcBef>
                <a:spcPts val="0"/>
              </a:spcBef>
              <a:spcAft>
                <a:spcPts val="0"/>
              </a:spcAft>
              <a:buSzPts val="1800"/>
              <a:buAutoNum type="arabicPeriod"/>
            </a:pPr>
            <a:r>
              <a:rPr lang="en-US" sz="1800" b="1"/>
              <a:t>Roller Coaster rider or Lazy River floater?</a:t>
            </a:r>
            <a:endParaRPr sz="1800" b="1"/>
          </a:p>
        </p:txBody>
      </p:sp>
      <p:sp>
        <p:nvSpPr>
          <p:cNvPr id="181" name="Google Shape;181;p39"/>
          <p:cNvSpPr txBox="1"/>
          <p:nvPr/>
        </p:nvSpPr>
        <p:spPr>
          <a:xfrm>
            <a:off x="7160975" y="251250"/>
            <a:ext cx="1130700" cy="31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b="1"/>
          </a:p>
        </p:txBody>
      </p:sp>
      <p:pic>
        <p:nvPicPr>
          <p:cNvPr id="182" name="Google Shape;182;p39"/>
          <p:cNvPicPr preferRelativeResize="0"/>
          <p:nvPr/>
        </p:nvPicPr>
        <p:blipFill>
          <a:blip r:embed="rId3">
            <a:alphaModFix/>
          </a:blip>
          <a:stretch>
            <a:fillRect/>
          </a:stretch>
        </p:blipFill>
        <p:spPr>
          <a:xfrm>
            <a:off x="6245675" y="1297275"/>
            <a:ext cx="2439925" cy="300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chemeClr val="dk2"/>
              </a:buClr>
              <a:buSzPts val="2600"/>
              <a:buFont typeface="Raleway"/>
              <a:buNone/>
            </a:pPr>
            <a:r>
              <a:rPr lang="en-US"/>
              <a:t>Welcome</a:t>
            </a:r>
            <a:endParaRPr b="0" i="1">
              <a:solidFill>
                <a:srgbClr val="C00000"/>
              </a:solidFill>
            </a:endParaRPr>
          </a:p>
          <a:p>
            <a:pPr marL="0" marR="0" lvl="0" indent="0" rtl="0">
              <a:lnSpc>
                <a:spcPct val="100000"/>
              </a:lnSpc>
              <a:spcBef>
                <a:spcPts val="0"/>
              </a:spcBef>
              <a:spcAft>
                <a:spcPts val="0"/>
              </a:spcAft>
              <a:buClr>
                <a:schemeClr val="dk2"/>
              </a:buClr>
              <a:buSzPts val="2600"/>
              <a:buFont typeface="Raleway"/>
              <a:buNone/>
            </a:pPr>
            <a:br>
              <a:rPr lang="en-US" sz="2600" b="1" i="0" u="none" strike="noStrike" cap="none">
                <a:solidFill>
                  <a:srgbClr val="C00000"/>
                </a:solidFill>
                <a:latin typeface="Raleway"/>
                <a:ea typeface="Raleway"/>
                <a:cs typeface="Raleway"/>
                <a:sym typeface="Raleway"/>
              </a:rPr>
            </a:br>
            <a:r>
              <a:rPr lang="en-US" sz="2600" b="1" i="0" u="none" strike="noStrike" cap="none">
                <a:solidFill>
                  <a:srgbClr val="C00000"/>
                </a:solidFill>
                <a:latin typeface="Raleway"/>
                <a:ea typeface="Raleway"/>
                <a:cs typeface="Raleway"/>
                <a:sym typeface="Raleway"/>
              </a:rPr>
              <a:t> About The K20 Center</a:t>
            </a:r>
            <a:endParaRPr sz="2600" b="1" i="0" u="none" strike="noStrike" cap="none">
              <a:solidFill>
                <a:srgbClr val="C00000"/>
              </a:solidFill>
              <a:latin typeface="Raleway"/>
              <a:ea typeface="Raleway"/>
              <a:cs typeface="Raleway"/>
              <a:sym typeface="Raleway"/>
            </a:endParaRPr>
          </a:p>
          <a:p>
            <a:pPr marL="0" marR="0" lvl="0" indent="0" rtl="0">
              <a:lnSpc>
                <a:spcPct val="100000"/>
              </a:lnSpc>
              <a:spcBef>
                <a:spcPts val="0"/>
              </a:spcBef>
              <a:spcAft>
                <a:spcPts val="0"/>
              </a:spcAft>
              <a:buClr>
                <a:schemeClr val="dk2"/>
              </a:buClr>
              <a:buSzPts val="2600"/>
              <a:buFont typeface="Raleway"/>
              <a:buNone/>
            </a:pPr>
            <a:endParaRPr>
              <a:solidFill>
                <a:srgbClr val="C00000"/>
              </a:solidFill>
            </a:endParaRPr>
          </a:p>
          <a:p>
            <a:pPr marL="0" marR="0" lvl="0" indent="0" rtl="0">
              <a:lnSpc>
                <a:spcPct val="100000"/>
              </a:lnSpc>
              <a:spcBef>
                <a:spcPts val="0"/>
              </a:spcBef>
              <a:spcAft>
                <a:spcPts val="0"/>
              </a:spcAft>
              <a:buClr>
                <a:schemeClr val="dk2"/>
              </a:buClr>
              <a:buSzPts val="2600"/>
              <a:buFont typeface="Raleway"/>
              <a:buNone/>
            </a:pPr>
            <a:r>
              <a:rPr lang="en-US">
                <a:solidFill>
                  <a:srgbClr val="C00000"/>
                </a:solidFill>
              </a:rPr>
              <a:t>About Today’s  Presenters</a:t>
            </a:r>
            <a:endParaRPr>
              <a:solidFill>
                <a:srgbClr val="C00000"/>
              </a:solidFill>
            </a:endParaRPr>
          </a:p>
          <a:p>
            <a:pPr marL="0" marR="0" lvl="0" indent="0" rtl="0">
              <a:lnSpc>
                <a:spcPct val="100000"/>
              </a:lnSpc>
              <a:spcBef>
                <a:spcPts val="0"/>
              </a:spcBef>
              <a:spcAft>
                <a:spcPts val="0"/>
              </a:spcAft>
              <a:buClr>
                <a:schemeClr val="dk2"/>
              </a:buClr>
              <a:buSzPts val="2600"/>
              <a:buFont typeface="Raleway"/>
              <a:buNone/>
            </a:pPr>
            <a:endParaRPr>
              <a:solidFill>
                <a:srgbClr val="C00000"/>
              </a:solidFill>
            </a:endParaRPr>
          </a:p>
          <a:p>
            <a:pPr marL="0" marR="0" lvl="0" indent="0" rtl="0">
              <a:lnSpc>
                <a:spcPct val="100000"/>
              </a:lnSpc>
              <a:spcBef>
                <a:spcPts val="0"/>
              </a:spcBef>
              <a:spcAft>
                <a:spcPts val="0"/>
              </a:spcAft>
              <a:buClr>
                <a:schemeClr val="dk2"/>
              </a:buClr>
              <a:buSzPts val="2600"/>
              <a:buFont typeface="Raleway"/>
              <a:buNone/>
            </a:pPr>
            <a:endParaRPr>
              <a:solidFill>
                <a:srgbClr val="C00000"/>
              </a:solidFill>
            </a:endParaRPr>
          </a:p>
          <a:p>
            <a:pPr marL="0" marR="0" lvl="0" indent="0" rtl="0">
              <a:lnSpc>
                <a:spcPct val="100000"/>
              </a:lnSpc>
              <a:spcBef>
                <a:spcPts val="0"/>
              </a:spcBef>
              <a:spcAft>
                <a:spcPts val="0"/>
              </a:spcAft>
              <a:buClr>
                <a:schemeClr val="dk2"/>
              </a:buClr>
              <a:buSzPts val="2600"/>
              <a:buFont typeface="Raleway"/>
              <a:buNone/>
            </a:pPr>
            <a:endParaRPr>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1"/>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000"/>
              <a:t>Today’s Objectives</a:t>
            </a:r>
            <a:endParaRPr sz="3000"/>
          </a:p>
        </p:txBody>
      </p:sp>
      <p:sp>
        <p:nvSpPr>
          <p:cNvPr id="193" name="Google Shape;193;p41"/>
          <p:cNvSpPr txBox="1">
            <a:spLocks noGrp="1"/>
          </p:cNvSpPr>
          <p:nvPr>
            <p:ph type="body" idx="1"/>
          </p:nvPr>
        </p:nvSpPr>
        <p:spPr>
          <a:xfrm>
            <a:off x="729450" y="1850275"/>
            <a:ext cx="7688700" cy="2733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2"/>
              </a:buClr>
              <a:buSzPts val="2600"/>
              <a:buFont typeface="Raleway"/>
              <a:buNone/>
            </a:pPr>
            <a:r>
              <a:rPr lang="en-US" sz="2600" i="1">
                <a:solidFill>
                  <a:srgbClr val="C00000"/>
                </a:solidFill>
                <a:latin typeface="Raleway"/>
                <a:ea typeface="Raleway"/>
                <a:cs typeface="Raleway"/>
                <a:sym typeface="Raleway"/>
              </a:rPr>
              <a:t>To engage and immerse participants in a mini-PBL experience.</a:t>
            </a:r>
            <a:br>
              <a:rPr lang="en-US" sz="2600" i="1">
                <a:solidFill>
                  <a:srgbClr val="C00000"/>
                </a:solidFill>
                <a:latin typeface="Raleway"/>
                <a:ea typeface="Raleway"/>
                <a:cs typeface="Raleway"/>
                <a:sym typeface="Raleway"/>
              </a:rPr>
            </a:br>
            <a:r>
              <a:rPr lang="en-US" sz="2600" i="1">
                <a:solidFill>
                  <a:srgbClr val="C00000"/>
                </a:solidFill>
                <a:latin typeface="Raleway"/>
                <a:ea typeface="Raleway"/>
                <a:cs typeface="Raleway"/>
                <a:sym typeface="Raleway"/>
              </a:rPr>
              <a:t>To identify and investigate the essential elements of PBL.</a:t>
            </a:r>
            <a:br>
              <a:rPr lang="en-US" sz="2600" i="1">
                <a:solidFill>
                  <a:srgbClr val="C00000"/>
                </a:solidFill>
                <a:latin typeface="Raleway"/>
                <a:ea typeface="Raleway"/>
                <a:cs typeface="Raleway"/>
                <a:sym typeface="Raleway"/>
              </a:rPr>
            </a:br>
            <a:r>
              <a:rPr lang="en-US" sz="2600" i="1">
                <a:solidFill>
                  <a:srgbClr val="C00000"/>
                </a:solidFill>
                <a:latin typeface="Raleway"/>
                <a:ea typeface="Raleway"/>
                <a:cs typeface="Raleway"/>
                <a:sym typeface="Raleway"/>
              </a:rPr>
              <a:t>To support participants in exploring further PBL experiences.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Our Motto for Today:</a:t>
            </a:r>
            <a:endParaRPr/>
          </a:p>
        </p:txBody>
      </p:sp>
      <p:sp>
        <p:nvSpPr>
          <p:cNvPr id="199" name="Google Shape;199;p42"/>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00" name="Google Shape;200;p42"/>
          <p:cNvPicPr preferRelativeResize="0"/>
          <p:nvPr/>
        </p:nvPicPr>
        <p:blipFill>
          <a:blip r:embed="rId3">
            <a:alphaModFix/>
          </a:blip>
          <a:stretch>
            <a:fillRect/>
          </a:stretch>
        </p:blipFill>
        <p:spPr>
          <a:xfrm>
            <a:off x="2108050" y="1736451"/>
            <a:ext cx="4249375" cy="263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3"/>
          <p:cNvSpPr txBox="1">
            <a:spLocks noGrp="1"/>
          </p:cNvSpPr>
          <p:nvPr>
            <p:ph type="title"/>
          </p:nvPr>
        </p:nvSpPr>
        <p:spPr>
          <a:xfrm>
            <a:off x="762975" y="77210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Real World  Scenario</a:t>
            </a:r>
            <a:endParaRPr/>
          </a:p>
        </p:txBody>
      </p:sp>
      <p:sp>
        <p:nvSpPr>
          <p:cNvPr id="206" name="Google Shape;206;p43"/>
          <p:cNvSpPr txBox="1">
            <a:spLocks noGrp="1"/>
          </p:cNvSpPr>
          <p:nvPr>
            <p:ph type="body" idx="1"/>
          </p:nvPr>
        </p:nvSpPr>
        <p:spPr>
          <a:xfrm>
            <a:off x="762975" y="1398125"/>
            <a:ext cx="7688700" cy="369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i="1"/>
              <a:t>Some dedicated and master teachers have decided they want to take a new approach to learning with one or a few of their current classroom lessons. They have heard that project-based learning is very engaging for students  and helps with academic rigor. They’ve decided to learn as much as they can about project-based learning and determine if project-based learning is doable for their classes.</a:t>
            </a:r>
            <a:endParaRPr sz="1800" i="1"/>
          </a:p>
          <a:p>
            <a:pPr marL="0" lvl="0" indent="0">
              <a:spcBef>
                <a:spcPts val="0"/>
              </a:spcBef>
              <a:spcAft>
                <a:spcPts val="0"/>
              </a:spcAft>
              <a:buNone/>
            </a:pPr>
            <a:endParaRPr sz="1800" b="1" i="1"/>
          </a:p>
          <a:p>
            <a:pPr marL="0" lvl="0" indent="0">
              <a:spcBef>
                <a:spcPts val="0"/>
              </a:spcBef>
              <a:spcAft>
                <a:spcPts val="0"/>
              </a:spcAft>
              <a:buNone/>
            </a:pPr>
            <a:r>
              <a:rPr lang="en-US" sz="2400" b="1"/>
              <a:t>Driving Questions:</a:t>
            </a:r>
            <a:endParaRPr sz="1800" b="1"/>
          </a:p>
          <a:p>
            <a:pPr marL="0" lvl="0" indent="0">
              <a:spcBef>
                <a:spcPts val="0"/>
              </a:spcBef>
              <a:spcAft>
                <a:spcPts val="0"/>
              </a:spcAft>
              <a:buNone/>
            </a:pPr>
            <a:r>
              <a:rPr lang="en-US" sz="1800" i="1"/>
              <a:t>Why is it important to have students participate in PBLs?</a:t>
            </a:r>
            <a:endParaRPr sz="1800" i="1"/>
          </a:p>
          <a:p>
            <a:pPr marL="0" lvl="0" indent="0">
              <a:spcBef>
                <a:spcPts val="0"/>
              </a:spcBef>
              <a:spcAft>
                <a:spcPts val="0"/>
              </a:spcAft>
              <a:buNone/>
            </a:pPr>
            <a:r>
              <a:rPr lang="en-US" sz="1800" i="1"/>
              <a:t>How do I create a PBL for my students?</a:t>
            </a:r>
            <a:endParaRPr sz="1800" i="1"/>
          </a:p>
          <a:p>
            <a:pPr marL="0" lvl="0" indent="0">
              <a:spcBef>
                <a:spcPts val="0"/>
              </a:spcBef>
              <a:spcAft>
                <a:spcPts val="0"/>
              </a:spcAft>
              <a:buNone/>
            </a:pPr>
            <a:endParaRPr sz="1800" b="1"/>
          </a:p>
          <a:p>
            <a:pPr marL="0" lvl="0" indent="0">
              <a:spcBef>
                <a:spcPts val="0"/>
              </a:spcBef>
              <a:spcAft>
                <a:spcPts val="0"/>
              </a:spcAft>
              <a:buNone/>
            </a:pPr>
            <a:endParaRPr sz="1800" b="1"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4"/>
          <p:cNvPicPr preferRelativeResize="0"/>
          <p:nvPr/>
        </p:nvPicPr>
        <p:blipFill>
          <a:blip r:embed="rId3">
            <a:alphaModFix/>
          </a:blip>
          <a:stretch>
            <a:fillRect/>
          </a:stretch>
        </p:blipFill>
        <p:spPr>
          <a:xfrm>
            <a:off x="1223586" y="207461"/>
            <a:ext cx="5157479" cy="3746168"/>
          </a:xfrm>
          <a:prstGeom prst="rect">
            <a:avLst/>
          </a:prstGeom>
          <a:noFill/>
          <a:ln>
            <a:noFill/>
          </a:ln>
        </p:spPr>
      </p:pic>
      <p:sp>
        <p:nvSpPr>
          <p:cNvPr id="2" name="TextBox 1">
            <a:extLst>
              <a:ext uri="{FF2B5EF4-FFF2-40B4-BE49-F238E27FC236}">
                <a16:creationId xmlns:a16="http://schemas.microsoft.com/office/drawing/2014/main" id="{DEA799C0-D531-4BE8-B4F0-DED745040A09}"/>
              </a:ext>
            </a:extLst>
          </p:cNvPr>
          <p:cNvSpPr txBox="1"/>
          <p:nvPr/>
        </p:nvSpPr>
        <p:spPr>
          <a:xfrm>
            <a:off x="480224" y="4229923"/>
            <a:ext cx="6709985" cy="861774"/>
          </a:xfrm>
          <a:prstGeom prst="rect">
            <a:avLst/>
          </a:prstGeom>
          <a:noFill/>
        </p:spPr>
        <p:txBody>
          <a:bodyPr wrap="square" rtlCol="0">
            <a:spAutoFit/>
          </a:bodyPr>
          <a:lstStyle/>
          <a:p>
            <a:r>
              <a:rPr lang="en-US" sz="1200" dirty="0"/>
              <a:t>Source:  </a:t>
            </a:r>
            <a:r>
              <a:rPr lang="en-US" sz="1200" dirty="0" err="1"/>
              <a:t>Tolisano</a:t>
            </a:r>
            <a:r>
              <a:rPr lang="en-US" sz="1200" dirty="0"/>
              <a:t>, S. (2015). An update to the upgraded KWL for the 21st century. Blog.  Retrieved from:  </a:t>
            </a:r>
            <a:r>
              <a:rPr lang="en-US" sz="1200" dirty="0">
                <a:hlinkClick r:id="rId4"/>
              </a:rPr>
              <a:t>http://langwitches.org/blog/2015/06/12/an-update-to-the-upgraded-kwl-for-the-21st-century/</a:t>
            </a:r>
            <a:endParaRPr lang="en-US" sz="12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885100" y="1001100"/>
            <a:ext cx="42732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a:solidFill>
                  <a:srgbClr val="980000"/>
                </a:solidFill>
              </a:rPr>
              <a:t>K</a:t>
            </a:r>
            <a:r>
              <a:rPr lang="en-US" sz="3000"/>
              <a:t>-</a:t>
            </a:r>
            <a:r>
              <a:rPr lang="en-US" sz="3600">
                <a:solidFill>
                  <a:srgbClr val="980000"/>
                </a:solidFill>
              </a:rPr>
              <a:t>W</a:t>
            </a:r>
            <a:r>
              <a:rPr lang="en-US" sz="3600"/>
              <a:t>-</a:t>
            </a:r>
            <a:r>
              <a:rPr lang="en-US" sz="3000"/>
              <a:t>H-L-A-Q</a:t>
            </a:r>
            <a:endParaRPr sz="3000"/>
          </a:p>
        </p:txBody>
      </p:sp>
      <p:sp>
        <p:nvSpPr>
          <p:cNvPr id="217" name="Google Shape;217;p45"/>
          <p:cNvSpPr txBox="1">
            <a:spLocks noGrp="1"/>
          </p:cNvSpPr>
          <p:nvPr>
            <p:ph type="body" idx="1"/>
          </p:nvPr>
        </p:nvSpPr>
        <p:spPr>
          <a:xfrm>
            <a:off x="729450" y="1850275"/>
            <a:ext cx="3066000" cy="249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800" b="1"/>
              <a:t>What do we already KNOW about project based learning?</a:t>
            </a:r>
            <a:endParaRPr sz="1800" b="1"/>
          </a:p>
          <a:p>
            <a:pPr marL="0" lvl="0" indent="0">
              <a:spcBef>
                <a:spcPts val="0"/>
              </a:spcBef>
              <a:spcAft>
                <a:spcPts val="0"/>
              </a:spcAft>
              <a:buNone/>
            </a:pPr>
            <a:endParaRPr sz="1800" b="1"/>
          </a:p>
          <a:p>
            <a:pPr marL="0" lvl="0" indent="0" rtl="0">
              <a:spcBef>
                <a:spcPts val="0"/>
              </a:spcBef>
              <a:spcAft>
                <a:spcPts val="0"/>
              </a:spcAft>
              <a:buNone/>
            </a:pPr>
            <a:r>
              <a:rPr lang="en-US" sz="1800" b="1"/>
              <a:t>What do we NEED or WANT to KNOW  about project-based learning?</a:t>
            </a:r>
            <a:endParaRPr sz="1800" b="1"/>
          </a:p>
        </p:txBody>
      </p:sp>
      <p:pic>
        <p:nvPicPr>
          <p:cNvPr id="218" name="Google Shape;218;p45"/>
          <p:cNvPicPr preferRelativeResize="0"/>
          <p:nvPr/>
        </p:nvPicPr>
        <p:blipFill>
          <a:blip r:embed="rId3">
            <a:alphaModFix/>
          </a:blip>
          <a:stretch>
            <a:fillRect/>
          </a:stretch>
        </p:blipFill>
        <p:spPr>
          <a:xfrm>
            <a:off x="5846900" y="859150"/>
            <a:ext cx="2481560" cy="3213449"/>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1223</Words>
  <Application>Microsoft Office PowerPoint</Application>
  <PresentationFormat>On-screen Show (16:9)</PresentationFormat>
  <Paragraphs>130</Paragraphs>
  <Slides>24</Slides>
  <Notes>24</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Raleway</vt:lpstr>
      <vt:lpstr>Calibri</vt:lpstr>
      <vt:lpstr>Lato</vt:lpstr>
      <vt:lpstr>Streamline</vt:lpstr>
      <vt:lpstr>Streamline</vt:lpstr>
      <vt:lpstr>Streamline</vt:lpstr>
      <vt:lpstr>The “Design A Project” project</vt:lpstr>
      <vt:lpstr>Where am I…...</vt:lpstr>
      <vt:lpstr>Mingle, mingle…..</vt:lpstr>
      <vt:lpstr>Welcome   About The K20 Center  About Today’s  Presenters   </vt:lpstr>
      <vt:lpstr>Today’s Objectives</vt:lpstr>
      <vt:lpstr>Our Motto for Today:</vt:lpstr>
      <vt:lpstr>Real World  Scenario</vt:lpstr>
      <vt:lpstr>PowerPoint Presentation</vt:lpstr>
      <vt:lpstr>K-W-H-L-A-Q</vt:lpstr>
      <vt:lpstr>K-W-H-L-A-Q</vt:lpstr>
      <vt:lpstr>Let’s Watch a Video </vt:lpstr>
      <vt:lpstr>Addressing HOW I will learn more about PBL</vt:lpstr>
      <vt:lpstr>I Notice/I Wonder video discussion</vt:lpstr>
      <vt:lpstr>Addressing How I will learn more about PBL</vt:lpstr>
      <vt:lpstr>What steps are involved in a project, start to finish?  </vt:lpstr>
      <vt:lpstr>PowerPoint Presentation</vt:lpstr>
      <vt:lpstr>What activities might be involved in a project, start to finish?  </vt:lpstr>
      <vt:lpstr>K-W-H-L-A-Q</vt:lpstr>
      <vt:lpstr>Identifying PBL Resources </vt:lpstr>
      <vt:lpstr>Project Share-out</vt:lpstr>
      <vt:lpstr>How do we monitor progress?  Student checklists or rubrics  Groups reporting on progress Interim deadlines Rehearsal  presentations</vt:lpstr>
      <vt:lpstr>Your own progress….</vt:lpstr>
      <vt:lpstr>K20 LEARN Website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A Project” project</dc:title>
  <dc:creator>McHale, Susan</dc:creator>
  <cp:lastModifiedBy>McHale, Susan</cp:lastModifiedBy>
  <cp:revision>3</cp:revision>
  <dcterms:modified xsi:type="dcterms:W3CDTF">2018-09-05T18:06:10Z</dcterms:modified>
</cp:coreProperties>
</file>