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9"/>
    <p:restoredTop sz="94543"/>
  </p:normalViewPr>
  <p:slideViewPr>
    <p:cSldViewPr snapToGrid="0" snapToObjects="1">
      <p:cViewPr varScale="1">
        <p:scale>
          <a:sx n="65" d="100"/>
          <a:sy n="65" d="100"/>
        </p:scale>
        <p:origin x="6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6"/>
            </a:gs>
            <a:gs pos="8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260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25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26009"/>
          <a:lstStyle>
            <a:lvl1pPr marL="0" marR="45718" indent="0" algn="l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0" name="Rounded Rectangle 11"/>
          <p:cNvSpPr/>
          <p:nvPr userDrawn="1"/>
        </p:nvSpPr>
        <p:spPr>
          <a:xfrm>
            <a:off x="0" y="3919038"/>
            <a:ext cx="5856358" cy="1611087"/>
          </a:xfrm>
          <a:custGeom>
            <a:avLst/>
            <a:gdLst>
              <a:gd name="connsiteX0" fmla="*/ 0 w 6183487"/>
              <a:gd name="connsiteY0" fmla="*/ 265617 h 1593669"/>
              <a:gd name="connsiteX1" fmla="*/ 265617 w 6183487"/>
              <a:gd name="connsiteY1" fmla="*/ 0 h 1593669"/>
              <a:gd name="connsiteX2" fmla="*/ 5917870 w 6183487"/>
              <a:gd name="connsiteY2" fmla="*/ 0 h 1593669"/>
              <a:gd name="connsiteX3" fmla="*/ 6183487 w 6183487"/>
              <a:gd name="connsiteY3" fmla="*/ 265617 h 1593669"/>
              <a:gd name="connsiteX4" fmla="*/ 6183487 w 6183487"/>
              <a:gd name="connsiteY4" fmla="*/ 1328052 h 1593669"/>
              <a:gd name="connsiteX5" fmla="*/ 5917870 w 6183487"/>
              <a:gd name="connsiteY5" fmla="*/ 1593669 h 1593669"/>
              <a:gd name="connsiteX6" fmla="*/ 265617 w 6183487"/>
              <a:gd name="connsiteY6" fmla="*/ 1593669 h 1593669"/>
              <a:gd name="connsiteX7" fmla="*/ 0 w 6183487"/>
              <a:gd name="connsiteY7" fmla="*/ 1328052 h 1593669"/>
              <a:gd name="connsiteX8" fmla="*/ 0 w 6183487"/>
              <a:gd name="connsiteY8" fmla="*/ 265617 h 1593669"/>
              <a:gd name="connsiteX0" fmla="*/ 0 w 6183487"/>
              <a:gd name="connsiteY0" fmla="*/ 265617 h 1593669"/>
              <a:gd name="connsiteX1" fmla="*/ 265617 w 6183487"/>
              <a:gd name="connsiteY1" fmla="*/ 0 h 1593669"/>
              <a:gd name="connsiteX2" fmla="*/ 5917870 w 6183487"/>
              <a:gd name="connsiteY2" fmla="*/ 0 h 1593669"/>
              <a:gd name="connsiteX3" fmla="*/ 6183487 w 6183487"/>
              <a:gd name="connsiteY3" fmla="*/ 265617 h 1593669"/>
              <a:gd name="connsiteX4" fmla="*/ 6183487 w 6183487"/>
              <a:gd name="connsiteY4" fmla="*/ 1328052 h 1593669"/>
              <a:gd name="connsiteX5" fmla="*/ 5917870 w 6183487"/>
              <a:gd name="connsiteY5" fmla="*/ 1593669 h 1593669"/>
              <a:gd name="connsiteX6" fmla="*/ 265617 w 6183487"/>
              <a:gd name="connsiteY6" fmla="*/ 1593669 h 1593669"/>
              <a:gd name="connsiteX7" fmla="*/ 0 w 6183487"/>
              <a:gd name="connsiteY7" fmla="*/ 1328052 h 1593669"/>
              <a:gd name="connsiteX8" fmla="*/ 0 w 6183487"/>
              <a:gd name="connsiteY8" fmla="*/ 265617 h 1593669"/>
              <a:gd name="connsiteX0" fmla="*/ 269966 w 6183487"/>
              <a:gd name="connsiteY0" fmla="*/ 439788 h 1593669"/>
              <a:gd name="connsiteX1" fmla="*/ 265617 w 6183487"/>
              <a:gd name="connsiteY1" fmla="*/ 0 h 1593669"/>
              <a:gd name="connsiteX2" fmla="*/ 5917870 w 6183487"/>
              <a:gd name="connsiteY2" fmla="*/ 0 h 1593669"/>
              <a:gd name="connsiteX3" fmla="*/ 6183487 w 6183487"/>
              <a:gd name="connsiteY3" fmla="*/ 265617 h 1593669"/>
              <a:gd name="connsiteX4" fmla="*/ 6183487 w 6183487"/>
              <a:gd name="connsiteY4" fmla="*/ 1328052 h 1593669"/>
              <a:gd name="connsiteX5" fmla="*/ 5917870 w 6183487"/>
              <a:gd name="connsiteY5" fmla="*/ 1593669 h 1593669"/>
              <a:gd name="connsiteX6" fmla="*/ 265617 w 6183487"/>
              <a:gd name="connsiteY6" fmla="*/ 1593669 h 1593669"/>
              <a:gd name="connsiteX7" fmla="*/ 0 w 6183487"/>
              <a:gd name="connsiteY7" fmla="*/ 1328052 h 1593669"/>
              <a:gd name="connsiteX8" fmla="*/ 269966 w 6183487"/>
              <a:gd name="connsiteY8" fmla="*/ 439788 h 1593669"/>
              <a:gd name="connsiteX0" fmla="*/ 261258 w 6183487"/>
              <a:gd name="connsiteY0" fmla="*/ 439788 h 1593669"/>
              <a:gd name="connsiteX1" fmla="*/ 265617 w 6183487"/>
              <a:gd name="connsiteY1" fmla="*/ 0 h 1593669"/>
              <a:gd name="connsiteX2" fmla="*/ 5917870 w 6183487"/>
              <a:gd name="connsiteY2" fmla="*/ 0 h 1593669"/>
              <a:gd name="connsiteX3" fmla="*/ 6183487 w 6183487"/>
              <a:gd name="connsiteY3" fmla="*/ 265617 h 1593669"/>
              <a:gd name="connsiteX4" fmla="*/ 6183487 w 6183487"/>
              <a:gd name="connsiteY4" fmla="*/ 1328052 h 1593669"/>
              <a:gd name="connsiteX5" fmla="*/ 5917870 w 6183487"/>
              <a:gd name="connsiteY5" fmla="*/ 1593669 h 1593669"/>
              <a:gd name="connsiteX6" fmla="*/ 265617 w 6183487"/>
              <a:gd name="connsiteY6" fmla="*/ 1593669 h 1593669"/>
              <a:gd name="connsiteX7" fmla="*/ 0 w 6183487"/>
              <a:gd name="connsiteY7" fmla="*/ 1328052 h 1593669"/>
              <a:gd name="connsiteX8" fmla="*/ 261258 w 6183487"/>
              <a:gd name="connsiteY8" fmla="*/ 439788 h 1593669"/>
              <a:gd name="connsiteX0" fmla="*/ 61990 w 5984219"/>
              <a:gd name="connsiteY0" fmla="*/ 439788 h 1593669"/>
              <a:gd name="connsiteX1" fmla="*/ 66349 w 5984219"/>
              <a:gd name="connsiteY1" fmla="*/ 0 h 1593669"/>
              <a:gd name="connsiteX2" fmla="*/ 5718602 w 5984219"/>
              <a:gd name="connsiteY2" fmla="*/ 0 h 1593669"/>
              <a:gd name="connsiteX3" fmla="*/ 5984219 w 5984219"/>
              <a:gd name="connsiteY3" fmla="*/ 265617 h 1593669"/>
              <a:gd name="connsiteX4" fmla="*/ 5984219 w 5984219"/>
              <a:gd name="connsiteY4" fmla="*/ 1328052 h 1593669"/>
              <a:gd name="connsiteX5" fmla="*/ 5718602 w 5984219"/>
              <a:gd name="connsiteY5" fmla="*/ 1593669 h 1593669"/>
              <a:gd name="connsiteX6" fmla="*/ 66349 w 5984219"/>
              <a:gd name="connsiteY6" fmla="*/ 1593669 h 1593669"/>
              <a:gd name="connsiteX7" fmla="*/ 61989 w 5984219"/>
              <a:gd name="connsiteY7" fmla="*/ 1223549 h 1593669"/>
              <a:gd name="connsiteX8" fmla="*/ 61990 w 5984219"/>
              <a:gd name="connsiteY8" fmla="*/ 439788 h 1593669"/>
              <a:gd name="connsiteX0" fmla="*/ 606 w 5922835"/>
              <a:gd name="connsiteY0" fmla="*/ 439788 h 1593669"/>
              <a:gd name="connsiteX1" fmla="*/ 4965 w 5922835"/>
              <a:gd name="connsiteY1" fmla="*/ 0 h 1593669"/>
              <a:gd name="connsiteX2" fmla="*/ 5657218 w 5922835"/>
              <a:gd name="connsiteY2" fmla="*/ 0 h 1593669"/>
              <a:gd name="connsiteX3" fmla="*/ 5922835 w 5922835"/>
              <a:gd name="connsiteY3" fmla="*/ 265617 h 1593669"/>
              <a:gd name="connsiteX4" fmla="*/ 5922835 w 5922835"/>
              <a:gd name="connsiteY4" fmla="*/ 1328052 h 1593669"/>
              <a:gd name="connsiteX5" fmla="*/ 5657218 w 5922835"/>
              <a:gd name="connsiteY5" fmla="*/ 1593669 h 1593669"/>
              <a:gd name="connsiteX6" fmla="*/ 4965 w 5922835"/>
              <a:gd name="connsiteY6" fmla="*/ 1593669 h 1593669"/>
              <a:gd name="connsiteX7" fmla="*/ 605 w 5922835"/>
              <a:gd name="connsiteY7" fmla="*/ 1223549 h 1593669"/>
              <a:gd name="connsiteX8" fmla="*/ 606 w 5922835"/>
              <a:gd name="connsiteY8" fmla="*/ 439788 h 1593669"/>
              <a:gd name="connsiteX0" fmla="*/ 606 w 5922835"/>
              <a:gd name="connsiteY0" fmla="*/ 439788 h 1593669"/>
              <a:gd name="connsiteX1" fmla="*/ 4965 w 5922835"/>
              <a:gd name="connsiteY1" fmla="*/ 0 h 1593669"/>
              <a:gd name="connsiteX2" fmla="*/ 5657218 w 5922835"/>
              <a:gd name="connsiteY2" fmla="*/ 0 h 1593669"/>
              <a:gd name="connsiteX3" fmla="*/ 5922835 w 5922835"/>
              <a:gd name="connsiteY3" fmla="*/ 265617 h 1593669"/>
              <a:gd name="connsiteX4" fmla="*/ 5922835 w 5922835"/>
              <a:gd name="connsiteY4" fmla="*/ 1328052 h 1593669"/>
              <a:gd name="connsiteX5" fmla="*/ 5657218 w 5922835"/>
              <a:gd name="connsiteY5" fmla="*/ 1593669 h 1593669"/>
              <a:gd name="connsiteX6" fmla="*/ 4965 w 5922835"/>
              <a:gd name="connsiteY6" fmla="*/ 1593669 h 1593669"/>
              <a:gd name="connsiteX7" fmla="*/ 605 w 5922835"/>
              <a:gd name="connsiteY7" fmla="*/ 1223549 h 1593669"/>
              <a:gd name="connsiteX8" fmla="*/ 606 w 5922835"/>
              <a:gd name="connsiteY8" fmla="*/ 439788 h 1593669"/>
              <a:gd name="connsiteX0" fmla="*/ 606 w 5922835"/>
              <a:gd name="connsiteY0" fmla="*/ 439788 h 1593669"/>
              <a:gd name="connsiteX1" fmla="*/ 4965 w 5922835"/>
              <a:gd name="connsiteY1" fmla="*/ 0 h 1593669"/>
              <a:gd name="connsiteX2" fmla="*/ 5657218 w 5922835"/>
              <a:gd name="connsiteY2" fmla="*/ 0 h 1593669"/>
              <a:gd name="connsiteX3" fmla="*/ 5922835 w 5922835"/>
              <a:gd name="connsiteY3" fmla="*/ 265617 h 1593669"/>
              <a:gd name="connsiteX4" fmla="*/ 5922835 w 5922835"/>
              <a:gd name="connsiteY4" fmla="*/ 1328052 h 1593669"/>
              <a:gd name="connsiteX5" fmla="*/ 5657218 w 5922835"/>
              <a:gd name="connsiteY5" fmla="*/ 1593669 h 1593669"/>
              <a:gd name="connsiteX6" fmla="*/ 4965 w 5922835"/>
              <a:gd name="connsiteY6" fmla="*/ 1593669 h 1593669"/>
              <a:gd name="connsiteX7" fmla="*/ 18022 w 5922835"/>
              <a:gd name="connsiteY7" fmla="*/ 1110338 h 1593669"/>
              <a:gd name="connsiteX8" fmla="*/ 606 w 5922835"/>
              <a:gd name="connsiteY8" fmla="*/ 439788 h 1593669"/>
              <a:gd name="connsiteX0" fmla="*/ 606 w 5922835"/>
              <a:gd name="connsiteY0" fmla="*/ 439788 h 1593669"/>
              <a:gd name="connsiteX1" fmla="*/ 4965 w 5922835"/>
              <a:gd name="connsiteY1" fmla="*/ 0 h 1593669"/>
              <a:gd name="connsiteX2" fmla="*/ 5657218 w 5922835"/>
              <a:gd name="connsiteY2" fmla="*/ 0 h 1593669"/>
              <a:gd name="connsiteX3" fmla="*/ 5922835 w 5922835"/>
              <a:gd name="connsiteY3" fmla="*/ 265617 h 1593669"/>
              <a:gd name="connsiteX4" fmla="*/ 5922835 w 5922835"/>
              <a:gd name="connsiteY4" fmla="*/ 1328052 h 1593669"/>
              <a:gd name="connsiteX5" fmla="*/ 5657218 w 5922835"/>
              <a:gd name="connsiteY5" fmla="*/ 1593669 h 1593669"/>
              <a:gd name="connsiteX6" fmla="*/ 4965 w 5922835"/>
              <a:gd name="connsiteY6" fmla="*/ 1593669 h 1593669"/>
              <a:gd name="connsiteX7" fmla="*/ 9314 w 5922835"/>
              <a:gd name="connsiteY7" fmla="*/ 1084212 h 1593669"/>
              <a:gd name="connsiteX8" fmla="*/ 606 w 5922835"/>
              <a:gd name="connsiteY8" fmla="*/ 439788 h 1593669"/>
              <a:gd name="connsiteX0" fmla="*/ 8892 w 5931121"/>
              <a:gd name="connsiteY0" fmla="*/ 439788 h 1593669"/>
              <a:gd name="connsiteX1" fmla="*/ 13251 w 5931121"/>
              <a:gd name="connsiteY1" fmla="*/ 0 h 1593669"/>
              <a:gd name="connsiteX2" fmla="*/ 5665504 w 5931121"/>
              <a:gd name="connsiteY2" fmla="*/ 0 h 1593669"/>
              <a:gd name="connsiteX3" fmla="*/ 5931121 w 5931121"/>
              <a:gd name="connsiteY3" fmla="*/ 265617 h 1593669"/>
              <a:gd name="connsiteX4" fmla="*/ 5931121 w 5931121"/>
              <a:gd name="connsiteY4" fmla="*/ 1328052 h 1593669"/>
              <a:gd name="connsiteX5" fmla="*/ 5665504 w 5931121"/>
              <a:gd name="connsiteY5" fmla="*/ 1593669 h 1593669"/>
              <a:gd name="connsiteX6" fmla="*/ 13251 w 5931121"/>
              <a:gd name="connsiteY6" fmla="*/ 1593669 h 1593669"/>
              <a:gd name="connsiteX7" fmla="*/ 0 w 5931121"/>
              <a:gd name="connsiteY7" fmla="*/ 1023252 h 1593669"/>
              <a:gd name="connsiteX8" fmla="*/ 8892 w 5931121"/>
              <a:gd name="connsiteY8" fmla="*/ 439788 h 1593669"/>
              <a:gd name="connsiteX0" fmla="*/ 13242 w 5935471"/>
              <a:gd name="connsiteY0" fmla="*/ 439788 h 1602378"/>
              <a:gd name="connsiteX1" fmla="*/ 17601 w 5935471"/>
              <a:gd name="connsiteY1" fmla="*/ 0 h 1602378"/>
              <a:gd name="connsiteX2" fmla="*/ 5669854 w 5935471"/>
              <a:gd name="connsiteY2" fmla="*/ 0 h 1602378"/>
              <a:gd name="connsiteX3" fmla="*/ 5935471 w 5935471"/>
              <a:gd name="connsiteY3" fmla="*/ 265617 h 1602378"/>
              <a:gd name="connsiteX4" fmla="*/ 5935471 w 5935471"/>
              <a:gd name="connsiteY4" fmla="*/ 1328052 h 1602378"/>
              <a:gd name="connsiteX5" fmla="*/ 5669854 w 5935471"/>
              <a:gd name="connsiteY5" fmla="*/ 1593669 h 1602378"/>
              <a:gd name="connsiteX6" fmla="*/ 0 w 5935471"/>
              <a:gd name="connsiteY6" fmla="*/ 1602378 h 1602378"/>
              <a:gd name="connsiteX7" fmla="*/ 4350 w 5935471"/>
              <a:gd name="connsiteY7" fmla="*/ 1023252 h 1602378"/>
              <a:gd name="connsiteX8" fmla="*/ 13242 w 5935471"/>
              <a:gd name="connsiteY8" fmla="*/ 439788 h 1602378"/>
              <a:gd name="connsiteX0" fmla="*/ 8892 w 5931121"/>
              <a:gd name="connsiteY0" fmla="*/ 439788 h 1611087"/>
              <a:gd name="connsiteX1" fmla="*/ 13251 w 5931121"/>
              <a:gd name="connsiteY1" fmla="*/ 0 h 1611087"/>
              <a:gd name="connsiteX2" fmla="*/ 5665504 w 5931121"/>
              <a:gd name="connsiteY2" fmla="*/ 0 h 1611087"/>
              <a:gd name="connsiteX3" fmla="*/ 5931121 w 5931121"/>
              <a:gd name="connsiteY3" fmla="*/ 265617 h 1611087"/>
              <a:gd name="connsiteX4" fmla="*/ 5931121 w 5931121"/>
              <a:gd name="connsiteY4" fmla="*/ 1328052 h 1611087"/>
              <a:gd name="connsiteX5" fmla="*/ 5665504 w 5931121"/>
              <a:gd name="connsiteY5" fmla="*/ 1593669 h 1611087"/>
              <a:gd name="connsiteX6" fmla="*/ 13250 w 5931121"/>
              <a:gd name="connsiteY6" fmla="*/ 1611087 h 1611087"/>
              <a:gd name="connsiteX7" fmla="*/ 0 w 5931121"/>
              <a:gd name="connsiteY7" fmla="*/ 1023252 h 1611087"/>
              <a:gd name="connsiteX8" fmla="*/ 8892 w 5931121"/>
              <a:gd name="connsiteY8" fmla="*/ 439788 h 1611087"/>
              <a:gd name="connsiteX0" fmla="*/ 606 w 5922835"/>
              <a:gd name="connsiteY0" fmla="*/ 439788 h 1611087"/>
              <a:gd name="connsiteX1" fmla="*/ 4965 w 5922835"/>
              <a:gd name="connsiteY1" fmla="*/ 0 h 1611087"/>
              <a:gd name="connsiteX2" fmla="*/ 5657218 w 5922835"/>
              <a:gd name="connsiteY2" fmla="*/ 0 h 1611087"/>
              <a:gd name="connsiteX3" fmla="*/ 5922835 w 5922835"/>
              <a:gd name="connsiteY3" fmla="*/ 265617 h 1611087"/>
              <a:gd name="connsiteX4" fmla="*/ 5922835 w 5922835"/>
              <a:gd name="connsiteY4" fmla="*/ 1328052 h 1611087"/>
              <a:gd name="connsiteX5" fmla="*/ 5657218 w 5922835"/>
              <a:gd name="connsiteY5" fmla="*/ 1593669 h 1611087"/>
              <a:gd name="connsiteX6" fmla="*/ 4964 w 5922835"/>
              <a:gd name="connsiteY6" fmla="*/ 1611087 h 1611087"/>
              <a:gd name="connsiteX7" fmla="*/ 9314 w 5922835"/>
              <a:gd name="connsiteY7" fmla="*/ 1092921 h 1611087"/>
              <a:gd name="connsiteX8" fmla="*/ 606 w 5922835"/>
              <a:gd name="connsiteY8" fmla="*/ 439788 h 1611087"/>
              <a:gd name="connsiteX0" fmla="*/ 6856 w 5920285"/>
              <a:gd name="connsiteY0" fmla="*/ 457205 h 1611087"/>
              <a:gd name="connsiteX1" fmla="*/ 2415 w 5920285"/>
              <a:gd name="connsiteY1" fmla="*/ 0 h 1611087"/>
              <a:gd name="connsiteX2" fmla="*/ 5654668 w 5920285"/>
              <a:gd name="connsiteY2" fmla="*/ 0 h 1611087"/>
              <a:gd name="connsiteX3" fmla="*/ 5920285 w 5920285"/>
              <a:gd name="connsiteY3" fmla="*/ 265617 h 1611087"/>
              <a:gd name="connsiteX4" fmla="*/ 5920285 w 5920285"/>
              <a:gd name="connsiteY4" fmla="*/ 1328052 h 1611087"/>
              <a:gd name="connsiteX5" fmla="*/ 5654668 w 5920285"/>
              <a:gd name="connsiteY5" fmla="*/ 1593669 h 1611087"/>
              <a:gd name="connsiteX6" fmla="*/ 2414 w 5920285"/>
              <a:gd name="connsiteY6" fmla="*/ 1611087 h 1611087"/>
              <a:gd name="connsiteX7" fmla="*/ 6764 w 5920285"/>
              <a:gd name="connsiteY7" fmla="*/ 1092921 h 1611087"/>
              <a:gd name="connsiteX8" fmla="*/ 6856 w 5920285"/>
              <a:gd name="connsiteY8" fmla="*/ 457205 h 1611087"/>
              <a:gd name="connsiteX0" fmla="*/ 4442 w 5917871"/>
              <a:gd name="connsiteY0" fmla="*/ 457205 h 1611087"/>
              <a:gd name="connsiteX1" fmla="*/ 17601 w 5917871"/>
              <a:gd name="connsiteY1" fmla="*/ 8708 h 1611087"/>
              <a:gd name="connsiteX2" fmla="*/ 5652254 w 5917871"/>
              <a:gd name="connsiteY2" fmla="*/ 0 h 1611087"/>
              <a:gd name="connsiteX3" fmla="*/ 5917871 w 5917871"/>
              <a:gd name="connsiteY3" fmla="*/ 265617 h 1611087"/>
              <a:gd name="connsiteX4" fmla="*/ 5917871 w 5917871"/>
              <a:gd name="connsiteY4" fmla="*/ 1328052 h 1611087"/>
              <a:gd name="connsiteX5" fmla="*/ 5652254 w 5917871"/>
              <a:gd name="connsiteY5" fmla="*/ 1593669 h 1611087"/>
              <a:gd name="connsiteX6" fmla="*/ 0 w 5917871"/>
              <a:gd name="connsiteY6" fmla="*/ 1611087 h 1611087"/>
              <a:gd name="connsiteX7" fmla="*/ 4350 w 5917871"/>
              <a:gd name="connsiteY7" fmla="*/ 1092921 h 1611087"/>
              <a:gd name="connsiteX8" fmla="*/ 4442 w 5917871"/>
              <a:gd name="connsiteY8" fmla="*/ 457205 h 1611087"/>
              <a:gd name="connsiteX0" fmla="*/ 4442 w 5917871"/>
              <a:gd name="connsiteY0" fmla="*/ 457205 h 1611087"/>
              <a:gd name="connsiteX1" fmla="*/ 8800 w 5917871"/>
              <a:gd name="connsiteY1" fmla="*/ 8708 h 1611087"/>
              <a:gd name="connsiteX2" fmla="*/ 5652254 w 5917871"/>
              <a:gd name="connsiteY2" fmla="*/ 0 h 1611087"/>
              <a:gd name="connsiteX3" fmla="*/ 5917871 w 5917871"/>
              <a:gd name="connsiteY3" fmla="*/ 265617 h 1611087"/>
              <a:gd name="connsiteX4" fmla="*/ 5917871 w 5917871"/>
              <a:gd name="connsiteY4" fmla="*/ 1328052 h 1611087"/>
              <a:gd name="connsiteX5" fmla="*/ 5652254 w 5917871"/>
              <a:gd name="connsiteY5" fmla="*/ 1593669 h 1611087"/>
              <a:gd name="connsiteX6" fmla="*/ 0 w 5917871"/>
              <a:gd name="connsiteY6" fmla="*/ 1611087 h 1611087"/>
              <a:gd name="connsiteX7" fmla="*/ 4350 w 5917871"/>
              <a:gd name="connsiteY7" fmla="*/ 1092921 h 1611087"/>
              <a:gd name="connsiteX8" fmla="*/ 4442 w 5917871"/>
              <a:gd name="connsiteY8" fmla="*/ 457205 h 161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17871" h="1611087">
                <a:moveTo>
                  <a:pt x="4442" y="457205"/>
                </a:moveTo>
                <a:cubicBezTo>
                  <a:pt x="4442" y="310509"/>
                  <a:pt x="1441" y="478970"/>
                  <a:pt x="8800" y="8708"/>
                </a:cubicBezTo>
                <a:lnTo>
                  <a:pt x="5652254" y="0"/>
                </a:lnTo>
                <a:cubicBezTo>
                  <a:pt x="5798950" y="0"/>
                  <a:pt x="5917871" y="118921"/>
                  <a:pt x="5917871" y="265617"/>
                </a:cubicBezTo>
                <a:lnTo>
                  <a:pt x="5917871" y="1328052"/>
                </a:lnTo>
                <a:cubicBezTo>
                  <a:pt x="5917871" y="1474748"/>
                  <a:pt x="5798950" y="1593669"/>
                  <a:pt x="5652254" y="1593669"/>
                </a:cubicBezTo>
                <a:lnTo>
                  <a:pt x="0" y="1611087"/>
                </a:lnTo>
                <a:cubicBezTo>
                  <a:pt x="1350" y="923110"/>
                  <a:pt x="4350" y="1239617"/>
                  <a:pt x="4350" y="1092921"/>
                </a:cubicBezTo>
                <a:cubicBezTo>
                  <a:pt x="4350" y="831667"/>
                  <a:pt x="4442" y="718459"/>
                  <a:pt x="4442" y="457205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4147692"/>
            <a:ext cx="4852911" cy="11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0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256365" y="1600200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0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177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515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625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65023" rIns="65023" anchor="t"/>
          <a:lstStyle>
            <a:lvl1pPr marL="0" indent="0">
              <a:buNone/>
              <a:defRPr sz="2180">
                <a:solidFill>
                  <a:schemeClr val="tx1"/>
                </a:solidFill>
              </a:defRPr>
            </a:lvl1pPr>
            <a:lvl2pPr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076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buClr>
                <a:schemeClr val="accent1"/>
              </a:buClr>
              <a:defRPr sz="2601"/>
            </a:lvl1pPr>
            <a:lvl2pPr>
              <a:buClr>
                <a:schemeClr val="accent1"/>
              </a:buClr>
              <a:defRPr sz="2391"/>
            </a:lvl2pPr>
            <a:lvl3pPr>
              <a:buClr>
                <a:schemeClr val="accent1"/>
              </a:buClr>
              <a:defRPr sz="1969"/>
            </a:lvl3pPr>
            <a:lvl4pPr>
              <a:buClr>
                <a:schemeClr val="accent1"/>
              </a:buClr>
              <a:defRPr sz="1828"/>
            </a:lvl4pPr>
            <a:lvl5pPr>
              <a:buClr>
                <a:schemeClr val="accent1"/>
              </a:buClr>
              <a:defRPr sz="1828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buClr>
                <a:schemeClr val="accent1"/>
              </a:buClr>
              <a:defRPr sz="2601"/>
            </a:lvl1pPr>
            <a:lvl2pPr>
              <a:buClr>
                <a:schemeClr val="accent1"/>
              </a:buClr>
              <a:defRPr sz="2391"/>
            </a:lvl2pPr>
            <a:lvl3pPr>
              <a:buClr>
                <a:schemeClr val="accent1"/>
              </a:buClr>
              <a:defRPr sz="1969"/>
            </a:lvl3pPr>
            <a:lvl4pPr>
              <a:buClr>
                <a:schemeClr val="accent1"/>
              </a:buClr>
              <a:defRPr sz="1828"/>
            </a:lvl4pPr>
            <a:lvl5pPr>
              <a:buClr>
                <a:schemeClr val="accent1"/>
              </a:buClr>
              <a:defRPr sz="1828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36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65023" tIns="0" rIns="65023" bIns="0" anchor="ctr">
            <a:noAutofit/>
          </a:bodyPr>
          <a:lstStyle>
            <a:lvl1pPr marL="0" indent="0">
              <a:buNone/>
              <a:defRPr sz="2391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59"/>
            <a:ext cx="5389033" cy="654843"/>
          </a:xfrm>
        </p:spPr>
        <p:txBody>
          <a:bodyPr lIns="65023" tIns="0" rIns="65023" bIns="0" anchor="ctr"/>
          <a:lstStyle>
            <a:lvl1pPr marL="0" indent="0">
              <a:buNone/>
              <a:defRPr sz="2391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54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1074400" cy="1143000"/>
          </a:xfrm>
        </p:spPr>
        <p:txBody>
          <a:bodyPr vert="horz" tIns="6502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992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2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4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766733" y="1905000"/>
            <a:ext cx="6815667" cy="4343400"/>
          </a:xfrm>
        </p:spPr>
        <p:txBody>
          <a:bodyPr tIns="0"/>
          <a:lstStyle>
            <a:lvl1pPr marL="0" indent="0">
              <a:buNone/>
              <a:defRPr sz="2812" baseline="0"/>
            </a:lvl1pPr>
            <a:lvl2pPr>
              <a:defRPr sz="2601"/>
            </a:lvl2pPr>
            <a:lvl3pPr>
              <a:defRPr sz="2391"/>
            </a:lvl3pPr>
            <a:lvl4pPr>
              <a:defRPr sz="1969"/>
            </a:lvl4pPr>
            <a:lvl5pPr>
              <a:defRPr sz="1828"/>
            </a:lvl5pPr>
          </a:lstStyle>
          <a:p>
            <a:pPr lvl="0" eaLnBrk="1" latinLnBrk="0" hangingPunct="1"/>
            <a:r>
              <a:rPr kumimoji="0" lang="en-US" dirty="0" smtClean="0"/>
              <a:t>[place photo or chart here]</a:t>
            </a:r>
            <a:endParaRPr kumimoji="0"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905000"/>
            <a:ext cx="4165600" cy="434340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600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accent1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65023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22" y="6318734"/>
            <a:ext cx="475556" cy="475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307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992" b="0" kern="1200">
          <a:ln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74306" indent="-274306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 2"/>
        <a:buChar char=""/>
        <a:defRPr kumimoji="0" sz="2601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47" indent="-246875" algn="l" rtl="0" eaLnBrk="1" latinLnBrk="0" hangingPunct="1">
        <a:spcBef>
          <a:spcPct val="20000"/>
        </a:spcBef>
        <a:buClr>
          <a:schemeClr val="accent1"/>
        </a:buClr>
        <a:buSzPct val="50000"/>
        <a:buFont typeface="Lucida Grande"/>
        <a:buChar char="➤"/>
        <a:defRPr kumimoji="0" sz="2391" kern="1200">
          <a:solidFill>
            <a:srgbClr val="910D28"/>
          </a:solidFill>
          <a:latin typeface="Calibri"/>
          <a:ea typeface="+mn-ea"/>
          <a:cs typeface="Calibri"/>
        </a:defRPr>
      </a:lvl2pPr>
      <a:lvl3pPr marL="988935" indent="-321457" algn="l" rtl="0" eaLnBrk="1" latinLnBrk="0" hangingPunct="1">
        <a:spcBef>
          <a:spcPct val="20000"/>
        </a:spcBef>
        <a:buClr>
          <a:schemeClr val="accent2"/>
        </a:buClr>
        <a:buSzPct val="70000"/>
        <a:buFont typeface="Lucida Grande"/>
        <a:buChar char="-"/>
        <a:defRPr kumimoji="0" sz="2109" kern="1200">
          <a:solidFill>
            <a:schemeClr val="accent2"/>
          </a:solidFill>
          <a:latin typeface="Calibri"/>
          <a:ea typeface="+mn-ea"/>
          <a:cs typeface="Calibri"/>
        </a:defRPr>
      </a:lvl3pPr>
      <a:lvl4pPr marL="1299815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1969" kern="1200">
          <a:solidFill>
            <a:schemeClr val="accent2"/>
          </a:solidFill>
          <a:latin typeface="Calibri"/>
          <a:ea typeface="+mn-ea"/>
          <a:cs typeface="Calibri"/>
        </a:defRPr>
      </a:lvl4pPr>
      <a:lvl5pPr marL="1574121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1969" kern="1200">
          <a:solidFill>
            <a:schemeClr val="accent2"/>
          </a:solidFill>
          <a:latin typeface="Calibri"/>
          <a:ea typeface="+mn-ea"/>
          <a:cs typeface="Calibri"/>
        </a:defRPr>
      </a:lvl5pPr>
      <a:lvl6pPr marL="1737271" indent="-21030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1920141" indent="-18287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1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448" indent="-182871" algn="l" rtl="0" eaLnBrk="1" latinLnBrk="0" hangingPunct="1">
        <a:spcBef>
          <a:spcPct val="20000"/>
        </a:spcBef>
        <a:buClr>
          <a:schemeClr val="tx2"/>
        </a:buClr>
        <a:buChar char="•"/>
        <a:defRPr kumimoji="0" sz="1617" kern="1200">
          <a:solidFill>
            <a:schemeClr val="tx1"/>
          </a:solidFill>
          <a:latin typeface="+mn-lt"/>
          <a:ea typeface="+mn-ea"/>
          <a:cs typeface="+mn-cs"/>
        </a:defRPr>
      </a:lvl8pPr>
      <a:lvl9pPr marL="2468754" indent="-18287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6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ument/109263333/P2P-Speakers-Guidelines" TargetMode="External"/><Relationship Id="rId2" Type="http://schemas.openxmlformats.org/officeDocument/2006/relationships/hyperlink" Target="http://scholar.lib.vt.edu/ejournals/JTE/v23nl/ha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llegetools.berkeley.edu/documents/cat_1-19/Tip_and_Questions_for_presenting_to_MS_students.do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 Café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Speaker’s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14400" y="1070476"/>
            <a:ext cx="10363200" cy="467995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4. </a:t>
            </a:r>
            <a:r>
              <a:rPr lang="en-US" sz="4000" dirty="0" smtClean="0"/>
              <a:t>Once the Career Café is confirmed, I will provide you with information on the school and its location, contacts, and the number </a:t>
            </a:r>
            <a:r>
              <a:rPr lang="en-US" sz="4000" dirty="0" smtClean="0"/>
              <a:t>of students </a:t>
            </a:r>
            <a:r>
              <a:rPr lang="en-US" sz="4000" dirty="0" smtClean="0"/>
              <a:t>with their grade level.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8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 THE DAY OF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Please be on-time. Allow time for parking, checking in, and locating the room.</a:t>
            </a:r>
          </a:p>
          <a:p>
            <a:r>
              <a:rPr lang="en-US" sz="4000" dirty="0" smtClean="0"/>
              <a:t>Check in at the front office as soon as you arrive at the school. Most schools will have you sign-in at a computer. You may need a drivers license. </a:t>
            </a:r>
          </a:p>
          <a:p>
            <a:r>
              <a:rPr lang="en-US" sz="4000" dirty="0" smtClean="0"/>
              <a:t>Once you’ve checked in, you’ll be directed to your designated session area.</a:t>
            </a:r>
          </a:p>
          <a:p>
            <a:r>
              <a:rPr lang="en-US" sz="4000" dirty="0" smtClean="0"/>
              <a:t>Then grab a lunch and we’ll get started!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7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56140" cy="6913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71" y="429230"/>
            <a:ext cx="10363200" cy="1362456"/>
          </a:xfrm>
        </p:spPr>
        <p:txBody>
          <a:bodyPr/>
          <a:lstStyle/>
          <a:p>
            <a:pPr algn="ctr"/>
            <a:r>
              <a:rPr lang="en-US" dirty="0" smtClean="0"/>
              <a:t>WHAT DO YOU SAY TO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PERSONAL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Use anecdotes from your own experiences.</a:t>
            </a:r>
          </a:p>
          <a:p>
            <a:r>
              <a:rPr lang="en-US" sz="3200" dirty="0" smtClean="0"/>
              <a:t>Describe how you became interested in and how you entered your profession.</a:t>
            </a:r>
          </a:p>
          <a:p>
            <a:r>
              <a:rPr lang="en-US" sz="3200" dirty="0" smtClean="0"/>
              <a:t>Tell students about your working conditions and what a typical day is like.</a:t>
            </a:r>
            <a:endParaRPr lang="en-US" sz="3200" dirty="0"/>
          </a:p>
          <a:p>
            <a:r>
              <a:rPr lang="en-US" sz="3200" dirty="0" smtClean="0"/>
              <a:t>Mention the talents and character traits required for your work.</a:t>
            </a:r>
          </a:p>
          <a:p>
            <a:r>
              <a:rPr lang="en-US" sz="3200" dirty="0" smtClean="0"/>
              <a:t>Explain the </a:t>
            </a:r>
            <a:r>
              <a:rPr lang="en-US" sz="3200" dirty="0" smtClean="0"/>
              <a:t>different types of specialties in your field of work.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63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Get students involved as quickly as possible: </a:t>
            </a:r>
          </a:p>
          <a:p>
            <a:pPr lvl="1"/>
            <a:r>
              <a:rPr lang="en-US" sz="3600" dirty="0" smtClean="0"/>
              <a:t>Ask questions and encourage them to </a:t>
            </a:r>
            <a:r>
              <a:rPr lang="en-US" sz="3600" dirty="0" smtClean="0"/>
              <a:t>do </a:t>
            </a:r>
            <a:r>
              <a:rPr lang="en-US" sz="3600" dirty="0" smtClean="0"/>
              <a:t>the same</a:t>
            </a:r>
          </a:p>
          <a:p>
            <a:r>
              <a:rPr lang="en-US" sz="3600" dirty="0" smtClean="0"/>
              <a:t>Asking questions about their exposure to your profession breaks the ice and simultaneously gives you a better feel for your audience.</a:t>
            </a:r>
          </a:p>
          <a:p>
            <a:pPr lvl="1"/>
            <a:r>
              <a:rPr lang="en-US" sz="3600" dirty="0" smtClean="0"/>
              <a:t>Have any of you ever met someone who works in </a:t>
            </a:r>
            <a:r>
              <a:rPr lang="en-US" sz="3600" dirty="0" smtClean="0"/>
              <a:t>my </a:t>
            </a:r>
            <a:r>
              <a:rPr lang="en-US" sz="3600" dirty="0" smtClean="0"/>
              <a:t>line of work?</a:t>
            </a:r>
          </a:p>
        </p:txBody>
      </p:sp>
    </p:spTree>
    <p:extLst>
      <p:ext uri="{BB962C8B-B14F-4D97-AF65-F5344CB8AC3E}">
        <p14:creationId xmlns:p14="http://schemas.microsoft.com/office/powerpoint/2010/main" val="12154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Give specific, hands-on examples and use props or audiovisuals if you can.</a:t>
            </a:r>
          </a:p>
          <a:p>
            <a:r>
              <a:rPr lang="en-US" sz="3600" dirty="0" smtClean="0"/>
              <a:t>Display or hand out some sample items.</a:t>
            </a:r>
          </a:p>
          <a:p>
            <a:r>
              <a:rPr lang="en-US" sz="3600" dirty="0" smtClean="0"/>
              <a:t>Discuss the aspects of the technology you use.</a:t>
            </a:r>
          </a:p>
          <a:p>
            <a:r>
              <a:rPr lang="en-US" sz="3600" dirty="0" smtClean="0"/>
              <a:t>If they’re likely to recognize any of your clients or projects, be sure to mention them.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99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If you like, you can bring age-appropriate material.</a:t>
            </a:r>
          </a:p>
          <a:p>
            <a:r>
              <a:rPr lang="en-US" sz="3600" dirty="0" smtClean="0"/>
              <a:t>Encourage students to identify aspects of their personality or interest that might translate well into working in your field.</a:t>
            </a:r>
          </a:p>
          <a:p>
            <a:r>
              <a:rPr lang="en-US" sz="3600" dirty="0" smtClean="0"/>
              <a:t>If possible, do a brief demonstration.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2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COUNT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Leaving something tangible behind will magnify the effect of your visit and ultimately produce a better return on the time and energy you’ve invested in your presentation. </a:t>
            </a:r>
          </a:p>
          <a:p>
            <a:r>
              <a:rPr lang="en-US" sz="3600" dirty="0" smtClean="0"/>
              <a:t>Remember, you will only have 30 – 45 minutes with your students so make sure to make each moment count.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6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QUICK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To allow time for questions, your presentation should only last about 15 minutes.</a:t>
            </a:r>
          </a:p>
          <a:p>
            <a:r>
              <a:rPr lang="en-US" sz="3200" dirty="0" smtClean="0"/>
              <a:t>Once you’ve completed your presentation, students will be able to ask questions about your career and your personal journey.</a:t>
            </a:r>
          </a:p>
          <a:p>
            <a:r>
              <a:rPr lang="en-US" sz="3200" dirty="0" smtClean="0"/>
              <a:t>Be HONEST, be ENTHUSIASTIC, and be REAL. 	</a:t>
            </a:r>
          </a:p>
          <a:p>
            <a:pPr lvl="1"/>
            <a:r>
              <a:rPr lang="en-US" sz="3200" dirty="0" smtClean="0"/>
              <a:t>If this career wasn’t your first choice, that’s fine. Students will be interested in knowing how you got here.</a:t>
            </a:r>
          </a:p>
        </p:txBody>
      </p:sp>
    </p:spTree>
    <p:extLst>
      <p:ext uri="{BB962C8B-B14F-4D97-AF65-F5344CB8AC3E}">
        <p14:creationId xmlns:p14="http://schemas.microsoft.com/office/powerpoint/2010/main" val="16280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87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1187117"/>
          </a:xfrm>
          <a:solidFill>
            <a:schemeClr val="tx1">
              <a:alpha val="40000"/>
            </a:schemeClr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AND THAT’S IT!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084" y="5935579"/>
            <a:ext cx="1060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BUT IF YOU STILL HAVE QUESTIONS, YOU CAN CONTACT ME AT ANYTIME.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 will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the goals of a Career Café </a:t>
            </a:r>
          </a:p>
          <a:p>
            <a:r>
              <a:rPr lang="en-US" dirty="0" smtClean="0"/>
              <a:t>Define the importance of your role in these goals</a:t>
            </a:r>
          </a:p>
          <a:p>
            <a:r>
              <a:rPr lang="en-US" dirty="0" smtClean="0"/>
              <a:t>Explain your purpose and role in a Career Café  </a:t>
            </a:r>
          </a:p>
          <a:p>
            <a:r>
              <a:rPr lang="en-US" dirty="0" smtClean="0"/>
              <a:t>Make the Career Café easy as possible for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635840"/>
            <a:ext cx="121919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Contact Name, Title</a:t>
            </a: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Site Name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Email</a:t>
            </a: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Phone Number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44" y="0"/>
            <a:ext cx="5763955" cy="6464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674" y="425324"/>
            <a:ext cx="570615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WE LOOK FORWARD TO WORKING WITH YOU!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Hall, C., Dickerson, J., Batts, D., Kauffmann, P., &amp; </a:t>
            </a:r>
            <a:r>
              <a:rPr lang="en-US" dirty="0" err="1" smtClean="0"/>
              <a:t>Bosse</a:t>
            </a:r>
            <a:r>
              <a:rPr lang="en-US" dirty="0" smtClean="0"/>
              <a:t>, M. (2011). Are we missing opportunities to encourage interest in STEM fields? Journal of Technology Education, 23(1), 32-46. Retrieved July 27, 2016, from </a:t>
            </a:r>
            <a:r>
              <a:rPr lang="en-US" dirty="0" smtClean="0">
                <a:hlinkClick r:id="rId2"/>
              </a:rPr>
              <a:t>http://scholar.lib.vt.edu/ejournals/JTE/v23nl/hall.html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Passport to Prosperity: Speaker Guidelines: Tips and Techniques. (2007, December 21). Retrieved July 27, 2016, </a:t>
            </a:r>
            <a:r>
              <a:rPr lang="en-US" dirty="0"/>
              <a:t>from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www.scribd.com/document/109263333/P2P-Speakers-Guidelines</a:t>
            </a:r>
            <a:endParaRPr lang="en-US" dirty="0" smtClean="0"/>
          </a:p>
          <a:p>
            <a:r>
              <a:rPr lang="en-US" dirty="0" smtClean="0"/>
              <a:t>Tips on Presenting to Middle School Students. (</a:t>
            </a:r>
            <a:r>
              <a:rPr lang="en-US" dirty="0" err="1" smtClean="0"/>
              <a:t>n.d.</a:t>
            </a:r>
            <a:r>
              <a:rPr lang="en-US" dirty="0" smtClean="0"/>
              <a:t>). Retrieved August 19, 2015 from </a:t>
            </a:r>
            <a:r>
              <a:rPr lang="en-US" dirty="0" smtClean="0">
                <a:hlinkClick r:id="rId4"/>
              </a:rPr>
              <a:t>http://collegetools.berkeley.edu/documents/cat_1-19/Tip_and_Questions_for_presenting_to_MS_students.doc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81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a Career Café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students academically prepared for college</a:t>
            </a:r>
          </a:p>
          <a:p>
            <a:r>
              <a:rPr lang="en-US" dirty="0" smtClean="0"/>
              <a:t>Increase high school graduation and college enrollment rates</a:t>
            </a:r>
          </a:p>
          <a:p>
            <a:r>
              <a:rPr lang="en-US" dirty="0" smtClean="0"/>
              <a:t>Increase </a:t>
            </a:r>
            <a:r>
              <a:rPr lang="en-US" dirty="0" smtClean="0"/>
              <a:t>student </a:t>
            </a:r>
            <a:r>
              <a:rPr lang="en-US" dirty="0" smtClean="0"/>
              <a:t>and </a:t>
            </a:r>
            <a:r>
              <a:rPr lang="en-US" dirty="0" smtClean="0"/>
              <a:t>family </a:t>
            </a:r>
            <a:r>
              <a:rPr lang="en-US" dirty="0" smtClean="0"/>
              <a:t>knowledge of </a:t>
            </a:r>
            <a:r>
              <a:rPr lang="en-US" dirty="0" smtClean="0"/>
              <a:t>college/university/technical school </a:t>
            </a:r>
            <a:r>
              <a:rPr lang="en-US" dirty="0" smtClean="0"/>
              <a:t>options, </a:t>
            </a:r>
            <a:r>
              <a:rPr lang="en-US" dirty="0" smtClean="0"/>
              <a:t>preparations, </a:t>
            </a:r>
            <a:r>
              <a:rPr lang="en-US" dirty="0" smtClean="0"/>
              <a:t>and </a:t>
            </a:r>
            <a:r>
              <a:rPr lang="en-US" dirty="0" smtClean="0"/>
              <a:t>financial commitments.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118" y="5765180"/>
            <a:ext cx="7226882" cy="1092820"/>
          </a:xfrm>
        </p:spPr>
        <p:txBody>
          <a:bodyPr anchor="t"/>
          <a:lstStyle/>
          <a:p>
            <a:r>
              <a:rPr lang="en-US" dirty="0"/>
              <a:t>OK, SO WHY AM I HERE?</a:t>
            </a:r>
          </a:p>
        </p:txBody>
      </p:sp>
    </p:spTree>
    <p:extLst>
      <p:ext uri="{BB962C8B-B14F-4D97-AF65-F5344CB8AC3E}">
        <p14:creationId xmlns:p14="http://schemas.microsoft.com/office/powerpoint/2010/main" val="4618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73" y="0"/>
            <a:ext cx="8277727" cy="68232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302644"/>
            <a:ext cx="5218196" cy="33120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TOP FOUR INFLUENCES ON CAREER CHOICE REPORTED BY STUDENTS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8636" y="3929062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Personal Interest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Parents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Earning Potential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Teachers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67326" y="994611"/>
            <a:ext cx="9641306" cy="476450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8589" y="1668703"/>
            <a:ext cx="8678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“Teachers/counselors are individuals with whom students discuss their future plans and seek council. If school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personnel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have limited knowledge of these career options, many students may not know about or consider certain careers as viable choices.”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44822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4766"/>
            <a:ext cx="12192000" cy="1362456"/>
          </a:xfrm>
          <a:solidFill>
            <a:schemeClr val="accent1">
              <a:alpha val="39000"/>
            </a:schemeClr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 THAT</a:t>
            </a:r>
            <a:r>
              <a:rPr lang="uk-UA" dirty="0" smtClean="0">
                <a:solidFill>
                  <a:schemeClr val="bg1"/>
                </a:solidFill>
              </a:rPr>
              <a:t>’</a:t>
            </a:r>
            <a:r>
              <a:rPr lang="en-US" dirty="0" smtClean="0">
                <a:solidFill>
                  <a:schemeClr val="bg1"/>
                </a:solidFill>
              </a:rPr>
              <a:t>S WHERE YOU COME IN!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PURPOSE OF YOUR PRESENTATION IS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SzTx/>
            </a:pPr>
            <a:r>
              <a:rPr lang="en-US" sz="4000" dirty="0" smtClean="0"/>
              <a:t>Introduce students to your career</a:t>
            </a:r>
          </a:p>
          <a:p>
            <a:pPr>
              <a:spcBef>
                <a:spcPts val="0"/>
              </a:spcBef>
              <a:buSzTx/>
            </a:pPr>
            <a:r>
              <a:rPr lang="en-US" sz="4000" dirty="0" smtClean="0"/>
              <a:t>Help us raise students’ career aspirations and personal goals</a:t>
            </a:r>
          </a:p>
          <a:p>
            <a:pPr>
              <a:spcBef>
                <a:spcPts val="0"/>
              </a:spcBef>
              <a:buSzTx/>
            </a:pPr>
            <a:r>
              <a:rPr lang="en-US" sz="4000" dirty="0" smtClean="0"/>
              <a:t>Provide students with a </a:t>
            </a:r>
            <a:r>
              <a:rPr lang="en-US" sz="4000" dirty="0" smtClean="0"/>
              <a:t>road map </a:t>
            </a:r>
            <a:r>
              <a:rPr lang="en-US" sz="4000" dirty="0" smtClean="0"/>
              <a:t>of how to achieve these goals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 HOW WILL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Schools identify dates and times for their Career Cafés.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They will contact the site facilitator with those dates and their preferred career fields </a:t>
            </a:r>
            <a:r>
              <a:rPr lang="en-US" sz="4000" dirty="0" smtClean="0"/>
              <a:t>then</a:t>
            </a:r>
            <a:r>
              <a:rPr lang="en-US" sz="4000" dirty="0" smtClean="0"/>
              <a:t> </a:t>
            </a:r>
            <a:r>
              <a:rPr lang="en-US" sz="4000" dirty="0" smtClean="0"/>
              <a:t>I will contact you to see who is </a:t>
            </a:r>
            <a:r>
              <a:rPr lang="en-US" sz="4000" dirty="0" smtClean="0"/>
              <a:t>available as a speaker.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Once we identify an available speaker, I will confirm and make arrangements with the school.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20 PD">
  <a:themeElements>
    <a:clrScheme name="Custom 1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20 PD" id="{C1D5037F-F599-FF42-BB61-5526DE484013}" vid="{71454E28-2CA8-2343-BA2F-DC617D87EF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K20 PD</Template>
  <TotalTime>1358</TotalTime>
  <Words>816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Constantia</vt:lpstr>
      <vt:lpstr>Georgia</vt:lpstr>
      <vt:lpstr>Lucida Grande</vt:lpstr>
      <vt:lpstr>Wingdings 2</vt:lpstr>
      <vt:lpstr>K20 PD</vt:lpstr>
      <vt:lpstr>Career Café</vt:lpstr>
      <vt:lpstr>This presentation will…</vt:lpstr>
      <vt:lpstr>Goals for a Career Café </vt:lpstr>
      <vt:lpstr>OK, SO WHY AM I HERE?</vt:lpstr>
      <vt:lpstr>THE TOP FOUR INFLUENCES ON CAREER CHOICE REPORTED BY STUDENTS</vt:lpstr>
      <vt:lpstr>PowerPoint Presentation</vt:lpstr>
      <vt:lpstr>SO THAT’S WHERE YOU COME IN!</vt:lpstr>
      <vt:lpstr>THE PURPOSE OF YOUR PRESENTATION IS TO:</vt:lpstr>
      <vt:lpstr>SO HOW WILL THIS WORK?</vt:lpstr>
      <vt:lpstr>PowerPoint Presentation</vt:lpstr>
      <vt:lpstr>ON THE DAY OF …</vt:lpstr>
      <vt:lpstr>WHAT DO YOU SAY TO THEM?</vt:lpstr>
      <vt:lpstr>MAKE IT PERSONAL</vt:lpstr>
      <vt:lpstr>MAKE IT INTERACTIVE</vt:lpstr>
      <vt:lpstr>MAKE IT CONCRETE</vt:lpstr>
      <vt:lpstr>MAKE IT FUN</vt:lpstr>
      <vt:lpstr>MAKE IT COUNT </vt:lpstr>
      <vt:lpstr>MAKE IT QUICK</vt:lpstr>
      <vt:lpstr>AND THAT’S IT!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Hawkins, Lindsay M.</dc:creator>
  <cp:lastModifiedBy>K20 Center</cp:lastModifiedBy>
  <cp:revision>21</cp:revision>
  <dcterms:created xsi:type="dcterms:W3CDTF">2016-07-18T15:11:16Z</dcterms:created>
  <dcterms:modified xsi:type="dcterms:W3CDTF">2016-09-12T18:25:01Z</dcterms:modified>
</cp:coreProperties>
</file>