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eorgia" panose="02040502050405020303"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na Po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7163F-A125-42DF-9DA5-65D652947877}" v="6" dt="2020-12-16T20:46:12.653"/>
  </p1510:revLst>
</p1510:revInfo>
</file>

<file path=ppt/tableStyles.xml><?xml version="1.0" encoding="utf-8"?>
<a:tblStyleLst xmlns:a="http://schemas.openxmlformats.org/drawingml/2006/main" def="{666807CF-0C17-4EAF-9B28-8CB5D8FC5DB9}">
  <a:tblStyle styleId="{666807CF-0C17-4EAF-9B28-8CB5D8FC5D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F30587-5EA0-4E82-828F-86AC9E946A4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6" d="100"/>
          <a:sy n="206" d="100"/>
        </p:scale>
        <p:origin x="50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8-21T14:50:18.504" idx="1">
    <p:pos x="6000" y="0"/>
    <p:text>Add reveal/transition on bullets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document/d/1f9HyiZeTea_71PugHLtiY9GguD5VjVJ29e2_XKrT6_U/edi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pbhh7ypyS_kmIaHieBKW58isMkQ1QsVJ8qW1V28EUHw/edi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c55d8b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c55d8b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fc55d8b9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fc55d8b9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fc55d8b9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fc55d8b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fc55d8b9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fc55d8b9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d168a3fc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d168a3fc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de97d446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de97d446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de97d4466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de97d4466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de97d4466_3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de97d4466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de97d4466_3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de97d4466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de97d4466_3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de97d4466_3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d168a3fc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d168a3fc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Then have school teams answer these three questions together together. (These questions will guide them through a process of prioritizing the level of Maslow’s where their school should focusing their efforts at improving family engagement (Objective B)).</a:t>
            </a:r>
            <a:endParaRPr sz="18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dcd887a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dcd887a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10 minutes </a:t>
            </a:r>
            <a:endParaRPr/>
          </a:p>
          <a:p>
            <a:pPr marL="0" lvl="0" indent="0" algn="l" rtl="0">
              <a:spcBef>
                <a:spcPts val="0"/>
              </a:spcBef>
              <a:spcAft>
                <a:spcPts val="0"/>
              </a:spcAft>
              <a:buNone/>
            </a:pPr>
            <a:r>
              <a:rPr lang="en-US"/>
              <a:t>**ROBYN OR LAURA CAN STEP IN HERE IF NEEDED**</a:t>
            </a:r>
            <a:endParaRPr/>
          </a:p>
          <a:p>
            <a:pPr marL="0" lvl="0" indent="0" algn="l" rtl="0">
              <a:spcBef>
                <a:spcPts val="0"/>
              </a:spcBef>
              <a:spcAft>
                <a:spcPts val="0"/>
              </a:spcAft>
              <a:buNone/>
            </a:pPr>
            <a:r>
              <a:rPr lang="en-US"/>
              <a:t>LOOK AT OKCPS DATA CHART</a:t>
            </a:r>
            <a:endParaRPr/>
          </a:p>
          <a:p>
            <a:pPr marL="0" lvl="0" indent="0" algn="l" rtl="0">
              <a:spcBef>
                <a:spcPts val="0"/>
              </a:spcBef>
              <a:spcAft>
                <a:spcPts val="0"/>
              </a:spcAft>
              <a:buNone/>
            </a:pPr>
            <a:r>
              <a:rPr lang="en-US"/>
              <a:t>OPEN UP OK PROMISE YEAR END REPORTS AND LOOK AT:</a:t>
            </a:r>
            <a:endParaRPr/>
          </a:p>
          <a:p>
            <a:pPr marL="0" lvl="0" indent="0" algn="l" rtl="0">
              <a:spcBef>
                <a:spcPts val="0"/>
              </a:spcBef>
              <a:spcAft>
                <a:spcPts val="0"/>
              </a:spcAft>
              <a:buNone/>
            </a:pPr>
            <a:r>
              <a:rPr lang="en-US"/>
              <a:t>GENDER GRAPH PG 6</a:t>
            </a:r>
            <a:endParaRPr/>
          </a:p>
          <a:p>
            <a:pPr marL="0" lvl="0" indent="0" algn="l" rtl="0">
              <a:spcBef>
                <a:spcPts val="0"/>
              </a:spcBef>
              <a:spcAft>
                <a:spcPts val="0"/>
              </a:spcAft>
              <a:buNone/>
            </a:pPr>
            <a:r>
              <a:rPr lang="en-US"/>
              <a:t>COLLEGE GOING RATES PAGE 7</a:t>
            </a:r>
            <a:endParaRPr/>
          </a:p>
          <a:p>
            <a:pPr marL="0" lvl="0" indent="0" algn="l" rtl="0">
              <a:spcBef>
                <a:spcPts val="0"/>
              </a:spcBef>
              <a:spcAft>
                <a:spcPts val="0"/>
              </a:spcAft>
              <a:buNone/>
            </a:pPr>
            <a:r>
              <a:rPr lang="en-US"/>
              <a:t>PERSISTENCE &amp; FT COLLEG ENROLLMENT PG 10</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dcd887ad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dcd887a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25 minutes</a:t>
            </a:r>
            <a:endParaRPr/>
          </a:p>
          <a:p>
            <a:pPr marL="0" lvl="0" indent="0" algn="l" rtl="0">
              <a:spcBef>
                <a:spcPts val="0"/>
              </a:spcBef>
              <a:spcAft>
                <a:spcPts val="0"/>
              </a:spcAft>
              <a:buNone/>
            </a:pPr>
            <a:r>
              <a:rPr lang="en-US"/>
              <a:t>You do not have to know all the in-outs of OK Promise! We can help you!   We even have a 30 min family session under development now!</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de97d4466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de97d4466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de97d4466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de97d4466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10 minutes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de97d4466_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de97d4466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5 minutes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de9df9d4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de9df9d4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d168a3f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d168a3f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Have individuals use a </a:t>
            </a:r>
            <a:r>
              <a:rPr lang="en-US" sz="1200" u="sng">
                <a:solidFill>
                  <a:srgbClr val="1155CC"/>
                </a:solidFill>
                <a:latin typeface="Calibri"/>
                <a:ea typeface="Calibri"/>
                <a:cs typeface="Calibri"/>
                <a:sym typeface="Calibri"/>
                <a:hlinkClick r:id="rId3"/>
              </a:rPr>
              <a:t>checklist</a:t>
            </a:r>
            <a:r>
              <a:rPr lang="en-US" sz="1200">
                <a:latin typeface="Calibri"/>
                <a:ea typeface="Calibri"/>
                <a:cs typeface="Calibri"/>
                <a:sym typeface="Calibri"/>
              </a:rPr>
              <a:t> to mark items/strategies their school is already doing to engage families. (Objective A.1). </a:t>
            </a:r>
            <a:endParaRPr/>
          </a:p>
        </p:txBody>
      </p:sp>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Hand out one </a:t>
            </a:r>
            <a:r>
              <a:rPr lang="en-US" sz="1200" u="sng">
                <a:solidFill>
                  <a:srgbClr val="1155CC"/>
                </a:solidFill>
                <a:latin typeface="Calibri"/>
                <a:ea typeface="Calibri"/>
                <a:cs typeface="Calibri"/>
                <a:sym typeface="Calibri"/>
                <a:hlinkClick r:id="rId3"/>
              </a:rPr>
              <a:t>scenario</a:t>
            </a:r>
            <a:r>
              <a:rPr lang="en-US" sz="1200">
                <a:latin typeface="Calibri"/>
                <a:ea typeface="Calibri"/>
                <a:cs typeface="Calibri"/>
                <a:sym typeface="Calibri"/>
              </a:rPr>
              <a:t> per group that describes a family situation on one of the five levels of Maslow’s Hierarchy. Do not reveal at this time that we are using Maslow’s as a framework. Ask each table to review their scenario and identify as many family strengths as they can (Objective C).</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Have groups summarize their family scenario and share out to the group the strengths they’ve identified. Some may apply to multiple scenarios. The facilitator may choose to add important assets to consider if they are not identified by any of the groups.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i="1">
                <a:latin typeface="Calibri"/>
                <a:ea typeface="Calibri"/>
                <a:cs typeface="Calibri"/>
                <a:sym typeface="Calibri"/>
              </a:rPr>
              <a:t>Strengths that might be uncovered: Work ethic, perseverance, responsibility, family orientation, safety, cultural connection,</a:t>
            </a:r>
            <a:endParaRPr sz="1200" i="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fc55d8b9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fc55d8b9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trek.k20center.ou.edu/today"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Scenario 1: </a:t>
            </a:r>
            <a:br>
              <a:rPr lang="en-US"/>
            </a:br>
            <a:r>
              <a:rPr lang="en-US"/>
              <a:t>“Sammy,” mother to Joseph Grey</a:t>
            </a:r>
            <a:endParaRPr/>
          </a:p>
        </p:txBody>
      </p:sp>
      <p:sp>
        <p:nvSpPr>
          <p:cNvPr id="130" name="Google Shape;130;p28"/>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31" name="Google Shape;131;p28"/>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32" name="Google Shape;132;p28"/>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
        <p:nvSpPr>
          <p:cNvPr id="133" name="Google Shape;133;p28"/>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Scenario 3: </a:t>
            </a:r>
            <a:br>
              <a:rPr lang="en-US"/>
            </a:br>
            <a:r>
              <a:rPr lang="en-US"/>
              <a:t>“Kaine,” father to Curtis Copper</a:t>
            </a:r>
            <a:endParaRPr/>
          </a:p>
        </p:txBody>
      </p:sp>
      <p:sp>
        <p:nvSpPr>
          <p:cNvPr id="139" name="Google Shape;139;p29"/>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40" name="Google Shape;140;p29"/>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41" name="Google Shape;141;p29"/>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
        <p:nvSpPr>
          <p:cNvPr id="142" name="Google Shape;142;p29"/>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​Scenario 4: </a:t>
            </a:r>
            <a:br>
              <a:rPr lang="en-US"/>
            </a:br>
            <a:r>
              <a:rPr lang="en-US"/>
              <a:t>“Westie,” father to London Greene</a:t>
            </a:r>
            <a:endParaRPr/>
          </a:p>
        </p:txBody>
      </p:sp>
      <p:sp>
        <p:nvSpPr>
          <p:cNvPr id="148" name="Google Shape;148;p30"/>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49" name="Google Shape;149;p30"/>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50" name="Google Shape;150;p30"/>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
        <p:nvSpPr>
          <p:cNvPr id="151" name="Google Shape;151;p30"/>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Scenario 5: </a:t>
            </a:r>
            <a:br>
              <a:rPr lang="en-US"/>
            </a:br>
            <a:r>
              <a:rPr lang="en-US"/>
              <a:t>“Raffaello,” grandfather to Jamaal Bleux</a:t>
            </a:r>
            <a:endParaRPr/>
          </a:p>
        </p:txBody>
      </p:sp>
      <p:sp>
        <p:nvSpPr>
          <p:cNvPr id="157" name="Google Shape;157;p31"/>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58" name="Google Shape;158;p31"/>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59" name="Google Shape;159;p31"/>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
        <p:nvSpPr>
          <p:cNvPr id="160" name="Google Shape;160;p31"/>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2"/>
          <p:cNvPicPr preferRelativeResize="0">
            <a:picLocks noGrp="1"/>
          </p:cNvPicPr>
          <p:nvPr>
            <p:ph type="body" idx="4294967295"/>
          </p:nvPr>
        </p:nvPicPr>
        <p:blipFill rotWithShape="1">
          <a:blip r:embed="rId3">
            <a:alphaModFix/>
          </a:blip>
          <a:srcRect/>
          <a:stretch/>
        </p:blipFill>
        <p:spPr>
          <a:xfrm>
            <a:off x="792164" y="926302"/>
            <a:ext cx="7559673" cy="32908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Why-lighting</a:t>
            </a:r>
            <a:endParaRPr/>
          </a:p>
        </p:txBody>
      </p:sp>
      <p:sp>
        <p:nvSpPr>
          <p:cNvPr id="171" name="Google Shape;171;p33"/>
          <p:cNvSpPr txBox="1">
            <a:spLocks noGrp="1"/>
          </p:cNvSpPr>
          <p:nvPr>
            <p:ph type="body" idx="1"/>
          </p:nvPr>
        </p:nvSpPr>
        <p:spPr>
          <a:xfrm>
            <a:off x="457200" y="1696200"/>
            <a:ext cx="4996500" cy="2837100"/>
          </a:xfrm>
          <a:prstGeom prst="rect">
            <a:avLst/>
          </a:prstGeom>
        </p:spPr>
        <p:txBody>
          <a:bodyPr spcFirstLastPara="1" wrap="square" lIns="45700" tIns="0" rIns="45700" bIns="0" anchor="t" anchorCtr="0">
            <a:noAutofit/>
          </a:bodyPr>
          <a:lstStyle/>
          <a:p>
            <a:pPr marL="0" lvl="0" indent="0" algn="l" rtl="0">
              <a:lnSpc>
                <a:spcPct val="115000"/>
              </a:lnSpc>
              <a:spcBef>
                <a:spcPts val="0"/>
              </a:spcBef>
              <a:spcAft>
                <a:spcPts val="0"/>
              </a:spcAft>
              <a:buNone/>
            </a:pPr>
            <a:r>
              <a:rPr lang="en-US" b="0" dirty="0"/>
              <a:t>1. Read through the research brief and highlight at least 4 interesting points. Write a note in the margin explaining why you highlighted that point.</a:t>
            </a:r>
            <a:endParaRPr b="0" dirty="0"/>
          </a:p>
          <a:p>
            <a:pPr marL="0" lvl="0" indent="0" algn="l" rtl="0">
              <a:lnSpc>
                <a:spcPct val="115000"/>
              </a:lnSpc>
              <a:spcBef>
                <a:spcPts val="1000"/>
              </a:spcBef>
              <a:spcAft>
                <a:spcPts val="0"/>
              </a:spcAft>
              <a:buNone/>
            </a:pPr>
            <a:endParaRPr b="0" dirty="0"/>
          </a:p>
        </p:txBody>
      </p:sp>
      <p:pic>
        <p:nvPicPr>
          <p:cNvPr id="172" name="Google Shape;172;p33"/>
          <p:cNvPicPr preferRelativeResize="0"/>
          <p:nvPr/>
        </p:nvPicPr>
        <p:blipFill>
          <a:blip r:embed="rId3">
            <a:alphaModFix/>
          </a:blip>
          <a:stretch>
            <a:fillRect/>
          </a:stretch>
        </p:blipFill>
        <p:spPr>
          <a:xfrm rot="926349">
            <a:off x="4773500" y="46897"/>
            <a:ext cx="4198449" cy="23580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Why-lighting</a:t>
            </a:r>
            <a:endParaRPr/>
          </a:p>
        </p:txBody>
      </p:sp>
      <p:sp>
        <p:nvSpPr>
          <p:cNvPr id="178" name="Google Shape;178;p34"/>
          <p:cNvSpPr txBox="1">
            <a:spLocks noGrp="1"/>
          </p:cNvSpPr>
          <p:nvPr>
            <p:ph type="body" idx="1"/>
          </p:nvPr>
        </p:nvSpPr>
        <p:spPr>
          <a:xfrm>
            <a:off x="457200" y="1772400"/>
            <a:ext cx="5325600" cy="2837100"/>
          </a:xfrm>
          <a:prstGeom prst="rect">
            <a:avLst/>
          </a:prstGeom>
        </p:spPr>
        <p:txBody>
          <a:bodyPr spcFirstLastPara="1" wrap="square" lIns="45700" tIns="0" rIns="45700" bIns="0" anchor="t" anchorCtr="0">
            <a:noAutofit/>
          </a:bodyPr>
          <a:lstStyle/>
          <a:p>
            <a:pPr marL="0" lvl="0" indent="0" algn="l" rtl="0">
              <a:lnSpc>
                <a:spcPct val="115000"/>
              </a:lnSpc>
              <a:spcBef>
                <a:spcPts val="0"/>
              </a:spcBef>
              <a:spcAft>
                <a:spcPts val="1000"/>
              </a:spcAft>
              <a:buNone/>
            </a:pPr>
            <a:r>
              <a:rPr lang="en-US" b="0" dirty="0"/>
              <a:t>2. Share your notes with an elbow partner. Come to an agreement on the 2 ideas you feel are the most useful for your school to use to focus your family engagement efforts. </a:t>
            </a:r>
            <a:endParaRPr b="0" dirty="0"/>
          </a:p>
        </p:txBody>
      </p:sp>
      <p:pic>
        <p:nvPicPr>
          <p:cNvPr id="179" name="Google Shape;179;p34"/>
          <p:cNvPicPr preferRelativeResize="0"/>
          <p:nvPr/>
        </p:nvPicPr>
        <p:blipFill>
          <a:blip r:embed="rId3">
            <a:alphaModFix/>
          </a:blip>
          <a:stretch>
            <a:fillRect/>
          </a:stretch>
        </p:blipFill>
        <p:spPr>
          <a:xfrm rot="926349">
            <a:off x="4773500" y="46897"/>
            <a:ext cx="4198449" cy="23580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Why-lighting</a:t>
            </a:r>
            <a:endParaRPr/>
          </a:p>
        </p:txBody>
      </p:sp>
      <p:sp>
        <p:nvSpPr>
          <p:cNvPr id="185" name="Google Shape;185;p35"/>
          <p:cNvSpPr txBox="1">
            <a:spLocks noGrp="1"/>
          </p:cNvSpPr>
          <p:nvPr>
            <p:ph type="body" idx="1"/>
          </p:nvPr>
        </p:nvSpPr>
        <p:spPr>
          <a:xfrm>
            <a:off x="457200" y="1772400"/>
            <a:ext cx="4434000" cy="2837100"/>
          </a:xfrm>
          <a:prstGeom prst="rect">
            <a:avLst/>
          </a:prstGeom>
        </p:spPr>
        <p:txBody>
          <a:bodyPr spcFirstLastPara="1" wrap="square" lIns="45700" tIns="0" rIns="45700" bIns="0" anchor="t" anchorCtr="0">
            <a:noAutofit/>
          </a:bodyPr>
          <a:lstStyle/>
          <a:p>
            <a:pPr marL="0" lvl="0" indent="0" algn="l" rtl="0">
              <a:lnSpc>
                <a:spcPct val="115000"/>
              </a:lnSpc>
              <a:spcBef>
                <a:spcPts val="0"/>
              </a:spcBef>
              <a:spcAft>
                <a:spcPts val="1000"/>
              </a:spcAft>
              <a:buNone/>
            </a:pPr>
            <a:r>
              <a:rPr lang="en-US" b="0"/>
              <a:t>3. Each set of partners should share their 2 chosen ideas with their team. </a:t>
            </a:r>
            <a:endParaRPr b="0"/>
          </a:p>
        </p:txBody>
      </p:sp>
      <p:pic>
        <p:nvPicPr>
          <p:cNvPr id="186" name="Google Shape;186;p35"/>
          <p:cNvPicPr preferRelativeResize="0"/>
          <p:nvPr/>
        </p:nvPicPr>
        <p:blipFill>
          <a:blip r:embed="rId3">
            <a:alphaModFix/>
          </a:blip>
          <a:stretch>
            <a:fillRect/>
          </a:stretch>
        </p:blipFill>
        <p:spPr>
          <a:xfrm rot="926349">
            <a:off x="4773500" y="46897"/>
            <a:ext cx="4198449" cy="2358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Instructional Strategies</a:t>
            </a:r>
            <a:endParaRPr/>
          </a:p>
        </p:txBody>
      </p:sp>
      <p:sp>
        <p:nvSpPr>
          <p:cNvPr id="192" name="Google Shape;192;p36"/>
          <p:cNvSpPr txBox="1">
            <a:spLocks noGrp="1"/>
          </p:cNvSpPr>
          <p:nvPr>
            <p:ph type="body" idx="1"/>
          </p:nvPr>
        </p:nvSpPr>
        <p:spPr>
          <a:xfrm>
            <a:off x="457200" y="1451600"/>
            <a:ext cx="73161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K20 LEARN: learn.k20center.ou.edu</a:t>
            </a:r>
            <a:endParaRPr/>
          </a:p>
        </p:txBody>
      </p:sp>
      <p:pic>
        <p:nvPicPr>
          <p:cNvPr id="193" name="Google Shape;193;p36"/>
          <p:cNvPicPr preferRelativeResize="0"/>
          <p:nvPr/>
        </p:nvPicPr>
        <p:blipFill>
          <a:blip r:embed="rId3">
            <a:alphaModFix/>
          </a:blip>
          <a:stretch>
            <a:fillRect/>
          </a:stretch>
        </p:blipFill>
        <p:spPr>
          <a:xfrm>
            <a:off x="1897025" y="2064113"/>
            <a:ext cx="2197900" cy="2921249"/>
          </a:xfrm>
          <a:prstGeom prst="rect">
            <a:avLst/>
          </a:prstGeom>
          <a:noFill/>
          <a:ln>
            <a:noFill/>
          </a:ln>
        </p:spPr>
      </p:pic>
      <p:pic>
        <p:nvPicPr>
          <p:cNvPr id="194" name="Google Shape;194;p36"/>
          <p:cNvPicPr preferRelativeResize="0"/>
          <p:nvPr/>
        </p:nvPicPr>
        <p:blipFill>
          <a:blip r:embed="rId4">
            <a:alphaModFix/>
          </a:blip>
          <a:stretch>
            <a:fillRect/>
          </a:stretch>
        </p:blipFill>
        <p:spPr>
          <a:xfrm>
            <a:off x="5023150" y="2064125"/>
            <a:ext cx="2197900" cy="29351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BREAK</a:t>
            </a:r>
            <a:endParaRPr/>
          </a:p>
        </p:txBody>
      </p:sp>
      <p:sp>
        <p:nvSpPr>
          <p:cNvPr id="200" name="Google Shape;200;p37"/>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Please Sit at the Assigned Tables</a:t>
            </a:r>
            <a:endParaRPr/>
          </a:p>
        </p:txBody>
      </p:sp>
      <p:sp>
        <p:nvSpPr>
          <p:cNvPr id="80" name="Google Shape;80;p2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i="1"/>
              <a:t>Most are the same!</a:t>
            </a:r>
            <a:endParaRPr i="1"/>
          </a:p>
          <a:p>
            <a:pPr marL="0" lvl="0" indent="0" algn="ctr" rtl="0">
              <a:spcBef>
                <a:spcPts val="520"/>
              </a:spcBef>
              <a:spcAft>
                <a:spcPts val="0"/>
              </a:spcAft>
              <a:buNone/>
            </a:pPr>
            <a:endParaRPr i="1"/>
          </a:p>
          <a:p>
            <a:pPr marL="0" lvl="0" indent="0" algn="ctr" rtl="0">
              <a:spcBef>
                <a:spcPts val="520"/>
              </a:spcBef>
              <a:spcAft>
                <a:spcPts val="0"/>
              </a:spcAft>
              <a:buNone/>
            </a:pPr>
            <a:r>
              <a:rPr lang="en-US" i="1"/>
              <a:t>NEW SEATING ASSIGNMENTS</a:t>
            </a:r>
            <a:endParaRPr i="1"/>
          </a:p>
          <a:p>
            <a:pPr marL="0" lvl="0" indent="0" algn="ctr" rtl="0">
              <a:spcBef>
                <a:spcPts val="520"/>
              </a:spcBef>
              <a:spcAft>
                <a:spcPts val="0"/>
              </a:spcAft>
              <a:buNone/>
            </a:pPr>
            <a:r>
              <a:rPr lang="en-US" i="1"/>
              <a:t>Moon &amp; Roosevelt</a:t>
            </a:r>
            <a:endParaRPr i="1"/>
          </a:p>
          <a:p>
            <a:pPr marL="0" lvl="0" indent="0" algn="ctr" rtl="0">
              <a:spcBef>
                <a:spcPts val="520"/>
              </a:spcBef>
              <a:spcAft>
                <a:spcPts val="0"/>
              </a:spcAft>
              <a:buNone/>
            </a:pPr>
            <a:r>
              <a:rPr lang="en-US" i="1"/>
              <a:t>Jefferson</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8"/>
          <p:cNvPicPr preferRelativeResize="0">
            <a:picLocks noGrp="1"/>
          </p:cNvPicPr>
          <p:nvPr>
            <p:ph type="body" idx="4294967295"/>
          </p:nvPr>
        </p:nvPicPr>
        <p:blipFill rotWithShape="1">
          <a:blip r:embed="rId3">
            <a:alphaModFix/>
          </a:blip>
          <a:srcRect/>
          <a:stretch/>
        </p:blipFill>
        <p:spPr>
          <a:xfrm>
            <a:off x="792164" y="926302"/>
            <a:ext cx="7559673" cy="32908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9"/>
          <p:cNvPicPr preferRelativeResize="0"/>
          <p:nvPr/>
        </p:nvPicPr>
        <p:blipFill>
          <a:blip r:embed="rId3">
            <a:alphaModFix amt="50000"/>
          </a:blip>
          <a:stretch>
            <a:fillRect/>
          </a:stretch>
        </p:blipFill>
        <p:spPr>
          <a:xfrm rot="3">
            <a:off x="5744992" y="-239951"/>
            <a:ext cx="3399010" cy="2158336"/>
          </a:xfrm>
          <a:prstGeom prst="rect">
            <a:avLst/>
          </a:prstGeom>
          <a:noFill/>
          <a:ln>
            <a:noFill/>
          </a:ln>
        </p:spPr>
      </p:pic>
      <p:sp>
        <p:nvSpPr>
          <p:cNvPr id="211" name="Google Shape;211;p39"/>
          <p:cNvSpPr txBox="1">
            <a:spLocks noGrp="1"/>
          </p:cNvSpPr>
          <p:nvPr>
            <p:ph type="body" idx="2"/>
          </p:nvPr>
        </p:nvSpPr>
        <p:spPr>
          <a:xfrm>
            <a:off x="258475" y="526900"/>
            <a:ext cx="5831700" cy="815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t>Reflect with your school team, using the Family Friendly School Checklist from the beginning of the session, on the following questions:</a:t>
            </a:r>
            <a:endParaRPr/>
          </a:p>
        </p:txBody>
      </p:sp>
      <p:sp>
        <p:nvSpPr>
          <p:cNvPr id="212" name="Google Shape;212;p39"/>
          <p:cNvSpPr txBox="1">
            <a:spLocks noGrp="1"/>
          </p:cNvSpPr>
          <p:nvPr>
            <p:ph type="body" idx="4"/>
          </p:nvPr>
        </p:nvSpPr>
        <p:spPr>
          <a:xfrm>
            <a:off x="258475" y="1878000"/>
            <a:ext cx="7096200" cy="2884200"/>
          </a:xfrm>
          <a:prstGeom prst="rect">
            <a:avLst/>
          </a:prstGeom>
        </p:spPr>
        <p:txBody>
          <a:bodyPr spcFirstLastPara="1" wrap="square" lIns="91425" tIns="0" rIns="91425" bIns="45700" anchor="t" anchorCtr="0">
            <a:noAutofit/>
          </a:bodyPr>
          <a:lstStyle/>
          <a:p>
            <a:pPr marL="457200" lvl="0" indent="-342900" algn="l" rtl="0">
              <a:lnSpc>
                <a:spcPct val="100000"/>
              </a:lnSpc>
              <a:spcBef>
                <a:spcPts val="0"/>
              </a:spcBef>
              <a:spcAft>
                <a:spcPts val="0"/>
              </a:spcAft>
              <a:buSzPts val="1800"/>
              <a:buChar char="●"/>
            </a:pPr>
            <a:r>
              <a:rPr lang="en-US" dirty="0"/>
              <a:t>Choose one strategy your school has used effectively to engage families. </a:t>
            </a:r>
            <a:endParaRPr dirty="0"/>
          </a:p>
          <a:p>
            <a:pPr marL="457200" lvl="0" indent="-342900" algn="l" rtl="0">
              <a:lnSpc>
                <a:spcPct val="100000"/>
              </a:lnSpc>
              <a:spcBef>
                <a:spcPts val="1000"/>
              </a:spcBef>
              <a:spcAft>
                <a:spcPts val="0"/>
              </a:spcAft>
              <a:buSzPts val="1800"/>
              <a:buChar char="●"/>
            </a:pPr>
            <a:r>
              <a:rPr lang="en-US" dirty="0"/>
              <a:t>How does this strategy engage families with different needs from the levels on Maslow’s Hierarchy?</a:t>
            </a:r>
            <a:endParaRPr dirty="0"/>
          </a:p>
          <a:p>
            <a:pPr marL="457200" lvl="0" indent="-342900" algn="l" rtl="0">
              <a:lnSpc>
                <a:spcPct val="100000"/>
              </a:lnSpc>
              <a:spcBef>
                <a:spcPts val="1000"/>
              </a:spcBef>
              <a:spcAft>
                <a:spcPts val="0"/>
              </a:spcAft>
              <a:buSzPts val="1800"/>
              <a:buChar char="●"/>
            </a:pPr>
            <a:r>
              <a:rPr lang="en-US" dirty="0"/>
              <a:t>How does this strategy use the strengths of families from every level? If it doesn’t engage all levels, how could it be modified or supplemented with other strategies?</a:t>
            </a:r>
            <a:endParaRPr dirty="0"/>
          </a:p>
          <a:p>
            <a:pPr marL="457200" lvl="0" indent="-342900" algn="l" rtl="0">
              <a:lnSpc>
                <a:spcPct val="100000"/>
              </a:lnSpc>
              <a:spcBef>
                <a:spcPts val="1000"/>
              </a:spcBef>
              <a:spcAft>
                <a:spcPts val="0"/>
              </a:spcAft>
              <a:buSzPts val="1800"/>
              <a:buChar char="●"/>
            </a:pPr>
            <a:r>
              <a:rPr lang="en-US" dirty="0"/>
              <a:t>What new insights do you have about your school’s beliefs and expectations of families?</a:t>
            </a:r>
            <a:endParaRPr dirty="0"/>
          </a:p>
          <a:p>
            <a:pPr marL="0" lvl="0" indent="0" algn="l" rtl="0">
              <a:lnSpc>
                <a:spcPct val="100000"/>
              </a:lnSpc>
              <a:spcBef>
                <a:spcPts val="1000"/>
              </a:spcBef>
              <a:spcAft>
                <a:spcPts val="1000"/>
              </a:spcAft>
              <a:buNone/>
            </a:pPr>
            <a:endParaRPr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40"/>
          <p:cNvPicPr preferRelativeResize="0">
            <a:picLocks noGrp="1"/>
          </p:cNvPicPr>
          <p:nvPr>
            <p:ph type="body" idx="4294967295"/>
          </p:nvPr>
        </p:nvPicPr>
        <p:blipFill rotWithShape="1">
          <a:blip r:embed="rId3">
            <a:alphaModFix/>
          </a:blip>
          <a:srcRect/>
          <a:stretch/>
        </p:blipFill>
        <p:spPr>
          <a:xfrm>
            <a:off x="792165" y="926302"/>
            <a:ext cx="7559670" cy="32908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xfrm>
            <a:off x="609600" y="353322"/>
            <a:ext cx="8229600" cy="5745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Oklahoma’s Promise Completion Data</a:t>
            </a:r>
            <a:endParaRPr/>
          </a:p>
        </p:txBody>
      </p:sp>
      <p:graphicFrame>
        <p:nvGraphicFramePr>
          <p:cNvPr id="223" name="Google Shape;223;p41"/>
          <p:cNvGraphicFramePr/>
          <p:nvPr/>
        </p:nvGraphicFramePr>
        <p:xfrm>
          <a:off x="472725" y="1229900"/>
          <a:ext cx="7925775" cy="2392300"/>
        </p:xfrm>
        <a:graphic>
          <a:graphicData uri="http://schemas.openxmlformats.org/drawingml/2006/table">
            <a:tbl>
              <a:tblPr>
                <a:noFill/>
                <a:tableStyleId>{666807CF-0C17-4EAF-9B28-8CB5D8FC5DB9}</a:tableStyleId>
              </a:tblPr>
              <a:tblGrid>
                <a:gridCol w="1947075">
                  <a:extLst>
                    <a:ext uri="{9D8B030D-6E8A-4147-A177-3AD203B41FA5}">
                      <a16:colId xmlns:a16="http://schemas.microsoft.com/office/drawing/2014/main" val="20000"/>
                    </a:ext>
                  </a:extLst>
                </a:gridCol>
                <a:gridCol w="996450">
                  <a:extLst>
                    <a:ext uri="{9D8B030D-6E8A-4147-A177-3AD203B41FA5}">
                      <a16:colId xmlns:a16="http://schemas.microsoft.com/office/drawing/2014/main" val="20001"/>
                    </a:ext>
                  </a:extLst>
                </a:gridCol>
                <a:gridCol w="996450">
                  <a:extLst>
                    <a:ext uri="{9D8B030D-6E8A-4147-A177-3AD203B41FA5}">
                      <a16:colId xmlns:a16="http://schemas.microsoft.com/office/drawing/2014/main" val="20002"/>
                    </a:ext>
                  </a:extLst>
                </a:gridCol>
                <a:gridCol w="996450">
                  <a:extLst>
                    <a:ext uri="{9D8B030D-6E8A-4147-A177-3AD203B41FA5}">
                      <a16:colId xmlns:a16="http://schemas.microsoft.com/office/drawing/2014/main" val="20003"/>
                    </a:ext>
                  </a:extLst>
                </a:gridCol>
                <a:gridCol w="996450">
                  <a:extLst>
                    <a:ext uri="{9D8B030D-6E8A-4147-A177-3AD203B41FA5}">
                      <a16:colId xmlns:a16="http://schemas.microsoft.com/office/drawing/2014/main" val="20004"/>
                    </a:ext>
                  </a:extLst>
                </a:gridCol>
                <a:gridCol w="996450">
                  <a:extLst>
                    <a:ext uri="{9D8B030D-6E8A-4147-A177-3AD203B41FA5}">
                      <a16:colId xmlns:a16="http://schemas.microsoft.com/office/drawing/2014/main" val="20005"/>
                    </a:ext>
                  </a:extLst>
                </a:gridCol>
                <a:gridCol w="996450">
                  <a:extLst>
                    <a:ext uri="{9D8B030D-6E8A-4147-A177-3AD203B41FA5}">
                      <a16:colId xmlns:a16="http://schemas.microsoft.com/office/drawing/2014/main" val="20006"/>
                    </a:ext>
                  </a:extLst>
                </a:gridCol>
              </a:tblGrid>
              <a:tr h="598075">
                <a:tc gridSpan="7">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 OF OKLAHOMA'S PROMISE STUDENTS GRADUATED BY HIGH SCHOOL</a:t>
                      </a:r>
                      <a:endParaRPr sz="1800" b="1">
                        <a:latin typeface="Calibri"/>
                        <a:ea typeface="Calibri"/>
                        <a:cs typeface="Calibri"/>
                        <a:sym typeface="Calibri"/>
                      </a:endParaRPr>
                    </a:p>
                  </a:txBody>
                  <a:tcPr marL="9525" marR="9525" marT="9525" marB="91425" anchor="b">
                    <a:lnB w="63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8075">
                <a:tc>
                  <a:txBody>
                    <a:bodyPr/>
                    <a:lstStyle/>
                    <a:p>
                      <a:pPr marL="0" lvl="0" indent="0" algn="ctr" rtl="0">
                        <a:lnSpc>
                          <a:spcPct val="115000"/>
                        </a:lnSpc>
                        <a:spcBef>
                          <a:spcPts val="0"/>
                        </a:spcBef>
                        <a:spcAft>
                          <a:spcPts val="0"/>
                        </a:spcAft>
                        <a:buNone/>
                      </a:pPr>
                      <a:r>
                        <a:rPr lang="en-US" sz="1800" b="1" u="sng">
                          <a:latin typeface="Calibri"/>
                          <a:ea typeface="Calibri"/>
                          <a:cs typeface="Calibri"/>
                          <a:sym typeface="Calibri"/>
                        </a:rPr>
                        <a:t>NAME</a:t>
                      </a:r>
                      <a:endParaRPr sz="1800" b="1" u="sng">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u="sng">
                          <a:latin typeface="Calibri"/>
                          <a:ea typeface="Calibri"/>
                          <a:cs typeface="Calibri"/>
                          <a:sym typeface="Calibri"/>
                        </a:rPr>
                        <a:t>96-2013</a:t>
                      </a:r>
                      <a:endParaRPr sz="1800" b="1" u="sng">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u="sng">
                          <a:latin typeface="Calibri"/>
                          <a:ea typeface="Calibri"/>
                          <a:cs typeface="Calibri"/>
                          <a:sym typeface="Calibri"/>
                        </a:rPr>
                        <a:t>2014</a:t>
                      </a:r>
                      <a:endParaRPr sz="1800" b="1" u="sng">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u="sng">
                          <a:latin typeface="Calibri"/>
                          <a:ea typeface="Calibri"/>
                          <a:cs typeface="Calibri"/>
                          <a:sym typeface="Calibri"/>
                        </a:rPr>
                        <a:t>2015</a:t>
                      </a:r>
                      <a:endParaRPr sz="1800" b="1" u="sng">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u="sng">
                          <a:latin typeface="Calibri"/>
                          <a:ea typeface="Calibri"/>
                          <a:cs typeface="Calibri"/>
                          <a:sym typeface="Calibri"/>
                        </a:rPr>
                        <a:t>2016</a:t>
                      </a:r>
                      <a:endParaRPr sz="1800" b="1" u="sng">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u="sng">
                          <a:latin typeface="Calibri"/>
                          <a:ea typeface="Calibri"/>
                          <a:cs typeface="Calibri"/>
                          <a:sym typeface="Calibri"/>
                        </a:rPr>
                        <a:t>2017</a:t>
                      </a:r>
                      <a:endParaRPr sz="1800" b="1" u="sng">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u="sng">
                          <a:latin typeface="Calibri"/>
                          <a:ea typeface="Calibri"/>
                          <a:cs typeface="Calibri"/>
                          <a:sym typeface="Calibri"/>
                        </a:rPr>
                        <a:t>2018</a:t>
                      </a:r>
                      <a:endParaRPr sz="1800" b="1" u="sng">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9807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CHHS</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247</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43</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47</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52</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58</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44</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807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457200" y="2573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Activity Planning</a:t>
            </a:r>
            <a:endParaRPr/>
          </a:p>
        </p:txBody>
      </p:sp>
      <p:sp>
        <p:nvSpPr>
          <p:cNvPr id="229" name="Google Shape;229;p42"/>
          <p:cNvSpPr txBox="1">
            <a:spLocks noGrp="1"/>
          </p:cNvSpPr>
          <p:nvPr>
            <p:ph type="body" idx="1"/>
          </p:nvPr>
        </p:nvSpPr>
        <p:spPr>
          <a:xfrm>
            <a:off x="457200" y="129236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Design 1 college and career going culture initiative that engages families to increase the number of 8th graders enrolled in Oklahoma’s Promise.</a:t>
            </a:r>
            <a:endParaRPr/>
          </a:p>
          <a:p>
            <a:pPr marL="0" lvl="0" indent="0" algn="l" rtl="0">
              <a:spcBef>
                <a:spcPts val="1000"/>
              </a:spcBef>
              <a:spcAft>
                <a:spcPts val="0"/>
              </a:spcAft>
              <a:buNone/>
            </a:pPr>
            <a:r>
              <a:rPr lang="en-US"/>
              <a:t>Review your checklists, research brief reflections, and focus on leveraging strengths of families at all levels of Maslow’s.</a:t>
            </a:r>
            <a:endParaRPr/>
          </a:p>
          <a:p>
            <a:pPr marL="0" lvl="0" indent="0" algn="l" rtl="0">
              <a:spcBef>
                <a:spcPts val="520"/>
              </a:spcBef>
              <a:spcAft>
                <a:spcPts val="0"/>
              </a:spcAft>
              <a:buNone/>
            </a:pPr>
            <a:endParaRPr/>
          </a:p>
          <a:p>
            <a:pPr marL="0" lvl="0" indent="0" algn="l" rtl="0">
              <a:spcBef>
                <a:spcPts val="520"/>
              </a:spcBef>
              <a:spcAft>
                <a:spcPts val="0"/>
              </a:spcAft>
              <a:buNone/>
            </a:pPr>
            <a:r>
              <a:rPr lang="en-US"/>
              <a:t>LOOK FOR EXISTING OPPORTUNITIES TO EXTEND!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a:spLocks noGrp="1"/>
          </p:cNvSpPr>
          <p:nvPr>
            <p:ph type="title"/>
          </p:nvPr>
        </p:nvSpPr>
        <p:spPr>
          <a:xfrm>
            <a:off x="457200" y="11404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Guiding Questions for Activity Planning</a:t>
            </a:r>
            <a:endParaRPr/>
          </a:p>
        </p:txBody>
      </p:sp>
      <p:graphicFrame>
        <p:nvGraphicFramePr>
          <p:cNvPr id="235" name="Google Shape;235;p43"/>
          <p:cNvGraphicFramePr/>
          <p:nvPr>
            <p:extLst>
              <p:ext uri="{D42A27DB-BD31-4B8C-83A1-F6EECF244321}">
                <p14:modId xmlns:p14="http://schemas.microsoft.com/office/powerpoint/2010/main" val="2894676508"/>
              </p:ext>
            </p:extLst>
          </p:nvPr>
        </p:nvGraphicFramePr>
        <p:xfrm>
          <a:off x="952500" y="1314450"/>
          <a:ext cx="7239000" cy="3383130"/>
        </p:xfrm>
        <a:graphic>
          <a:graphicData uri="http://schemas.openxmlformats.org/drawingml/2006/table">
            <a:tbl>
              <a:tblPr>
                <a:noFill/>
                <a:tableStyleId>{FAF30587-5EA0-4E82-828F-86AC9E946A4D}</a:tableStyleId>
              </a:tblPr>
              <a:tblGrid>
                <a:gridCol w="1151250">
                  <a:extLst>
                    <a:ext uri="{9D8B030D-6E8A-4147-A177-3AD203B41FA5}">
                      <a16:colId xmlns:a16="http://schemas.microsoft.com/office/drawing/2014/main" val="20000"/>
                    </a:ext>
                  </a:extLst>
                </a:gridCol>
                <a:gridCol w="60877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a:solidFill>
                            <a:schemeClr val="lt1"/>
                          </a:solidFill>
                        </a:rPr>
                        <a:t>Plan</a:t>
                      </a:r>
                      <a:endParaRPr>
                        <a:solidFill>
                          <a:schemeClr val="lt1"/>
                        </a:solidFill>
                      </a:endParaRPr>
                    </a:p>
                  </a:txBody>
                  <a:tcPr marL="91425" marR="91425" marT="91425" marB="91425" anchor="ctr">
                    <a:solidFill>
                      <a:schemeClr val="accent4"/>
                    </a:solidFill>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What do we want families to be able to do? Why?</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a:solidFill>
                            <a:schemeClr val="lt1"/>
                          </a:solidFill>
                        </a:rPr>
                        <a:t>Design</a:t>
                      </a:r>
                      <a:endParaRPr>
                        <a:solidFill>
                          <a:schemeClr val="lt1"/>
                        </a:solidFill>
                      </a:endParaRPr>
                    </a:p>
                  </a:txBody>
                  <a:tcPr marL="91425" marR="91425" marT="91425" marB="91425" anchor="ctr">
                    <a:solidFill>
                      <a:schemeClr val="accent4"/>
                    </a:solidFill>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How will this strategy address the needs of families on every level?</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How will this strategy be integrated into our school systems?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solidFill>
                            <a:schemeClr val="lt1"/>
                          </a:solidFill>
                        </a:rPr>
                        <a:t>Develop</a:t>
                      </a:r>
                      <a:endParaRPr>
                        <a:solidFill>
                          <a:schemeClr val="lt1"/>
                        </a:solidFill>
                      </a:endParaRPr>
                    </a:p>
                  </a:txBody>
                  <a:tcPr marL="91425" marR="91425" marT="91425" marB="91425" anchor="ctr">
                    <a:solidFill>
                      <a:schemeClr val="accent4"/>
                    </a:solidFill>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What resources are needed?</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solidFill>
                            <a:schemeClr val="lt1"/>
                          </a:solidFill>
                        </a:rPr>
                        <a:t>Implement</a:t>
                      </a:r>
                      <a:endParaRPr>
                        <a:solidFill>
                          <a:schemeClr val="lt1"/>
                        </a:solidFill>
                      </a:endParaRPr>
                    </a:p>
                  </a:txBody>
                  <a:tcPr marL="91425" marR="91425" marT="91425" marB="91425" anchor="ctr">
                    <a:solidFill>
                      <a:schemeClr val="accent4"/>
                    </a:solidFill>
                  </a:tcPr>
                </a:tc>
                <a:tc>
                  <a:txBody>
                    <a:bodyP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What will you do? Be very specific...date, time… who, what, when, where</a:t>
                      </a: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a:solidFill>
                            <a:schemeClr val="lt1"/>
                          </a:solidFill>
                        </a:rPr>
                        <a:t>Assess</a:t>
                      </a:r>
                      <a:endParaRPr>
                        <a:solidFill>
                          <a:schemeClr val="lt1"/>
                        </a:solidFill>
                      </a:endParaRPr>
                    </a:p>
                  </a:txBody>
                  <a:tcPr marL="91425" marR="91425" marT="91425" marB="91425" anchor="ctr">
                    <a:solidFill>
                      <a:schemeClr val="accent4"/>
                    </a:solidFill>
                  </a:tcPr>
                </a:tc>
                <a:tc>
                  <a:txBody>
                    <a:bodyP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How will we know if it worked? What follow up needs to be planned?</a:t>
                      </a: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Share Out</a:t>
            </a:r>
            <a:endParaRPr/>
          </a:p>
        </p:txBody>
      </p:sp>
      <p:sp>
        <p:nvSpPr>
          <p:cNvPr id="241" name="Google Shape;241;p4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Describe your college and career going initiative to the whole group.</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Explain how your team will leverage the strengths of families at all levels of Maslow’s.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Reflect</a:t>
            </a:r>
            <a:endParaRPr/>
          </a:p>
        </p:txBody>
      </p:sp>
      <p:sp>
        <p:nvSpPr>
          <p:cNvPr id="247" name="Google Shape;247;p4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With your school team, think about:</a:t>
            </a:r>
            <a:endParaRPr/>
          </a:p>
          <a:p>
            <a:pPr marL="457200" lvl="0" indent="-393700" algn="l" rtl="0">
              <a:spcBef>
                <a:spcPts val="520"/>
              </a:spcBef>
              <a:spcAft>
                <a:spcPts val="0"/>
              </a:spcAft>
              <a:buSzPts val="2600"/>
              <a:buChar char="•"/>
            </a:pPr>
            <a:r>
              <a:rPr lang="en-US"/>
              <a:t>Did you hear additional ideas you liked from others’ presentations?</a:t>
            </a:r>
            <a:endParaRPr/>
          </a:p>
          <a:p>
            <a:pPr marL="457200" lvl="0" indent="-393700" algn="l" rtl="0">
              <a:spcBef>
                <a:spcPts val="0"/>
              </a:spcBef>
              <a:spcAft>
                <a:spcPts val="0"/>
              </a:spcAft>
              <a:buSzPts val="2600"/>
              <a:buChar char="•"/>
            </a:pPr>
            <a:r>
              <a:rPr lang="en-US"/>
              <a:t>Are there ways you can continue to improve your activity to ensure you are using the strengths of all families?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ctrTitle"/>
          </p:nvPr>
        </p:nvSpPr>
        <p:spPr>
          <a:xfrm>
            <a:off x="224700" y="311575"/>
            <a:ext cx="8694600" cy="43272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sz="4000"/>
              <a:t>Before you leave:</a:t>
            </a:r>
            <a:endParaRPr sz="4000"/>
          </a:p>
          <a:p>
            <a:pPr marL="0" lvl="0" indent="0" algn="l" rtl="0">
              <a:spcBef>
                <a:spcPts val="0"/>
              </a:spcBef>
              <a:spcAft>
                <a:spcPts val="0"/>
              </a:spcAft>
              <a:buNone/>
            </a:pPr>
            <a:endParaRPr sz="4000">
              <a:solidFill>
                <a:srgbClr val="FFFFFF"/>
              </a:solidFill>
            </a:endParaRPr>
          </a:p>
          <a:p>
            <a:pPr marL="0" lvl="0" indent="0" algn="l" rtl="0">
              <a:spcBef>
                <a:spcPts val="0"/>
              </a:spcBef>
              <a:spcAft>
                <a:spcPts val="0"/>
              </a:spcAft>
              <a:buNone/>
            </a:pPr>
            <a:r>
              <a:rPr lang="en-US" sz="4000" u="sng">
                <a:solidFill>
                  <a:srgbClr val="FFFFFF"/>
                </a:solidFill>
                <a:hlinkClick r:id="rId3"/>
              </a:rPr>
              <a:t>https://trek.k20center.ou.edu/today</a:t>
            </a:r>
            <a:endParaRPr sz="4000">
              <a:solidFill>
                <a:srgbClr val="FFFFFF"/>
              </a:solidFill>
            </a:endParaRPr>
          </a:p>
          <a:p>
            <a:pPr marL="0" lvl="0" indent="0" algn="l" rtl="0">
              <a:spcBef>
                <a:spcPts val="0"/>
              </a:spcBef>
              <a:spcAft>
                <a:spcPts val="0"/>
              </a:spcAft>
              <a:buNone/>
            </a:pPr>
            <a:endParaRPr sz="4000"/>
          </a:p>
          <a:p>
            <a:pPr marL="0" lvl="0" indent="0" algn="l" rtl="0">
              <a:spcBef>
                <a:spcPts val="0"/>
              </a:spcBef>
              <a:spcAft>
                <a:spcPts val="0"/>
              </a:spcAft>
              <a:buNone/>
            </a:pPr>
            <a:r>
              <a:rPr lang="en-US" sz="4000"/>
              <a:t>Select: #1153 Family Engagement (blue) &amp; Click “Evaluate”</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Increasing Family Engagement </a:t>
            </a:r>
            <a:endParaRPr/>
          </a:p>
        </p:txBody>
      </p:sp>
      <p:sp>
        <p:nvSpPr>
          <p:cNvPr id="86" name="Google Shape;86;p2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a:t>Exploring Perceptions and Hidden Opportunities </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p:nvPr/>
        </p:nvSpPr>
        <p:spPr>
          <a:xfrm>
            <a:off x="201975" y="1006200"/>
            <a:ext cx="8124900" cy="3000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Calibri"/>
              <a:buAutoNum type="alphaUcPeriod"/>
            </a:pPr>
            <a:r>
              <a:rPr lang="en-US" sz="1800" dirty="0">
                <a:solidFill>
                  <a:schemeClr val="dk1"/>
                </a:solidFill>
                <a:latin typeface="Calibri"/>
                <a:ea typeface="Calibri"/>
                <a:cs typeface="Calibri"/>
                <a:sym typeface="Calibri"/>
              </a:rPr>
              <a:t>Participants will </a:t>
            </a:r>
            <a:r>
              <a:rPr lang="en-US" sz="1800" b="1" dirty="0">
                <a:solidFill>
                  <a:schemeClr val="accent4"/>
                </a:solidFill>
                <a:latin typeface="Calibri"/>
                <a:ea typeface="Calibri"/>
                <a:cs typeface="Calibri"/>
                <a:sym typeface="Calibri"/>
              </a:rPr>
              <a:t>reflect on their beliefs and the current school systems in place</a:t>
            </a:r>
            <a:r>
              <a:rPr lang="en-US" sz="1800" b="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that contribute to the family engagement environment.</a:t>
            </a:r>
            <a:endParaRPr sz="1800" dirty="0">
              <a:solidFill>
                <a:schemeClr val="dk1"/>
              </a:solidFill>
              <a:latin typeface="Calibri"/>
              <a:ea typeface="Calibri"/>
              <a:cs typeface="Calibri"/>
              <a:sym typeface="Calibri"/>
            </a:endParaRPr>
          </a:p>
          <a:p>
            <a:pPr marL="457200" lvl="0" indent="-342900" algn="l" rtl="0">
              <a:lnSpc>
                <a:spcPct val="100000"/>
              </a:lnSpc>
              <a:spcBef>
                <a:spcPts val="1000"/>
              </a:spcBef>
              <a:spcAft>
                <a:spcPts val="0"/>
              </a:spcAft>
              <a:buClr>
                <a:schemeClr val="dk1"/>
              </a:buClr>
              <a:buSzPts val="1800"/>
              <a:buFont typeface="Calibri"/>
              <a:buAutoNum type="alphaUcPeriod"/>
            </a:pPr>
            <a:r>
              <a:rPr lang="en-US" sz="1800" dirty="0">
                <a:solidFill>
                  <a:schemeClr val="dk1"/>
                </a:solidFill>
                <a:latin typeface="Calibri"/>
                <a:ea typeface="Calibri"/>
                <a:cs typeface="Calibri"/>
                <a:sym typeface="Calibri"/>
              </a:rPr>
              <a:t>Participants will </a:t>
            </a:r>
            <a:r>
              <a:rPr lang="en-US" sz="1800" b="1" dirty="0">
                <a:solidFill>
                  <a:schemeClr val="accent4"/>
                </a:solidFill>
                <a:latin typeface="Calibri"/>
                <a:ea typeface="Calibri"/>
                <a:cs typeface="Calibri"/>
                <a:sym typeface="Calibri"/>
              </a:rPr>
              <a:t>identify steps</a:t>
            </a:r>
            <a:r>
              <a:rPr lang="en-US" sz="1800" dirty="0">
                <a:solidFill>
                  <a:schemeClr val="dk1"/>
                </a:solidFill>
                <a:latin typeface="Calibri"/>
                <a:ea typeface="Calibri"/>
                <a:cs typeface="Calibri"/>
                <a:sym typeface="Calibri"/>
              </a:rPr>
              <a:t> aligned to family needs that the school can take to </a:t>
            </a:r>
            <a:r>
              <a:rPr lang="en-US" sz="1800" b="1" dirty="0">
                <a:solidFill>
                  <a:schemeClr val="accent4"/>
                </a:solidFill>
                <a:latin typeface="Calibri"/>
                <a:ea typeface="Calibri"/>
                <a:cs typeface="Calibri"/>
                <a:sym typeface="Calibri"/>
              </a:rPr>
              <a:t>increase family engagement</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57200" lvl="0" indent="-342900" algn="l" rtl="0">
              <a:lnSpc>
                <a:spcPct val="100000"/>
              </a:lnSpc>
              <a:spcBef>
                <a:spcPts val="1000"/>
              </a:spcBef>
              <a:spcAft>
                <a:spcPts val="0"/>
              </a:spcAft>
              <a:buClr>
                <a:srgbClr val="333333"/>
              </a:buClr>
              <a:buSzPts val="1800"/>
              <a:buAutoNum type="alphaUcPeriod"/>
            </a:pPr>
            <a:r>
              <a:rPr lang="en-US" sz="1800" dirty="0">
                <a:solidFill>
                  <a:schemeClr val="dk1"/>
                </a:solidFill>
                <a:latin typeface="Calibri"/>
                <a:ea typeface="Calibri"/>
                <a:cs typeface="Calibri"/>
                <a:sym typeface="Calibri"/>
              </a:rPr>
              <a:t>Participants will </a:t>
            </a:r>
            <a:r>
              <a:rPr lang="en-US" sz="1800" b="1" dirty="0">
                <a:solidFill>
                  <a:schemeClr val="accent4"/>
                </a:solidFill>
                <a:latin typeface="Calibri"/>
                <a:ea typeface="Calibri"/>
                <a:cs typeface="Calibri"/>
                <a:sym typeface="Calibri"/>
              </a:rPr>
              <a:t>identify the assets and resources of the families</a:t>
            </a:r>
            <a:r>
              <a:rPr lang="en-US" sz="1800" dirty="0">
                <a:solidFill>
                  <a:schemeClr val="dk1"/>
                </a:solidFill>
                <a:latin typeface="Calibri"/>
                <a:ea typeface="Calibri"/>
                <a:cs typeface="Calibri"/>
                <a:sym typeface="Calibri"/>
              </a:rPr>
              <a:t> and community.</a:t>
            </a:r>
            <a:endParaRPr sz="1800" dirty="0">
              <a:solidFill>
                <a:schemeClr val="dk1"/>
              </a:solidFill>
              <a:latin typeface="Calibri"/>
              <a:ea typeface="Calibri"/>
              <a:cs typeface="Calibri"/>
              <a:sym typeface="Calibri"/>
            </a:endParaRPr>
          </a:p>
          <a:p>
            <a:pPr marL="457200" lvl="0" indent="-342900" algn="l" rtl="0">
              <a:lnSpc>
                <a:spcPct val="100000"/>
              </a:lnSpc>
              <a:spcBef>
                <a:spcPts val="1000"/>
              </a:spcBef>
              <a:spcAft>
                <a:spcPts val="1000"/>
              </a:spcAft>
              <a:buClr>
                <a:schemeClr val="dk1"/>
              </a:buClr>
              <a:buSzPts val="1800"/>
              <a:buFont typeface="Calibri"/>
              <a:buAutoNum type="alphaUcPeriod"/>
            </a:pPr>
            <a:r>
              <a:rPr lang="en-US" sz="1800" dirty="0">
                <a:solidFill>
                  <a:schemeClr val="dk1"/>
                </a:solidFill>
                <a:latin typeface="Calibri"/>
                <a:ea typeface="Calibri"/>
                <a:cs typeface="Calibri"/>
                <a:sym typeface="Calibri"/>
              </a:rPr>
              <a:t>Participants will </a:t>
            </a:r>
            <a:r>
              <a:rPr lang="en-US" sz="1800" b="1" dirty="0">
                <a:solidFill>
                  <a:schemeClr val="accent4"/>
                </a:solidFill>
                <a:latin typeface="Calibri"/>
                <a:ea typeface="Calibri"/>
                <a:cs typeface="Calibri"/>
                <a:sym typeface="Calibri"/>
              </a:rPr>
              <a:t>construct one opportunity to engage families</a:t>
            </a:r>
            <a:r>
              <a:rPr lang="en-US" sz="1800" b="1" dirty="0">
                <a:solidFill>
                  <a:schemeClr val="accent6"/>
                </a:solidFill>
                <a:latin typeface="Calibri"/>
                <a:ea typeface="Calibri"/>
                <a:cs typeface="Calibri"/>
                <a:sym typeface="Calibri"/>
              </a:rPr>
              <a:t>/community resources</a:t>
            </a:r>
            <a:r>
              <a:rPr lang="en-US" sz="1800" b="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in their </a:t>
            </a:r>
            <a:r>
              <a:rPr lang="en-US" sz="1800" b="1" dirty="0">
                <a:solidFill>
                  <a:schemeClr val="accent4"/>
                </a:solidFill>
                <a:latin typeface="Calibri"/>
                <a:ea typeface="Calibri"/>
                <a:cs typeface="Calibri"/>
                <a:sym typeface="Calibri"/>
              </a:rPr>
              <a:t>support of college and career going culture</a:t>
            </a:r>
            <a:r>
              <a:rPr lang="en-US" sz="1800" dirty="0">
                <a:solidFill>
                  <a:schemeClr val="dk1"/>
                </a:solidFill>
                <a:latin typeface="Calibri"/>
                <a:ea typeface="Calibri"/>
                <a:cs typeface="Calibri"/>
                <a:sym typeface="Calibri"/>
              </a:rPr>
              <a:t> that is integrated with existing curricular and extracurricular activities at their school.</a:t>
            </a:r>
            <a:endParaRPr sz="1800" dirty="0"/>
          </a:p>
        </p:txBody>
      </p:sp>
      <p:sp>
        <p:nvSpPr>
          <p:cNvPr id="92" name="Google Shape;92;p22"/>
          <p:cNvSpPr txBox="1">
            <a:spLocks noGrp="1"/>
          </p:cNvSpPr>
          <p:nvPr>
            <p:ph type="ctrTitle" idx="4294967295"/>
          </p:nvPr>
        </p:nvSpPr>
        <p:spPr>
          <a:xfrm>
            <a:off x="573150" y="90650"/>
            <a:ext cx="7851600" cy="7593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600" b="1" dirty="0"/>
              <a:t>Objectives </a:t>
            </a:r>
            <a:endParaRPr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3"/>
          <p:cNvPicPr preferRelativeResize="0">
            <a:picLocks noGrp="1"/>
          </p:cNvPicPr>
          <p:nvPr>
            <p:ph type="body" idx="4294967295"/>
          </p:nvPr>
        </p:nvPicPr>
        <p:blipFill rotWithShape="1">
          <a:blip r:embed="rId3">
            <a:alphaModFix/>
          </a:blip>
          <a:srcRect/>
          <a:stretch/>
        </p:blipFill>
        <p:spPr>
          <a:xfrm>
            <a:off x="792163" y="925513"/>
            <a:ext cx="7559675" cy="3292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b="1" dirty="0"/>
              <a:t>Family Friendly School Checklist </a:t>
            </a:r>
            <a:endParaRPr b="1" dirty="0"/>
          </a:p>
        </p:txBody>
      </p:sp>
      <p:sp>
        <p:nvSpPr>
          <p:cNvPr id="103" name="Google Shape;103;p24"/>
          <p:cNvSpPr txBox="1">
            <a:spLocks noGrp="1"/>
          </p:cNvSpPr>
          <p:nvPr>
            <p:ph type="body" idx="1"/>
          </p:nvPr>
        </p:nvSpPr>
        <p:spPr>
          <a:xfrm>
            <a:off x="377725" y="1565575"/>
            <a:ext cx="8263800" cy="2268000"/>
          </a:xfrm>
          <a:prstGeom prst="rect">
            <a:avLst/>
          </a:prstGeom>
          <a:noFill/>
          <a:ln>
            <a:noFill/>
          </a:ln>
        </p:spPr>
        <p:txBody>
          <a:bodyPr spcFirstLastPara="1" wrap="square" lIns="45700" tIns="0" rIns="45700" bIns="0" anchor="t" anchorCtr="0">
            <a:noAutofit/>
          </a:bodyPr>
          <a:lstStyle/>
          <a:p>
            <a:pPr marL="914400" lvl="0" indent="-419100" algn="l" rtl="0">
              <a:lnSpc>
                <a:spcPct val="115000"/>
              </a:lnSpc>
              <a:spcBef>
                <a:spcPts val="1000"/>
              </a:spcBef>
              <a:spcAft>
                <a:spcPts val="0"/>
              </a:spcAft>
              <a:buSzPts val="3000"/>
              <a:buAutoNum type="arabicPeriod"/>
            </a:pPr>
            <a:r>
              <a:rPr lang="en-US" sz="3000" b="0" dirty="0"/>
              <a:t>Reflect on your own school.</a:t>
            </a:r>
            <a:endParaRPr sz="3000" b="0" dirty="0"/>
          </a:p>
          <a:p>
            <a:pPr marL="914400" lvl="0" indent="-419100" algn="l" rtl="0">
              <a:lnSpc>
                <a:spcPct val="115000"/>
              </a:lnSpc>
              <a:spcBef>
                <a:spcPts val="1000"/>
              </a:spcBef>
              <a:spcAft>
                <a:spcPts val="0"/>
              </a:spcAft>
              <a:buSzPts val="3000"/>
              <a:buAutoNum type="arabicPeriod"/>
            </a:pPr>
            <a:r>
              <a:rPr lang="en-US" sz="3000" b="0" dirty="0"/>
              <a:t>Check Yes or No to the questions.</a:t>
            </a:r>
            <a:endParaRPr sz="3000" b="0" dirty="0"/>
          </a:p>
          <a:p>
            <a:pPr marL="914400" lvl="0" indent="0" algn="l" rtl="0">
              <a:lnSpc>
                <a:spcPct val="115000"/>
              </a:lnSpc>
              <a:spcBef>
                <a:spcPts val="1000"/>
              </a:spcBef>
              <a:spcAft>
                <a:spcPts val="1000"/>
              </a:spcAft>
              <a:buNone/>
            </a:pPr>
            <a:r>
              <a:rPr lang="en-US" sz="1800" b="0" dirty="0">
                <a:solidFill>
                  <a:srgbClr val="991B1E"/>
                </a:solidFill>
              </a:rPr>
              <a:t>*If the answer is “sometimes”... then it’s a NO.  </a:t>
            </a:r>
            <a:endParaRPr sz="1800" b="0" dirty="0">
              <a:solidFill>
                <a:srgbClr val="991B1E"/>
              </a:solidFill>
            </a:endParaRPr>
          </a:p>
        </p:txBody>
      </p:sp>
      <p:pic>
        <p:nvPicPr>
          <p:cNvPr id="104" name="Google Shape;104;p24"/>
          <p:cNvPicPr preferRelativeResize="0"/>
          <p:nvPr/>
        </p:nvPicPr>
        <p:blipFill>
          <a:blip r:embed="rId3">
            <a:alphaModFix/>
          </a:blip>
          <a:stretch>
            <a:fillRect/>
          </a:stretch>
        </p:blipFill>
        <p:spPr>
          <a:xfrm>
            <a:off x="6568974" y="594374"/>
            <a:ext cx="1997774" cy="2491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5"/>
          <p:cNvPicPr preferRelativeResize="0">
            <a:picLocks noGrp="1"/>
          </p:cNvPicPr>
          <p:nvPr>
            <p:ph type="body" idx="4294967295"/>
          </p:nvPr>
        </p:nvPicPr>
        <p:blipFill rotWithShape="1">
          <a:blip r:embed="rId3">
            <a:alphaModFix/>
          </a:blip>
          <a:srcRect/>
          <a:stretch/>
        </p:blipFill>
        <p:spPr>
          <a:xfrm>
            <a:off x="792163" y="926302"/>
            <a:ext cx="7559675" cy="32908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457200" y="2434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sz="4800" b="1" dirty="0"/>
              <a:t>IDEA Storm</a:t>
            </a:r>
            <a:endParaRPr sz="4800" b="1" dirty="0"/>
          </a:p>
        </p:txBody>
      </p:sp>
      <p:sp>
        <p:nvSpPr>
          <p:cNvPr id="115" name="Google Shape;115;p26"/>
          <p:cNvSpPr txBox="1">
            <a:spLocks noGrp="1"/>
          </p:cNvSpPr>
          <p:nvPr>
            <p:ph type="body" idx="3"/>
          </p:nvPr>
        </p:nvSpPr>
        <p:spPr>
          <a:xfrm>
            <a:off x="457200" y="1204300"/>
            <a:ext cx="7977600" cy="2730300"/>
          </a:xfrm>
          <a:prstGeom prst="rect">
            <a:avLst/>
          </a:prstGeom>
          <a:noFill/>
          <a:ln>
            <a:noFill/>
          </a:ln>
        </p:spPr>
        <p:txBody>
          <a:bodyPr spcFirstLastPara="1" wrap="square" lIns="91425" tIns="0" rIns="91425" bIns="45700" anchor="t" anchorCtr="0">
            <a:noAutofit/>
          </a:bodyPr>
          <a:lstStyle/>
          <a:p>
            <a:pPr marL="457200" lvl="0" indent="-381000" algn="l" rtl="0">
              <a:lnSpc>
                <a:spcPct val="115000"/>
              </a:lnSpc>
              <a:spcBef>
                <a:spcPts val="0"/>
              </a:spcBef>
              <a:spcAft>
                <a:spcPts val="0"/>
              </a:spcAft>
              <a:buSzPts val="2400"/>
              <a:buAutoNum type="arabicPeriod"/>
            </a:pPr>
            <a:r>
              <a:rPr lang="en-US" sz="2400" dirty="0"/>
              <a:t>Read the scenarios to yourself.</a:t>
            </a:r>
            <a:endParaRPr sz="2400" dirty="0"/>
          </a:p>
          <a:p>
            <a:pPr marL="457200" lvl="0" indent="-381000" algn="l" rtl="0">
              <a:lnSpc>
                <a:spcPct val="115000"/>
              </a:lnSpc>
              <a:spcBef>
                <a:spcPts val="0"/>
              </a:spcBef>
              <a:spcAft>
                <a:spcPts val="0"/>
              </a:spcAft>
              <a:buSzPts val="2400"/>
              <a:buAutoNum type="arabicPeriod"/>
            </a:pPr>
            <a:r>
              <a:rPr lang="en-US" sz="2400" dirty="0"/>
              <a:t>As a team, identify the STRENGTHS of each family. </a:t>
            </a:r>
          </a:p>
          <a:p>
            <a:pPr marL="457200" lvl="0" indent="-381000" algn="l" rtl="0">
              <a:lnSpc>
                <a:spcPct val="115000"/>
              </a:lnSpc>
              <a:spcBef>
                <a:spcPts val="0"/>
              </a:spcBef>
              <a:spcAft>
                <a:spcPts val="0"/>
              </a:spcAft>
              <a:buSzPts val="2400"/>
              <a:buAutoNum type="arabicPeriod"/>
            </a:pPr>
            <a:r>
              <a:rPr lang="en-US" sz="2400" dirty="0"/>
              <a:t>List EACH strength with a brief explanation on a separate chart paper for each family. </a:t>
            </a:r>
            <a:endParaRPr sz="2400" dirty="0"/>
          </a:p>
          <a:p>
            <a:pPr marL="457200" lvl="0" indent="-381000" algn="l" rtl="0">
              <a:lnSpc>
                <a:spcPct val="115000"/>
              </a:lnSpc>
              <a:spcBef>
                <a:spcPts val="0"/>
              </a:spcBef>
              <a:spcAft>
                <a:spcPts val="0"/>
              </a:spcAft>
              <a:buSzPts val="2400"/>
              <a:buAutoNum type="arabicPeriod"/>
            </a:pPr>
            <a:r>
              <a:rPr lang="en-US" sz="2400" dirty="0"/>
              <a:t>Share the strengths you identified with the whole group.</a:t>
            </a:r>
            <a:endParaRPr sz="2400" dirty="0"/>
          </a:p>
          <a:p>
            <a:pPr marL="231775" lvl="0" indent="-117475" algn="l" rtl="0">
              <a:spcBef>
                <a:spcPts val="0"/>
              </a:spcBef>
              <a:spcAft>
                <a:spcPts val="0"/>
              </a:spcAft>
              <a:buSzPts val="18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1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10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10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Scenario 2: </a:t>
            </a:r>
            <a:br>
              <a:rPr lang="en-US" dirty="0"/>
            </a:br>
            <a:r>
              <a:rPr lang="en-US" dirty="0"/>
              <a:t>“</a:t>
            </a:r>
            <a:r>
              <a:rPr lang="en-US" dirty="0" err="1"/>
              <a:t>Vivianna</a:t>
            </a:r>
            <a:r>
              <a:rPr lang="en-US" dirty="0"/>
              <a:t>,” mother to Marcia Rosas</a:t>
            </a:r>
            <a:endParaRPr dirty="0"/>
          </a:p>
        </p:txBody>
      </p:sp>
      <p:sp>
        <p:nvSpPr>
          <p:cNvPr id="121" name="Google Shape;121;p27"/>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22" name="Google Shape;122;p27"/>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endParaRPr/>
          </a:p>
        </p:txBody>
      </p:sp>
      <p:sp>
        <p:nvSpPr>
          <p:cNvPr id="123" name="Google Shape;123;p27"/>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
        <p:nvSpPr>
          <p:cNvPr id="124" name="Google Shape;124;p27"/>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983</Words>
  <Application>Microsoft Office PowerPoint</Application>
  <PresentationFormat>On-screen Show (16:9)</PresentationFormat>
  <Paragraphs>112</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Constantia</vt:lpstr>
      <vt:lpstr>Noto Sans Symbols</vt:lpstr>
      <vt:lpstr>Georgia</vt:lpstr>
      <vt:lpstr>Calibri</vt:lpstr>
      <vt:lpstr>LEARN theme</vt:lpstr>
      <vt:lpstr>LEARN theme</vt:lpstr>
      <vt:lpstr>PowerPoint Presentation</vt:lpstr>
      <vt:lpstr>Please Sit at the Assigned Tables</vt:lpstr>
      <vt:lpstr>Increasing Family Engagement </vt:lpstr>
      <vt:lpstr>Objectives </vt:lpstr>
      <vt:lpstr>PowerPoint Presentation</vt:lpstr>
      <vt:lpstr>Family Friendly School Checklist </vt:lpstr>
      <vt:lpstr>PowerPoint Presentation</vt:lpstr>
      <vt:lpstr>IDEA Storm</vt:lpstr>
      <vt:lpstr>Scenario 2:  “Vivianna,” mother to Marcia Rosas</vt:lpstr>
      <vt:lpstr>Scenario 1:  “Sammy,” mother to Joseph Grey</vt:lpstr>
      <vt:lpstr>Scenario 3:  “Kaine,” father to Curtis Copper</vt:lpstr>
      <vt:lpstr>​Scenario 4:  “Westie,” father to London Greene</vt:lpstr>
      <vt:lpstr>Scenario 5:  “Raffaello,” grandfather to Jamaal Bleux</vt:lpstr>
      <vt:lpstr>PowerPoint Presentation</vt:lpstr>
      <vt:lpstr>Why-lighting</vt:lpstr>
      <vt:lpstr>Why-lighting</vt:lpstr>
      <vt:lpstr>Why-lighting</vt:lpstr>
      <vt:lpstr>Instructional Strategies</vt:lpstr>
      <vt:lpstr>BREAK</vt:lpstr>
      <vt:lpstr>PowerPoint Presentation</vt:lpstr>
      <vt:lpstr>PowerPoint Presentation</vt:lpstr>
      <vt:lpstr>PowerPoint Presentation</vt:lpstr>
      <vt:lpstr>Oklahoma’s Promise Completion Data</vt:lpstr>
      <vt:lpstr>Activity Planning</vt:lpstr>
      <vt:lpstr>Guiding Questions for Activity Planning</vt:lpstr>
      <vt:lpstr>Share Out</vt:lpstr>
      <vt:lpstr>Reflect</vt:lpstr>
      <vt:lpstr>Before you leave:  https://trek.k20center.ou.edu/today  Select: #1153 Family Engagement (blue) &amp; Click “Evaluate”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professorgrammar29@gmail.com</cp:lastModifiedBy>
  <cp:revision>2</cp:revision>
  <dcterms:modified xsi:type="dcterms:W3CDTF">2020-12-16T20:52:57Z</dcterms:modified>
</cp:coreProperties>
</file>