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  <p:sldMasterId id="2147483692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nstantia" panose="02030602050306030303" pitchFamily="18" charset="0"/>
      <p:regular r:id="rId37"/>
      <p:bold r:id="rId38"/>
      <p:italic r:id="rId39"/>
      <p:bold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Lato" panose="020F0502020204030203" pitchFamily="34" charset="77"/>
      <p:regular r:id="rId45"/>
      <p:bold r:id="rId46"/>
      <p:italic r:id="rId47"/>
      <p:boldItalic r:id="rId48"/>
    </p:embeddedFont>
    <p:embeddedFont>
      <p:font typeface="Raleway" panose="020B0503030101060003" pitchFamily="34" charset="77"/>
      <p:regular r:id="rId49"/>
      <p:bold r:id="rId50"/>
      <p:italic r:id="rId51"/>
      <p:boldItalic r:id="rId52"/>
    </p:embeddedFont>
    <p:embeddedFont>
      <p:font typeface="Trebuchet MS" panose="020B070302020209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AbAEoltQm0wVfVC/LApYKRJ10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0"/>
  </p:normalViewPr>
  <p:slideViewPr>
    <p:cSldViewPr snapToGrid="0">
      <p:cViewPr varScale="1">
        <p:scale>
          <a:sx n="181" d="100"/>
          <a:sy n="181" d="100"/>
        </p:scale>
        <p:origin x="184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customschemas.google.com/relationships/presentationmetadata" Target="metadata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5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47c27596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647c27596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2a7cbd9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62a7cbd9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47c275961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647c275961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2e39fa1e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62e39fa1e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2a7cbd9d4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62a7cbd9d4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4882b73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64882b73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4882b73b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64882b73b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47c275961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g647c275961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3cddb35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63cddb35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2a7cbd9d4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62a7cbd9d4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g62a7cbd9d4_0_1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2b6dd93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2b6dd93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2a7cbd9d4_1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62a7cbd9d4_1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47c275961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647c275961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4882b73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64882b73b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47c275961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g647c275961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2a7cbd9d4_1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62a7cbd9d4_1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2a7cbd9d4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62a7cbd9d4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2a7cbd9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62a7cbd9d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12" name="Google Shape;412;g62a7cbd9d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2a7cbd9d4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62a7cbd9d4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2a7cbd9d4_1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62a7cbd9d4_1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47c2759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647c2759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2a7cbd9d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62a7cbd9d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250" name="Google Shape;250;g62a7cbd9d4_0_5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2a7cbd9d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62a7cbd9d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47c2759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647c2759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47c27596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647c27596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2a7cbd9d4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62a7cbd9d4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2a7cbd9d4_0_19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" name="Google Shape;76;g62a7cbd9d4_0_19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7" name="Google Shape;77;g62a7cbd9d4_0_19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8" name="Google Shape;78;g62a7cbd9d4_0_191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222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647c275961_1_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47c275961_1_28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647c275961_1_28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g647c275961_1_2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647c275961_1_2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47c275961_1_27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647c275961_1_27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647c275961_1_27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647c275961_1_273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647c275961_1_273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1" name="Google Shape;131;g647c275961_1_2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7c275961_1_28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647c275961_1_2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g647c275961_1_2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47c275961_1_28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647c275961_1_28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g647c275961_1_2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47c275961_1_29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647c275961_1_29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647c275961_1_29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g647c275961_1_2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47c275961_1_29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g647c275961_1_2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647c275961_1_3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47c275961_1_30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647c275961_1_30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647c275961_1_30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4" name="Google Shape;154;g647c275961_1_3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47c275961_1_3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7" name="Google Shape;157;g647c275961_1_3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58" name="Google Shape;158;g647c275961_1_30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59" name="Google Shape;159;g647c275961_1_3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47c275961_1_3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647c275961_1_3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4" name="Google Shape;164;g647c275961_1_3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47c275961_1_3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647c275961_1_3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g647c275961_1_3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47c275961_1_3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647c275961_1_3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72" name="Google Shape;172;g647c275961_1_3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e39fa1ea_0_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62e39fa1ea_0_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⚫"/>
              <a:defRPr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9" name="Google Shape;179;g62e39fa1ea_0_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2e39fa1ea_0_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62e39fa1ea_0_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>
            <a:lvl1pPr marR="38100"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g62e39fa1ea_0_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e39fa1ea_0_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None/>
              <a:defRPr sz="3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86" name="Google Shape;186;g62e39fa1ea_0_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2e39fa1ea_0_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62e39fa1ea_0_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g62e39fa1ea_0_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1" name="Google Shape;191;g62e39fa1ea_0_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2e39fa1ea_0_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4" name="Google Shape;194;g62e39fa1ea_0_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62e39fa1ea_0_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2e39fa1ea_0_3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9" name="Google Shape;199;g62e39fa1ea_0_3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0" name="Google Shape;200;g62e39fa1ea_0_3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1" name="Google Shape;201;g62e39fa1ea_0_32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2e39fa1ea_0_3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sz="42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62e39fa1ea_0_3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6" name="Google Shape;206;g62e39fa1ea_0_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2e39fa1ea_0_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g62e39fa1ea_0_4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g62e39fa1ea_0_42"/>
          <p:cNvSpPr txBox="1">
            <a:spLocks noGrp="1"/>
          </p:cNvSpPr>
          <p:nvPr>
            <p:ph type="body" idx="2"/>
          </p:nvPr>
        </p:nvSpPr>
        <p:spPr>
          <a:xfrm>
            <a:off x="4645027" y="1394819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g62e39fa1ea_0_4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g62e39fa1ea_0_4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3" name="Google Shape;213;g62e39fa1ea_0_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2e39fa1ea_0_4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100"/>
            </a:lvl1pPr>
            <a:lvl2pPr marL="914400" lvl="1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➤"/>
              <a:defRPr sz="20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-"/>
              <a:defRPr sz="1800"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5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g62e39fa1ea_0_4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62e39fa1ea_0_4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8" name="Google Shape;218;g62e39fa1ea_0_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2e39fa1ea_0_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1" name="Google Shape;221;g62e39fa1ea_0_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222" name="Google Shape;222;g62e39fa1ea_0_5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223" name="Google Shape;223;g62e39fa1ea_0_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47c275961_1_26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g647c275961_1_2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2e39fa1ea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g62e39fa1ea_0_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sz="18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learn.k20center.ou.ed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5EVideo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647c275961_1_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700" cy="32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2a7cbd9d4_1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Fist-To-Five</a:t>
            </a:r>
            <a:endParaRPr/>
          </a:p>
        </p:txBody>
      </p:sp>
      <p:sp>
        <p:nvSpPr>
          <p:cNvPr id="293" name="Google Shape;293;g62a7cbd9d4_1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2155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2400"/>
              <a:t>How familiar are you (on a scale of 1 to 5) with the 5E instructional model?</a:t>
            </a:r>
            <a:endParaRPr sz="2400"/>
          </a:p>
          <a:p>
            <a:pPr marL="914400" lvl="0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➔"/>
            </a:pPr>
            <a:r>
              <a:rPr lang="en-US"/>
              <a:t>Hold up your hand with the number you feel reflects your familiarity with teaching lessons in the 5E format:</a:t>
            </a:r>
            <a:endParaRPr/>
          </a:p>
          <a:p>
            <a:pPr marL="6032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/>
              <a:t>	</a:t>
            </a:r>
            <a:br>
              <a:rPr lang="en-US"/>
            </a:br>
            <a:r>
              <a:rPr lang="en-US"/>
              <a:t>	</a:t>
            </a:r>
            <a:r>
              <a:rPr lang="en-US" b="1"/>
              <a:t>1</a:t>
            </a:r>
            <a:r>
              <a:rPr lang="en-US"/>
              <a:t> = “The 5 what?”</a:t>
            </a:r>
            <a:endParaRPr/>
          </a:p>
          <a:p>
            <a:pPr marL="6032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6032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/>
              <a:t>	</a:t>
            </a:r>
            <a:r>
              <a:rPr lang="en-US" b="1"/>
              <a:t>5</a:t>
            </a:r>
            <a:r>
              <a:rPr lang="en-US"/>
              <a:t> = “I eat, sleep, and breathe 5E!”</a:t>
            </a:r>
            <a:endParaRPr/>
          </a:p>
        </p:txBody>
      </p:sp>
      <p:pic>
        <p:nvPicPr>
          <p:cNvPr id="294" name="Google Shape;294;g62a7cbd9d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4" cy="113736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62a7cbd9d4_1_0"/>
          <p:cNvSpPr/>
          <p:nvPr/>
        </p:nvSpPr>
        <p:spPr>
          <a:xfrm>
            <a:off x="1516893" y="3911728"/>
            <a:ext cx="45600" cy="344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>
              <a:alpha val="0"/>
            </a:srgbClr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g62a7cbd9d4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5499">
            <a:off x="5791926" y="478764"/>
            <a:ext cx="2609041" cy="3397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647c275961_1_7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2e39fa1ea_0_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5E Card Sort</a:t>
            </a:r>
            <a:endParaRPr/>
          </a:p>
        </p:txBody>
      </p:sp>
      <p:sp>
        <p:nvSpPr>
          <p:cNvPr id="307" name="Google Shape;307;g62e39fa1ea_0_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701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With your group, sequence the purpose of the Es (italicized) and the lesson activities (normal) in the 5E (bold) lesson format: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Engage, Explore, Explain, Extend, Evaluate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Discuss why you sequenced the lesson the way you did.</a:t>
            </a:r>
            <a:endParaRPr dirty="0"/>
          </a:p>
        </p:txBody>
      </p:sp>
      <p:pic>
        <p:nvPicPr>
          <p:cNvPr id="308" name="Google Shape;308;g62e39fa1ea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599">
            <a:off x="5394721" y="413610"/>
            <a:ext cx="2649183" cy="345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62e39fa1ea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2a7cbd9d4_1_61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Why-Lighting </a:t>
            </a:r>
            <a:endParaRPr/>
          </a:p>
        </p:txBody>
      </p:sp>
      <p:sp>
        <p:nvSpPr>
          <p:cNvPr id="315" name="Google Shape;315;g62a7cbd9d4_1_61"/>
          <p:cNvSpPr txBox="1">
            <a:spLocks noGrp="1"/>
          </p:cNvSpPr>
          <p:nvPr>
            <p:ph type="body" idx="1"/>
          </p:nvPr>
        </p:nvSpPr>
        <p:spPr>
          <a:xfrm>
            <a:off x="457200" y="1146800"/>
            <a:ext cx="5420400" cy="3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Highlight</a:t>
            </a:r>
            <a:r>
              <a:rPr lang="en-US" dirty="0"/>
              <a:t> parts of the text you deem important to your understanding.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Write why you highlighted that section in the margins.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As you read, keep in mind: </a:t>
            </a:r>
            <a:r>
              <a:rPr lang="en-US" i="1" dirty="0"/>
              <a:t>What is this E? What could it look like in the classroom? 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pic>
        <p:nvPicPr>
          <p:cNvPr id="316" name="Google Shape;316;g62a7cbd9d4_1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62a7cbd9d4_1_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70196">
            <a:off x="5779475" y="533175"/>
            <a:ext cx="2491975" cy="325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4882b73b9_0_0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T-Chart &amp; Carousel </a:t>
            </a:r>
            <a:endParaRPr/>
          </a:p>
        </p:txBody>
      </p:sp>
      <p:sp>
        <p:nvSpPr>
          <p:cNvPr id="323" name="Google Shape;323;g64882b73b9_0_0"/>
          <p:cNvSpPr txBox="1">
            <a:spLocks noGrp="1"/>
          </p:cNvSpPr>
          <p:nvPr>
            <p:ph type="body" idx="1"/>
          </p:nvPr>
        </p:nvSpPr>
        <p:spPr>
          <a:xfrm>
            <a:off x="457200" y="1070600"/>
            <a:ext cx="5772600" cy="367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b="1" dirty="0"/>
              <a:t>Groups:  </a:t>
            </a:r>
            <a:r>
              <a:rPr lang="en-US" dirty="0"/>
              <a:t>1 = Engage, 2 = Explore, 3 = Explain, </a:t>
            </a:r>
            <a:br>
              <a:rPr lang="en-US" dirty="0"/>
            </a:br>
            <a:r>
              <a:rPr lang="en-US" dirty="0"/>
              <a:t>	4 = Extend, 5 = Evaluate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b="1" dirty="0"/>
              <a:t>Create a T-Chart</a:t>
            </a:r>
            <a:endParaRPr b="1"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Left side: </a:t>
            </a:r>
            <a:r>
              <a:rPr lang="en-US" i="1" dirty="0"/>
              <a:t>“What it is this E?”</a:t>
            </a:r>
            <a:endParaRPr i="1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Right side: </a:t>
            </a:r>
            <a:r>
              <a:rPr lang="en-US" i="1" dirty="0"/>
              <a:t>“What could this E look like</a:t>
            </a:r>
            <a:br>
              <a:rPr lang="en-US" i="1" dirty="0"/>
            </a:br>
            <a:r>
              <a:rPr lang="en-US" i="1" dirty="0"/>
              <a:t>	              in the classroom?”</a:t>
            </a:r>
            <a:endParaRPr i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b="1" dirty="0"/>
              <a:t>Carousel</a:t>
            </a:r>
            <a:endParaRPr b="1"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As you carousel, add to both sides </a:t>
            </a:r>
            <a:br>
              <a:rPr lang="en-US" dirty="0"/>
            </a:br>
            <a:r>
              <a:rPr lang="en-US" dirty="0"/>
              <a:t>of the T-Charts. </a:t>
            </a:r>
            <a:endParaRPr dirty="0"/>
          </a:p>
        </p:txBody>
      </p:sp>
      <p:pic>
        <p:nvPicPr>
          <p:cNvPr id="324" name="Google Shape;324;g64882b73b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64882b73b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3895">
            <a:off x="5449321" y="483311"/>
            <a:ext cx="2609400" cy="3387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4882b73b9_0_9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“I Notice, I Wonder” </a:t>
            </a:r>
            <a:endParaRPr/>
          </a:p>
        </p:txBody>
      </p:sp>
      <p:sp>
        <p:nvSpPr>
          <p:cNvPr id="331" name="Google Shape;331;g64882b73b9_0_9"/>
          <p:cNvSpPr txBox="1">
            <a:spLocks noGrp="1"/>
          </p:cNvSpPr>
          <p:nvPr>
            <p:ph type="body" idx="1"/>
          </p:nvPr>
        </p:nvSpPr>
        <p:spPr>
          <a:xfrm>
            <a:off x="457200" y="1146800"/>
            <a:ext cx="5772600" cy="3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Let’s wrap up our discussion on the connections between each E and what happens in the classroom for each E. You may write: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an “I Notice” statement;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an “I Wonder” statement;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or, both an “I Notice” and an “I Wonder” statement.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>
              <a:highlight>
                <a:srgbClr val="FFFF00"/>
              </a:highlight>
            </a:endParaRPr>
          </a:p>
        </p:txBody>
      </p:sp>
      <p:pic>
        <p:nvPicPr>
          <p:cNvPr id="332" name="Google Shape;332;g64882b73b9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64882b73b9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799">
            <a:off x="6453374" y="372702"/>
            <a:ext cx="2107283" cy="27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647c275961_1_13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3cddb3528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Revisit 5E Card Sort</a:t>
            </a:r>
            <a:endParaRPr/>
          </a:p>
        </p:txBody>
      </p:sp>
      <p:sp>
        <p:nvSpPr>
          <p:cNvPr id="344" name="Google Shape;344;g63cddb3528_0_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332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/>
              <a:t>With your group, revisit the sequence of your lesson snapshot.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/>
              <a:t>If applicable, discuss why you made any changes you did to your Card Sort.</a:t>
            </a:r>
            <a:endParaRPr/>
          </a:p>
        </p:txBody>
      </p:sp>
      <p:pic>
        <p:nvPicPr>
          <p:cNvPr id="345" name="Google Shape;345;g63cddb3528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86390">
            <a:off x="5807638" y="377754"/>
            <a:ext cx="2649183" cy="345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63cddb3528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282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2a7cbd9d4_0_17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 sz="3400"/>
              <a:t>K20 LEARN</a:t>
            </a:r>
            <a:endParaRPr/>
          </a:p>
        </p:txBody>
      </p:sp>
      <p:sp>
        <p:nvSpPr>
          <p:cNvPr id="353" name="Google Shape;353;g62a7cbd9d4_0_172"/>
          <p:cNvSpPr txBox="1">
            <a:spLocks noGrp="1"/>
          </p:cNvSpPr>
          <p:nvPr>
            <p:ph type="body" idx="1"/>
          </p:nvPr>
        </p:nvSpPr>
        <p:spPr>
          <a:xfrm>
            <a:off x="2510853" y="479766"/>
            <a:ext cx="82296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</a:t>
            </a:r>
            <a:endParaRPr dirty="0"/>
          </a:p>
        </p:txBody>
      </p:sp>
      <p:pic>
        <p:nvPicPr>
          <p:cNvPr id="355" name="Google Shape;355;g62a7cbd9d4_0_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282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0CF882-4954-4234-B3E8-E1AF2144B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13" y="700416"/>
            <a:ext cx="6875174" cy="416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Creating 5E Lessons</a:t>
            </a:r>
            <a:endParaRPr/>
          </a:p>
        </p:txBody>
      </p:sp>
      <p:sp>
        <p:nvSpPr>
          <p:cNvPr id="233" name="Google Shape;233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Welcome!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2b6dd9338_0_0"/>
          <p:cNvSpPr txBox="1">
            <a:spLocks noGrp="1"/>
          </p:cNvSpPr>
          <p:nvPr>
            <p:ph type="title"/>
          </p:nvPr>
        </p:nvSpPr>
        <p:spPr>
          <a:xfrm>
            <a:off x="225083" y="0"/>
            <a:ext cx="8229600" cy="85725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5E Card Sort Lessons</a:t>
            </a:r>
            <a:endParaRPr dirty="0"/>
          </a:p>
        </p:txBody>
      </p:sp>
      <p:sp>
        <p:nvSpPr>
          <p:cNvPr id="362" name="Google Shape;362;g82b6dd9338_0_0"/>
          <p:cNvSpPr txBox="1">
            <a:spLocks noGrp="1"/>
          </p:cNvSpPr>
          <p:nvPr>
            <p:ph type="body" idx="1"/>
          </p:nvPr>
        </p:nvSpPr>
        <p:spPr>
          <a:xfrm>
            <a:off x="400929" y="857250"/>
            <a:ext cx="70269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Using the LEARN website (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</a:t>
            </a:r>
            <a:r>
              <a:rPr lang="en-US" dirty="0"/>
              <a:t>) find the lesson your group completed the Card Sort for. </a:t>
            </a:r>
          </a:p>
          <a:p>
            <a:pPr lvl="0" algn="l" rtl="0"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ELA: Sweet and Savory Writing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Math: Are We Golden?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Science: Water We Going To Do?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Social Studies: Resistance and Rebellion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Unicorns: Are the Odds in Your Favor?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Is the Lesson Snapshot formatted the same way you formatted it in the Card Sort?</a:t>
            </a:r>
            <a:endParaRPr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AC61B52D-48D1-D844-BAC6-C5AEE20C3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110" y="170278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2a7cbd9d4_1_417"/>
          <p:cNvSpPr txBox="1">
            <a:spLocks noGrp="1"/>
          </p:cNvSpPr>
          <p:nvPr>
            <p:ph type="title"/>
          </p:nvPr>
        </p:nvSpPr>
        <p:spPr>
          <a:xfrm>
            <a:off x="457200" y="35823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</a:pPr>
            <a:r>
              <a:rPr lang="en-US" sz="3800" b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5E &amp; Authenticity</a:t>
            </a:r>
            <a:endParaRPr sz="3800" b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</a:pPr>
            <a:endParaRPr dirty="0"/>
          </a:p>
        </p:txBody>
      </p:sp>
      <p:sp>
        <p:nvSpPr>
          <p:cNvPr id="370" name="Google Shape;370;g62a7cbd9d4_1_417"/>
          <p:cNvSpPr txBox="1">
            <a:spLocks noGrp="1"/>
          </p:cNvSpPr>
          <p:nvPr>
            <p:ph type="body" idx="1"/>
          </p:nvPr>
        </p:nvSpPr>
        <p:spPr>
          <a:xfrm>
            <a:off x="457200" y="1022536"/>
            <a:ext cx="5463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Use the 5E &amp; Authenticity Rubric to evaluate your LEARN lesson.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Does it score well according to the 5E indicators?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Can you identify the components of Authenticity in the lesson? What are they?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Refer back to the Authentic Teaching Reflection Tool as an additional resource.</a:t>
            </a:r>
            <a:endParaRPr dirty="0"/>
          </a:p>
        </p:txBody>
      </p:sp>
      <p:pic>
        <p:nvPicPr>
          <p:cNvPr id="369" name="Google Shape;369;g62a7cbd9d4_1_417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301" y="347672"/>
            <a:ext cx="2541026" cy="3421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71" name="Google Shape;371;g62a7cbd9d4_1_4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4410327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g647c275961_1_19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4882b73b9_0_26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Modifying a Content Lesson</a:t>
            </a:r>
            <a:endParaRPr/>
          </a:p>
        </p:txBody>
      </p:sp>
      <p:sp>
        <p:nvSpPr>
          <p:cNvPr id="382" name="Google Shape;382;g64882b73b9_0_26"/>
          <p:cNvSpPr txBox="1">
            <a:spLocks noGrp="1"/>
          </p:cNvSpPr>
          <p:nvPr>
            <p:ph type="body" idx="1"/>
          </p:nvPr>
        </p:nvSpPr>
        <p:spPr>
          <a:xfrm>
            <a:off x="457200" y="12230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Identify a lesson of your own that you’d like to modify into a 5E format. Use this work time to… </a:t>
            </a:r>
            <a:endParaRPr dirty="0"/>
          </a:p>
          <a:p>
            <a:pPr marL="6032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identify areas of the lesson you can structure into a 5E.</a:t>
            </a:r>
            <a:endParaRPr dirty="0"/>
          </a:p>
          <a:p>
            <a:pPr marL="6032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identify where your lesson supports Authenticity.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</p:txBody>
      </p:sp>
      <p:pic>
        <p:nvPicPr>
          <p:cNvPr id="383" name="Google Shape;383;g64882b73b9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2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647c275961_1_26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2a7cbd9d4_1_422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Triangle-Square-Circle</a:t>
            </a:r>
            <a:endParaRPr/>
          </a:p>
        </p:txBody>
      </p:sp>
      <p:sp>
        <p:nvSpPr>
          <p:cNvPr id="394" name="Google Shape;394;g62a7cbd9d4_1_422"/>
          <p:cNvSpPr txBox="1">
            <a:spLocks noGrp="1"/>
          </p:cNvSpPr>
          <p:nvPr>
            <p:ph type="body" idx="1"/>
          </p:nvPr>
        </p:nvSpPr>
        <p:spPr>
          <a:xfrm>
            <a:off x="1175024" y="1223000"/>
            <a:ext cx="3917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Write 3 important points from the session.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Write anything from the session that “squares” with your thinking or something you agree with.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Write anything that is still “circling” in your mind or that you have questions about.</a:t>
            </a:r>
            <a:endParaRPr/>
          </a:p>
        </p:txBody>
      </p:sp>
      <p:pic>
        <p:nvPicPr>
          <p:cNvPr id="395" name="Google Shape;395;g62a7cbd9d4_1_4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3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62a7cbd9d4_1_4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49393">
            <a:off x="5727196" y="547713"/>
            <a:ext cx="2421660" cy="315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62a7cbd9d4_1_422"/>
          <p:cNvPicPr preferRelativeResize="0"/>
          <p:nvPr/>
        </p:nvPicPr>
        <p:blipFill rotWithShape="1">
          <a:blip r:embed="rId5">
            <a:alphaModFix/>
          </a:blip>
          <a:srcRect l="42919" b="51057"/>
          <a:stretch/>
        </p:blipFill>
        <p:spPr>
          <a:xfrm>
            <a:off x="499050" y="1338950"/>
            <a:ext cx="675975" cy="57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62a7cbd9d4_1_422"/>
          <p:cNvPicPr preferRelativeResize="0"/>
          <p:nvPr/>
        </p:nvPicPr>
        <p:blipFill rotWithShape="1">
          <a:blip r:embed="rId6">
            <a:alphaModFix/>
          </a:blip>
          <a:srcRect l="21883" t="48943" r="21481"/>
          <a:stretch/>
        </p:blipFill>
        <p:spPr>
          <a:xfrm>
            <a:off x="499050" y="2483531"/>
            <a:ext cx="675975" cy="60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62a7cbd9d4_1_422"/>
          <p:cNvPicPr preferRelativeResize="0"/>
          <p:nvPr/>
        </p:nvPicPr>
        <p:blipFill rotWithShape="1">
          <a:blip r:embed="rId7">
            <a:alphaModFix/>
          </a:blip>
          <a:srcRect r="39773" b="36110"/>
          <a:stretch/>
        </p:blipFill>
        <p:spPr>
          <a:xfrm>
            <a:off x="457200" y="3765245"/>
            <a:ext cx="675975" cy="71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2a7cbd9d4_1_17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Fist-To-Five Revisited </a:t>
            </a:r>
            <a:endParaRPr/>
          </a:p>
        </p:txBody>
      </p:sp>
      <p:sp>
        <p:nvSpPr>
          <p:cNvPr id="405" name="Google Shape;405;g62a7cbd9d4_1_17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355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After going through the previous activities, has your familiarity with the 5E instructional model changed?</a:t>
            </a:r>
            <a:endParaRPr dirty="0"/>
          </a:p>
          <a:p>
            <a:pPr marL="914400" lvl="0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➔"/>
            </a:pPr>
            <a:r>
              <a:rPr lang="en-US" dirty="0"/>
              <a:t>Hold up your hand with the number you feel reflects your familiarity with teaching lessons in the 5E format </a:t>
            </a:r>
            <a:r>
              <a:rPr lang="en-US" b="1" dirty="0"/>
              <a:t>now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1</a:t>
            </a:r>
            <a:r>
              <a:rPr lang="en-US" dirty="0"/>
              <a:t> = “The 5 what?”</a:t>
            </a:r>
            <a:endParaRPr dirty="0"/>
          </a:p>
          <a:p>
            <a:pPr marL="6032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6032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		</a:t>
            </a:r>
            <a:r>
              <a:rPr lang="en-US" b="1" dirty="0"/>
              <a:t>5</a:t>
            </a:r>
            <a:r>
              <a:rPr lang="en-US" dirty="0"/>
              <a:t> = “I eat, sleep, and breathe 			5E!”</a:t>
            </a:r>
            <a:endParaRPr dirty="0"/>
          </a:p>
        </p:txBody>
      </p:sp>
      <p:pic>
        <p:nvPicPr>
          <p:cNvPr id="406" name="Google Shape;406;g62a7cbd9d4_1_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3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62a7cbd9d4_1_173"/>
          <p:cNvSpPr/>
          <p:nvPr/>
        </p:nvSpPr>
        <p:spPr>
          <a:xfrm>
            <a:off x="1959518" y="3728183"/>
            <a:ext cx="45600" cy="344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>
              <a:alpha val="0"/>
            </a:srgbClr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g62a7cbd9d4_1_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5499">
            <a:off x="6037804" y="343660"/>
            <a:ext cx="2609041" cy="3397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g62a7cbd9d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3828" y="4348663"/>
            <a:ext cx="2611434" cy="113681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62a7cbd9d4_0_0"/>
          <p:cNvSpPr txBox="1">
            <a:spLocks noGrp="1"/>
          </p:cNvSpPr>
          <p:nvPr>
            <p:ph type="title"/>
          </p:nvPr>
        </p:nvSpPr>
        <p:spPr>
          <a:xfrm>
            <a:off x="457200" y="578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Calibri"/>
              <a:buNone/>
            </a:pPr>
            <a:r>
              <a:rPr lang="en-US" sz="3800"/>
              <a:t>LEARN Strategy Reflection</a:t>
            </a:r>
            <a:endParaRPr/>
          </a:p>
        </p:txBody>
      </p:sp>
      <p:sp>
        <p:nvSpPr>
          <p:cNvPr id="416" name="Google Shape;416;g62a7cbd9d4_0_0"/>
          <p:cNvSpPr txBox="1">
            <a:spLocks noGrp="1"/>
          </p:cNvSpPr>
          <p:nvPr>
            <p:ph type="body" idx="1"/>
          </p:nvPr>
        </p:nvSpPr>
        <p:spPr>
          <a:xfrm>
            <a:off x="161926" y="794837"/>
            <a:ext cx="83955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How Am I Feeling? What Am I Thinking?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Frayer Model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Chant It, Sing It, Rap It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Fist-To-Five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Card Sort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Why-Lighting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T-Chart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Gallery Walk/Carousel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I Notice, I Wonder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Triangle-Square-Circle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800" dirty="0"/>
          </a:p>
        </p:txBody>
      </p:sp>
      <p:pic>
        <p:nvPicPr>
          <p:cNvPr id="417" name="Google Shape;417;g62a7cbd9d4_0_0" descr="A close up of a sign&#10;&#10;Description generated with high confidenc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2186" y="314924"/>
            <a:ext cx="4136833" cy="425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62a7cbd9d4_0_0">
            <a:hlinkClick r:id="rId4"/>
          </p:cNvPr>
          <p:cNvPicPr preferRelativeResize="0"/>
          <p:nvPr/>
        </p:nvPicPr>
        <p:blipFill rotWithShape="1">
          <a:blip r:embed="rId6">
            <a:alphaModFix/>
          </a:blip>
          <a:srcRect l="13804" t="24568" r="14035" b="25928"/>
          <a:stretch/>
        </p:blipFill>
        <p:spPr>
          <a:xfrm>
            <a:off x="457200" y="3489041"/>
            <a:ext cx="3295192" cy="1438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62a7cbd9d4_1_40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424" name="Google Shape;424;g62a7cbd9d4_1_40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5E Videos (</a:t>
            </a:r>
            <a:r>
              <a:rPr lang="en-US" u="sng" dirty="0">
                <a:solidFill>
                  <a:srgbClr val="1155CC"/>
                </a:solidFill>
                <a:hlinkClick r:id="rId3"/>
              </a:rPr>
              <a:t>https://tinyurl.com/5EVideos</a:t>
            </a:r>
            <a:r>
              <a:rPr lang="en-US" dirty="0"/>
              <a:t>)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5E Lesson Organizer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5E Lesson Framework Reading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5E &amp; Authenticity Rubric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Authentic Lesson Reflection Tool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Authenticity Framework Reading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LEARN Lesson Repository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pic>
        <p:nvPicPr>
          <p:cNvPr id="425" name="Google Shape;425;g62a7cbd9d4_1_4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283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2a7cbd9d4_1_4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Learning Objectives: </a:t>
            </a:r>
            <a:endParaRPr/>
          </a:p>
        </p:txBody>
      </p:sp>
      <p:sp>
        <p:nvSpPr>
          <p:cNvPr id="239" name="Google Shape;239;g62a7cbd9d4_1_4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Participants will be able to…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identify and describe the components of a 5E lesson.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distinguish how the 5E instructional model supports authentic learning.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demonstrate ability to use the 5E model by modifying or creating a content lesson.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47c275961_0_0"/>
          <p:cNvSpPr txBox="1">
            <a:spLocks noGrp="1"/>
          </p:cNvSpPr>
          <p:nvPr>
            <p:ph type="title"/>
          </p:nvPr>
        </p:nvSpPr>
        <p:spPr>
          <a:xfrm>
            <a:off x="457200" y="985275"/>
            <a:ext cx="541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Am I Feeling? What Am I Thinking?</a:t>
            </a:r>
            <a:endParaRPr/>
          </a:p>
        </p:txBody>
      </p:sp>
      <p:sp>
        <p:nvSpPr>
          <p:cNvPr id="245" name="Google Shape;245;g647c275961_0_0"/>
          <p:cNvSpPr txBox="1">
            <a:spLocks noGrp="1"/>
          </p:cNvSpPr>
          <p:nvPr>
            <p:ph type="body" idx="1"/>
          </p:nvPr>
        </p:nvSpPr>
        <p:spPr>
          <a:xfrm>
            <a:off x="457200" y="2133350"/>
            <a:ext cx="51834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Either: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Write a statement that represents how you feel about lesson planning, or…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Write a thought, reaction, or comment that you have had about authenticity since our last session.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>
              <a:highlight>
                <a:srgbClr val="FFFF00"/>
              </a:highlight>
            </a:endParaRPr>
          </a:p>
        </p:txBody>
      </p:sp>
      <p:pic>
        <p:nvPicPr>
          <p:cNvPr id="246" name="Google Shape;246;g647c27596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7084">
            <a:off x="5915445" y="398640"/>
            <a:ext cx="2574197" cy="335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2a7cbd9d4_0_58"/>
          <p:cNvSpPr/>
          <p:nvPr/>
        </p:nvSpPr>
        <p:spPr>
          <a:xfrm>
            <a:off x="1656745" y="612519"/>
            <a:ext cx="2793300" cy="1061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CONSTRUCTION OF KNOWLEDGE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62a7cbd9d4_0_58"/>
          <p:cNvSpPr/>
          <p:nvPr/>
        </p:nvSpPr>
        <p:spPr>
          <a:xfrm>
            <a:off x="4983382" y="614169"/>
            <a:ext cx="2793300" cy="1061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DISCIPLINED INQUIRY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62a7cbd9d4_0_58"/>
          <p:cNvSpPr/>
          <p:nvPr/>
        </p:nvSpPr>
        <p:spPr>
          <a:xfrm>
            <a:off x="1656745" y="3437485"/>
            <a:ext cx="2793300" cy="1061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REAL-WORLD CONNECTIONS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62a7cbd9d4_0_58"/>
          <p:cNvSpPr/>
          <p:nvPr/>
        </p:nvSpPr>
        <p:spPr>
          <a:xfrm>
            <a:off x="4983382" y="3437485"/>
            <a:ext cx="2793300" cy="1061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STUDENT-CENTERED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62a7cbd9d4_0_58"/>
          <p:cNvSpPr/>
          <p:nvPr/>
        </p:nvSpPr>
        <p:spPr>
          <a:xfrm>
            <a:off x="1109938" y="1970482"/>
            <a:ext cx="69240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Authentic Teaching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Prior Knowledge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2a7cbd9d4_0_117"/>
          <p:cNvSpPr txBox="1">
            <a:spLocks noGrp="1"/>
          </p:cNvSpPr>
          <p:nvPr>
            <p:ph type="title"/>
          </p:nvPr>
        </p:nvSpPr>
        <p:spPr>
          <a:xfrm>
            <a:off x="663324" y="1761258"/>
            <a:ext cx="3996900" cy="21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</a:pPr>
            <a:r>
              <a:rPr lang="en-US" sz="38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Authentic Lesson Reflection Tool</a:t>
            </a:r>
            <a:endParaRPr sz="3800" b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</a:pPr>
            <a:endParaRPr/>
          </a:p>
        </p:txBody>
      </p:sp>
      <p:pic>
        <p:nvPicPr>
          <p:cNvPr id="262" name="Google Shape;262;g62a7cbd9d4_0_117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8862" y="347663"/>
            <a:ext cx="3579869" cy="47237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47c275961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Frayer Model</a:t>
            </a:r>
            <a:endParaRPr/>
          </a:p>
        </p:txBody>
      </p:sp>
      <p:sp>
        <p:nvSpPr>
          <p:cNvPr id="268" name="Google Shape;268;g647c275961_0_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733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/>
              <a:t>Use the Frayer Model handout and the Authentic Lesson Reflection Tool to develop a definition, characteristics, examples, and non-examples for the component of Authenticity assigned to your group.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</a:pPr>
            <a:r>
              <a:rPr lang="en-US" sz="1800">
                <a:solidFill>
                  <a:srgbClr val="000000"/>
                </a:solidFill>
              </a:rPr>
              <a:t>ELA: Construction of Knowledge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⚫"/>
            </a:pPr>
            <a:r>
              <a:rPr lang="en-US" sz="1800">
                <a:solidFill>
                  <a:srgbClr val="000000"/>
                </a:solidFill>
              </a:rPr>
              <a:t>Math: Disciplined Inquiry - Meaningful Questioning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⚫"/>
            </a:pPr>
            <a:r>
              <a:rPr lang="en-US" sz="1800">
                <a:solidFill>
                  <a:srgbClr val="000000"/>
                </a:solidFill>
              </a:rPr>
              <a:t>Science: Disciplined Inquiry - Substantive Conversation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⚫"/>
            </a:pPr>
            <a:r>
              <a:rPr lang="en-US" sz="1800">
                <a:solidFill>
                  <a:srgbClr val="000000"/>
                </a:solidFill>
              </a:rPr>
              <a:t>Social Studies: Real-World Connections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⚫"/>
            </a:pPr>
            <a:r>
              <a:rPr lang="en-US" sz="1800">
                <a:solidFill>
                  <a:srgbClr val="000000"/>
                </a:solidFill>
              </a:rPr>
              <a:t>Unicorns: Student-Centered Learning</a:t>
            </a:r>
            <a:endParaRPr sz="1800"/>
          </a:p>
        </p:txBody>
      </p:sp>
      <p:pic>
        <p:nvPicPr>
          <p:cNvPr id="269" name="Google Shape;269;g647c275961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25806">
            <a:off x="6404540" y="517927"/>
            <a:ext cx="2296652" cy="298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47c275961_1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Chant It, Sing It, Rap It</a:t>
            </a:r>
            <a:endParaRPr/>
          </a:p>
        </p:txBody>
      </p:sp>
      <p:sp>
        <p:nvSpPr>
          <p:cNvPr id="275" name="Google Shape;275;g647c275961_1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621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Using the information from your Frayer Model, come up with a chant, song, or rap about the content. You may also choose to snap, clap, stomp, or tap to accompany your creation. If necessary, you can model your song after tunes like "Mary Had a Little Lamb," "Row, Row, Row Your Boat," etc.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After 5 minutes, each group will perform!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pic>
        <p:nvPicPr>
          <p:cNvPr id="276" name="Google Shape;276;g647c275961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03208">
            <a:off x="6160853" y="418297"/>
            <a:ext cx="2610226" cy="34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2a7cbd9d4_1_5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Essential Question</a:t>
            </a:r>
          </a:p>
        </p:txBody>
      </p:sp>
      <p:sp>
        <p:nvSpPr>
          <p:cNvPr id="282" name="Google Shape;282;g62a7cbd9d4_1_5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spcFirstLastPara="1" wrap="square" lIns="97525" tIns="48750" rIns="97525" bIns="48750" anchor="t" anchorCtr="0">
            <a:normAutofit/>
          </a:bodyPr>
          <a:lstStyle/>
          <a:p>
            <a:pPr marL="0" lvl="0" indent="0" rtl="0"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/>
              <a:t>How can I structure an authentic lesson from beginning to end?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20 PD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972</Words>
  <Application>Microsoft Macintosh PowerPoint</Application>
  <PresentationFormat>On-screen Show (16:9)</PresentationFormat>
  <Paragraphs>116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Raleway</vt:lpstr>
      <vt:lpstr>Constantia</vt:lpstr>
      <vt:lpstr>Merriweather Sans</vt:lpstr>
      <vt:lpstr>Lato</vt:lpstr>
      <vt:lpstr>Trebuchet MS</vt:lpstr>
      <vt:lpstr>Georgia</vt:lpstr>
      <vt:lpstr>Noto Sans Symbols</vt:lpstr>
      <vt:lpstr>Calibri</vt:lpstr>
      <vt:lpstr>LEARN theme</vt:lpstr>
      <vt:lpstr>LEARN theme</vt:lpstr>
      <vt:lpstr>K20 PD</vt:lpstr>
      <vt:lpstr>PowerPoint Presentation</vt:lpstr>
      <vt:lpstr>Creating 5E Lessons</vt:lpstr>
      <vt:lpstr>Learning Objectives: </vt:lpstr>
      <vt:lpstr>How Am I Feeling? What Am I Thinking?</vt:lpstr>
      <vt:lpstr>PowerPoint Presentation</vt:lpstr>
      <vt:lpstr>Authentic Lesson Reflection Tool </vt:lpstr>
      <vt:lpstr>Frayer Model</vt:lpstr>
      <vt:lpstr>Chant It, Sing It, Rap It</vt:lpstr>
      <vt:lpstr>Essential Question</vt:lpstr>
      <vt:lpstr>PowerPoint Presentation</vt:lpstr>
      <vt:lpstr>Fist-To-Five</vt:lpstr>
      <vt:lpstr>PowerPoint Presentation</vt:lpstr>
      <vt:lpstr>5E Card Sort</vt:lpstr>
      <vt:lpstr>Why-Lighting </vt:lpstr>
      <vt:lpstr>T-Chart &amp; Carousel </vt:lpstr>
      <vt:lpstr>“I Notice, I Wonder” </vt:lpstr>
      <vt:lpstr>PowerPoint Presentation</vt:lpstr>
      <vt:lpstr>Revisit 5E Card Sort</vt:lpstr>
      <vt:lpstr>K20 LEARN</vt:lpstr>
      <vt:lpstr>5E Card Sort Lessons</vt:lpstr>
      <vt:lpstr>5E &amp; Authenticity </vt:lpstr>
      <vt:lpstr>PowerPoint Presentation</vt:lpstr>
      <vt:lpstr>Modifying a Content Lesson</vt:lpstr>
      <vt:lpstr>PowerPoint Presentation</vt:lpstr>
      <vt:lpstr>Triangle-Square-Circle</vt:lpstr>
      <vt:lpstr>Fist-To-Five Revisited </vt:lpstr>
      <vt:lpstr>LEARN Strategy Reflection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Wigginton, Brook M.</cp:lastModifiedBy>
  <cp:revision>10</cp:revision>
  <dcterms:modified xsi:type="dcterms:W3CDTF">2021-06-10T20:09:20Z</dcterms:modified>
</cp:coreProperties>
</file>