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863E2C-6CC6-44A2-8A6B-BEAB063E3C7C}">
  <a:tblStyle styleId="{4C863E2C-6CC6-44A2-8A6B-BEAB063E3C7C}" styleName="Table_0">
    <a:wholeTbl>
      <a:tcTxStyle>
        <a:font>
          <a:latin typeface="Arial"/>
          <a:ea typeface="Arial"/>
          <a:cs typeface="Arial"/>
        </a:font>
        <a:srgbClr val="000000"/>
      </a:tcTxStyle>
      <a:tcStyle>
        <a:tcBdr>
          <a:left>
            <a:ln w="12700" cap="flat" cmpd="sng">
              <a:solidFill>
                <a:srgbClr val="BED7D3"/>
              </a:solidFill>
              <a:prstDash val="solid"/>
              <a:round/>
              <a:headEnd type="none" w="sm" len="sm"/>
              <a:tailEnd type="none" w="sm" len="sm"/>
            </a:ln>
          </a:left>
          <a:right>
            <a:ln w="12700" cap="flat" cmpd="sng">
              <a:solidFill>
                <a:srgbClr val="BED7D3"/>
              </a:solidFill>
              <a:prstDash val="solid"/>
              <a:round/>
              <a:headEnd type="none" w="sm" len="sm"/>
              <a:tailEnd type="none" w="sm" len="sm"/>
            </a:ln>
          </a:right>
          <a:top>
            <a:ln w="12700" cap="flat" cmpd="sng">
              <a:solidFill>
                <a:srgbClr val="BED7D3"/>
              </a:solidFill>
              <a:prstDash val="solid"/>
              <a:round/>
              <a:headEnd type="none" w="sm" len="sm"/>
              <a:tailEnd type="none" w="sm" len="sm"/>
            </a:ln>
          </a:top>
          <a:bottom>
            <a:ln w="12700" cap="flat" cmpd="sng">
              <a:solidFill>
                <a:srgbClr val="BED7D3"/>
              </a:solidFill>
              <a:prstDash val="solid"/>
              <a:round/>
              <a:headEnd type="none" w="sm" len="sm"/>
              <a:tailEnd type="none" w="sm" len="sm"/>
            </a:ln>
          </a:bottom>
          <a:insideH>
            <a:ln w="12700" cap="flat" cmpd="sng">
              <a:solidFill>
                <a:srgbClr val="BED7D3"/>
              </a:solidFill>
              <a:prstDash val="solid"/>
              <a:round/>
              <a:headEnd type="none" w="sm" len="sm"/>
              <a:tailEnd type="none" w="sm" len="sm"/>
            </a:ln>
          </a:insideH>
          <a:insideV>
            <a:ln w="12700" cap="flat" cmpd="sng">
              <a:solidFill>
                <a:srgbClr val="BED7D3"/>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3863e726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3863e726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3863e7263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3863e7263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3863e726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3863e726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3863e726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3863e7263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712b54c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712b54c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3863e7263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3863e726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3863e726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3863e726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3863e7263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3863e7263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3863e7263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3863e726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3863e7263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3863e7263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3863e7263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3863e7263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s" sz="1600" b="1" i="0" u="none" cap="small" baseline="0">
                <a:latin typeface="Calibri"/>
                <a:ea typeface="Calibri"/>
                <a:cs typeface="Calibri"/>
                <a:sym typeface="Calibri"/>
              </a:rPr>
              <a:t>K20 ENCUESTA DE GRUPO DE CARRERAS PROFESIONALES - DRONES</a:t>
            </a:r>
            <a:endParaRPr/>
          </a:p>
        </p:txBody>
      </p:sp>
      <p:sp>
        <p:nvSpPr>
          <p:cNvPr id="55" name="Google Shape;55;p13"/>
          <p:cNvSpPr txBox="1">
            <a:spLocks noGrp="1"/>
          </p:cNvSpPr>
          <p:nvPr>
            <p:ph type="body" idx="1"/>
          </p:nvPr>
        </p:nvSpPr>
        <p:spPr>
          <a:xfrm>
            <a:off x="311700" y="101772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s" sz="900" b="0" i="0" u="none" baseline="0" dirty="0">
                <a:solidFill>
                  <a:schemeClr val="dk1"/>
                </a:solidFill>
                <a:latin typeface="Calibri"/>
                <a:ea typeface="Calibri"/>
                <a:cs typeface="Calibri"/>
                <a:sym typeface="Calibri"/>
              </a:rPr>
              <a:t>¡El programa GEAR UP del Centro K20 quiere ayudarte a explorar opciones de carreras profesionales! Esta actividad de grupo de carreras profesionales te ayudará a pensar en tus habilidades, personalidad e intereses para identificar qué grupos podrían encajar contigo en lo que respecta a una carrera profesional con drones. Aunque es probable que tus intereses cambien a lo largo de los años, la encuesta de grupo de carreras profesionales es un buen punto de partida para explorar, pero el viaje no terminará ahí. Puedes utilizar lo que aprendas en esta encuesta y aplicarlo a otras actividades y exploraciones de carreras profesionales. </a:t>
            </a: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s" sz="900" b="1" i="0" u="none" baseline="0" dirty="0">
                <a:solidFill>
                  <a:schemeClr val="dk1"/>
                </a:solidFill>
                <a:latin typeface="Calibri"/>
                <a:ea typeface="Calibri"/>
                <a:cs typeface="Calibri"/>
                <a:sym typeface="Calibri"/>
              </a:rPr>
              <a:t>¿Qué es un grupo de carreras profesionales?</a:t>
            </a:r>
            <a:r>
              <a:rPr lang="es" sz="900" b="0" i="0" u="none" baseline="0" dirty="0">
                <a:solidFill>
                  <a:schemeClr val="dk1"/>
                </a:solidFill>
                <a:latin typeface="Calibri"/>
                <a:ea typeface="Calibri"/>
                <a:cs typeface="Calibri"/>
                <a:sym typeface="Calibri"/>
              </a:rPr>
              <a:t> Un grupo de carreras profesionales es un grupo de trabajos que son similares. Si te gusta un trabajo de un grupo, probablemente encontrarás otros trabajos en ese grupo que también te gustarán.</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dirty="0">
                <a:solidFill>
                  <a:srgbClr val="910D28"/>
                </a:solidFill>
                <a:highlight>
                  <a:schemeClr val="lt1"/>
                </a:highlight>
                <a:latin typeface="Calibri"/>
                <a:ea typeface="Calibri"/>
                <a:cs typeface="Calibri"/>
                <a:sym typeface="Calibri"/>
              </a:rPr>
              <a:t>Materiales</a:t>
            </a:r>
            <a:endParaRPr sz="14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Algo para escribir</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Copias en papel de cada tarjeta de encuesta, o una hoja en blanco para llevar la cuenta</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dirty="0">
                <a:solidFill>
                  <a:srgbClr val="910D28"/>
                </a:solidFill>
                <a:highlight>
                  <a:schemeClr val="lt1"/>
                </a:highlight>
                <a:latin typeface="Calibri"/>
                <a:ea typeface="Calibri"/>
                <a:cs typeface="Calibri"/>
                <a:sym typeface="Calibri"/>
              </a:rPr>
              <a:t>Instrucciones</a:t>
            </a:r>
            <a:endParaRPr sz="20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Imprime las siguientes tarjetas de encuesta. Si no puedes imprimir, puedes utilizar un papel en blanco para anotar tu puntuación.</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Para empezar la encuesta de grupo de carreras profesionales, comienza con la tarjeta de encuesta A. Lee cada una de las afirmaciones de la tarjeta de encuesta A.</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En la tarjeta de la encuesta, marca cada afirmación con la que estés de acuerdo. Por cada afirmación con la que estés de acuerdo, date un punto.  </a:t>
            </a:r>
            <a:endParaRPr sz="900" dirty="0">
              <a:solidFill>
                <a:schemeClr val="dk1"/>
              </a:solidFill>
              <a:latin typeface="Calibri"/>
              <a:ea typeface="Calibri"/>
              <a:cs typeface="Calibri"/>
              <a:sym typeface="Calibri"/>
            </a:endParaRPr>
          </a:p>
          <a:p>
            <a:pPr marL="914400" lvl="1" indent="-285750" algn="l" rtl="0">
              <a:lnSpc>
                <a:spcPct val="100000"/>
              </a:lnSpc>
              <a:spcBef>
                <a:spcPts val="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Si no imprimiste las tarjetas de la encuesta, utiliza una hoja en blanco para contar el número de afirmaciones con las que estás de acuerdo. Etiqueta este recuento como "Tarjeta de encuesta A"</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Cuenta el total de puntos de la tarjeta de encuesta A. Puedes sumar tus puntos en la esquina inferior derecha junto a "Total de la tarjeta de encuesta" o en tu hoja en blanco.  </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Repite este proceso con las tarjetas de encuesta restantes B a I.</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Determina tus tres principales grupos de carreras profesionales basándote en las tres tarjetas de encuesta que obtuvieron el mayor número de puntos.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Una vez que tengas tus tres principales grupos de carreras profesionales, pasa al siguiente paso de esta actividad.</a:t>
            </a:r>
            <a:endParaRPr sz="9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endParaRPr sz="900" dirty="0">
              <a:solidFill>
                <a:schemeClr val="dk1"/>
              </a:solidFill>
              <a:latin typeface="Calibri"/>
              <a:ea typeface="Calibri"/>
              <a:cs typeface="Calibri"/>
              <a:sym typeface="Calibri"/>
            </a:endParaRPr>
          </a:p>
          <a:p>
            <a:pPr marL="0" lvl="0" indent="0" algn="l" rtl="0">
              <a:spcBef>
                <a:spcPts val="0"/>
              </a:spcBef>
              <a:spcAft>
                <a:spcPts val="0"/>
              </a:spcAft>
              <a:buNone/>
            </a:pPr>
            <a:r>
              <a:rPr lang="es" sz="900" b="1" i="0" u="none" baseline="0" dirty="0">
                <a:solidFill>
                  <a:schemeClr val="dk1"/>
                </a:solidFill>
                <a:latin typeface="Calibri"/>
                <a:ea typeface="Calibri"/>
                <a:cs typeface="Calibri"/>
                <a:sym typeface="Calibri"/>
              </a:rPr>
              <a:t>Nota: </a:t>
            </a:r>
            <a:r>
              <a:rPr lang="es" sz="900" b="0" i="0" u="none" baseline="0" dirty="0">
                <a:solidFill>
                  <a:schemeClr val="dk1"/>
                </a:solidFill>
                <a:latin typeface="Calibri"/>
                <a:ea typeface="Calibri"/>
                <a:cs typeface="Calibri"/>
                <a:sym typeface="Calibri"/>
              </a:rPr>
              <a:t>Tus intereses pueden cambiar con el tiempo y esta encuesta y estas opciones pueden ser revisadas a lo largo de tu carrera educativa.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22"/>
          <p:cNvGraphicFramePr/>
          <p:nvPr/>
        </p:nvGraphicFramePr>
        <p:xfrm>
          <a:off x="-37" y="75"/>
          <a:ext cx="9144000" cy="514355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7977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H</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712625">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63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fórmulas.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enfoco en los detalles.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2"/>
                  </a:ext>
                </a:extLst>
              </a:tr>
              <a:tr h="564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encontrar respuestas a las preguntas.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curioso.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extLst>
                  <a:ext uri="{0D108BD9-81ED-4DB2-BD59-A6C34878D82A}">
                    <a16:rowId xmlns:a16="http://schemas.microsoft.com/office/drawing/2014/main" val="10003"/>
                  </a:ext>
                </a:extLst>
              </a:tr>
              <a:tr h="564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Trabajar en un laboratorio es divertido.</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de mentalidad justa.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Dibujo/Dibujo asistido por ordenador</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4"/>
                  </a:ext>
                </a:extLst>
              </a:tr>
              <a:tr h="564450">
                <a:tc>
                  <a:txBody>
                    <a:bodyPr/>
                    <a:lstStyle/>
                    <a:p>
                      <a:pPr marL="0" lvl="0" indent="0" algn="ctr" rtl="0">
                        <a:spcBef>
                          <a:spcPts val="0"/>
                        </a:spcBef>
                        <a:spcAft>
                          <a:spcPts val="0"/>
                        </a:spcAft>
                        <a:buClr>
                          <a:schemeClr val="dk1"/>
                        </a:buClr>
                        <a:buSzPts val="1100"/>
                        <a:buFont typeface="Arial"/>
                        <a:buNone/>
                      </a:pPr>
                      <a:r>
                        <a:rPr lang="es" sz="1200" b="0" i="0" u="none" baseline="0">
                          <a:solidFill>
                            <a:schemeClr val="dk1"/>
                          </a:solidFill>
                          <a:latin typeface="Calibri"/>
                          <a:ea typeface="Calibri"/>
                          <a:cs typeface="Calibri"/>
                          <a:sym typeface="Calibri"/>
                        </a:rPr>
                        <a:t>Me gusta averiguar cómo funcionan las cosas.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organizo bien.</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Electrónica/Redes Informáticas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extLst>
                  <a:ext uri="{0D108BD9-81ED-4DB2-BD59-A6C34878D82A}">
                    <a16:rowId xmlns:a16="http://schemas.microsoft.com/office/drawing/2014/main" val="10005"/>
                  </a:ext>
                </a:extLst>
              </a:tr>
              <a:tr h="564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explorar las nuevas tecnologías.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de mentalidad mecánica.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Clases de tecnología/técnicas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765550">
                <a:tc>
                  <a:txBody>
                    <a:bodyPr/>
                    <a:lstStyle/>
                    <a:p>
                      <a:pPr marL="0" lvl="0" indent="0" algn="ctr" rtl="0">
                        <a:spcBef>
                          <a:spcPts val="0"/>
                        </a:spcBef>
                        <a:spcAft>
                          <a:spcPts val="0"/>
                        </a:spcAft>
                        <a:buNone/>
                      </a:pPr>
                      <a:r>
                        <a:rPr lang="es" sz="1200" b="0" i="0" u="none" baseline="0">
                          <a:latin typeface="Calibri"/>
                          <a:ea typeface="Calibri"/>
                          <a:cs typeface="Calibri"/>
                          <a:sym typeface="Calibri"/>
                        </a:rPr>
                        <a:t>Experimentar para encontrar la mejor manera de hacer algo es divertido.</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64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prestar atención a los detalles.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Tarjeta de encuesta H:</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aphicFrame>
        <p:nvGraphicFramePr>
          <p:cNvPr id="106" name="Google Shape;106;p23"/>
          <p:cNvGraphicFramePr/>
          <p:nvPr/>
        </p:nvGraphicFramePr>
        <p:xfrm>
          <a:off x="-37" y="25"/>
          <a:ext cx="9144000" cy="514345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9930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I</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74160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78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viajar.</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realista.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Veo bien y tengo reflejos rápidos.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Estoy coordinado.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solidFill>
                            <a:schemeClr val="dk1"/>
                          </a:solidFill>
                          <a:latin typeface="Calibri"/>
                          <a:ea typeface="Calibri"/>
                          <a:cs typeface="Calibri"/>
                          <a:sym typeface="Calibri"/>
                        </a:rPr>
                        <a:t>Comercio e Industria</a:t>
                      </a:r>
                      <a:r>
                        <a:rPr lang="es" sz="1200" b="0" i="0" u="none" baseline="0">
                          <a:latin typeface="Calibri"/>
                          <a:ea typeface="Calibri"/>
                          <a:cs typeface="Calibri"/>
                          <a:sym typeface="Calibri"/>
                        </a:rPr>
                        <a:t>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resolver problemas mecánicos.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mecánico.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Físicas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diseñar procesos que funcionen bien.</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observador.</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anticiparme a las necesidades y prepararme para satisfacerlas.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planificador.</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Lengua extranjera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conducir o montar en diferentes vehículos.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874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trasladar las cosas de un lugar a otro.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I:</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graphicFrame>
        <p:nvGraphicFramePr>
          <p:cNvPr id="111" name="Google Shape;111;p24"/>
          <p:cNvGraphicFramePr/>
          <p:nvPr/>
        </p:nvGraphicFramePr>
        <p:xfrm>
          <a:off x="718963" y="77788"/>
          <a:ext cx="7706050" cy="3015080"/>
        </p:xfrm>
        <a:graphic>
          <a:graphicData uri="http://schemas.openxmlformats.org/drawingml/2006/table">
            <a:tbl>
              <a:tblPr bandRow="1">
                <a:noFill/>
                <a:tableStyleId>{4C863E2C-6CC6-44A2-8A6B-BEAB063E3C7C}</a:tableStyleId>
              </a:tblPr>
              <a:tblGrid>
                <a:gridCol w="3853025">
                  <a:extLst>
                    <a:ext uri="{9D8B030D-6E8A-4147-A177-3AD203B41FA5}">
                      <a16:colId xmlns:a16="http://schemas.microsoft.com/office/drawing/2014/main" val="20000"/>
                    </a:ext>
                  </a:extLst>
                </a:gridCol>
                <a:gridCol w="3853025">
                  <a:extLst>
                    <a:ext uri="{9D8B030D-6E8A-4147-A177-3AD203B41FA5}">
                      <a16:colId xmlns:a16="http://schemas.microsoft.com/office/drawing/2014/main" val="20001"/>
                    </a:ext>
                  </a:extLst>
                </a:gridCol>
              </a:tblGrid>
              <a:tr h="361575">
                <a:tc gridSpan="2">
                  <a:txBody>
                    <a:bodyPr/>
                    <a:lstStyle/>
                    <a:p>
                      <a:pPr marL="0" lvl="0" indent="0" algn="ctr" rtl="0">
                        <a:lnSpc>
                          <a:spcPct val="115000"/>
                        </a:lnSpc>
                        <a:spcBef>
                          <a:spcPts val="0"/>
                        </a:spcBef>
                        <a:spcAft>
                          <a:spcPts val="600"/>
                        </a:spcAft>
                        <a:buNone/>
                      </a:pPr>
                      <a:r>
                        <a:rPr lang="es" sz="900" b="1" i="0" u="none" baseline="0">
                          <a:solidFill>
                            <a:srgbClr val="FFFFFF"/>
                          </a:solidFill>
                          <a:latin typeface="Calibri"/>
                          <a:ea typeface="Calibri"/>
                          <a:cs typeface="Calibri"/>
                          <a:sym typeface="Calibri"/>
                        </a:rPr>
                        <a:t>Grupos de carreras profesionales</a:t>
                      </a:r>
                      <a:endParaRPr sz="9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extLst>
                  <a:ext uri="{0D108BD9-81ED-4DB2-BD59-A6C34878D82A}">
                    <a16:rowId xmlns:a16="http://schemas.microsoft.com/office/drawing/2014/main" val="10000"/>
                  </a:ext>
                </a:extLst>
              </a:tr>
              <a:tr h="387825">
                <a:tc>
                  <a:txBody>
                    <a:bodyPr/>
                    <a:lstStyle/>
                    <a:p>
                      <a:pPr marL="0" lvl="0" indent="0" algn="ctr" rtl="0">
                        <a:spcBef>
                          <a:spcPts val="1000"/>
                        </a:spcBef>
                        <a:spcAft>
                          <a:spcPts val="0"/>
                        </a:spcAft>
                        <a:buNone/>
                      </a:pPr>
                      <a:r>
                        <a:rPr lang="es" sz="900" b="1" i="0" u="none" baseline="0">
                          <a:highlight>
                            <a:srgbClr val="FFFFFF"/>
                          </a:highlight>
                          <a:latin typeface="Calibri"/>
                          <a:ea typeface="Calibri"/>
                          <a:cs typeface="Calibri"/>
                          <a:sym typeface="Calibri"/>
                        </a:rPr>
                        <a:t>Tarjeta de encuesta A</a:t>
                      </a:r>
                      <a:endParaRPr sz="900" b="1">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900" b="1" i="0" u="none" baseline="0">
                          <a:highlight>
                            <a:srgbClr val="FFFFFF"/>
                          </a:highlight>
                          <a:latin typeface="Calibri"/>
                          <a:ea typeface="Calibri"/>
                          <a:cs typeface="Calibri"/>
                          <a:sym typeface="Calibri"/>
                        </a:rPr>
                        <a:t>Alimentos agrícolas y recursos naturales</a:t>
                      </a:r>
                      <a:endParaRPr sz="9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74100">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B</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Arquitectura y construcción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2"/>
                  </a:ext>
                </a:extLst>
              </a:tr>
              <a:tr h="274100">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C</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Artes, tecnología audiovisual y comunicaciones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3"/>
                  </a:ext>
                </a:extLst>
              </a:tr>
              <a:tr h="274100">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D</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Educación y formación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4"/>
                  </a:ext>
                </a:extLst>
              </a:tr>
              <a:tr h="274100">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E</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Finanzas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274100">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F</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Derecho, seguridad pública, correctivos y seguridad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6"/>
                  </a:ext>
                </a:extLst>
              </a:tr>
              <a:tr h="274100">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G</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Mercadotecnia, ventas y servicios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7"/>
                  </a:ext>
                </a:extLst>
              </a:tr>
              <a:tr h="274100">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H</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Ciencia, Tecnología, Ingeniería y Matemáticas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r h="274100">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I</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Transporte, distribución y logística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s" sz="1600" b="1" i="0" u="none" cap="small" baseline="0">
                <a:latin typeface="Calibri"/>
                <a:ea typeface="Calibri"/>
                <a:cs typeface="Calibri"/>
                <a:sym typeface="Calibri"/>
              </a:rPr>
              <a:t>ZONA DE LANZAMIETNO: ACTIVIDAD DE GRUPO DE CARRERAS PROFESIONALES (DIGITAL)</a:t>
            </a:r>
            <a:endParaRPr lang="es"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s" sz="900" b="0" i="0" u="none" baseline="0">
                <a:solidFill>
                  <a:schemeClr val="dk1"/>
                </a:solidFill>
                <a:latin typeface="Calibri"/>
                <a:ea typeface="Calibri"/>
                <a:cs typeface="Calibri"/>
                <a:sym typeface="Calibri"/>
              </a:rPr>
              <a:t>¡El programa GEAR UP del Centro K20 quiere ayudarte a explorar opciones de carreras profesionales! Esta actividad de grupo de carreras profesionales te ayudará a pensar en tus habilidades, personalidad e intereses para identificar qué grupos podrían encajar contigo en lo que respecta a una carrera profesional con drones. Aunque es probable que tus intereses cambien a lo largo de los años, la encuesta de grupo de carreras profesionales es un buen punto de partida para explorar, pero el viaje no terminará ahí. Puedes utilizar lo que aprendas en esta encuesta y aplicarlo a otras actividades y exploraciones de carreras profesionales. </a:t>
            </a: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s" sz="900" b="1" i="0" u="none" baseline="0">
                <a:solidFill>
                  <a:schemeClr val="dk1"/>
                </a:solidFill>
                <a:latin typeface="Calibri"/>
                <a:ea typeface="Calibri"/>
                <a:cs typeface="Calibri"/>
                <a:sym typeface="Calibri"/>
              </a:rPr>
              <a:t>¿Qué es un grupo de carreras profesionales?</a:t>
            </a:r>
            <a:r>
              <a:rPr lang="es" sz="900" b="0" i="0" u="none" baseline="0">
                <a:solidFill>
                  <a:schemeClr val="dk1"/>
                </a:solidFill>
                <a:latin typeface="Calibri"/>
                <a:ea typeface="Calibri"/>
                <a:cs typeface="Calibri"/>
                <a:sym typeface="Calibri"/>
              </a:rPr>
              <a:t> Un grupo de carreras profesionales es un grupo de trabajos que son similares. Si te gusta un trabajo de un grupo, probablemente encontrarás otros trabajos en ese grupo que también te gustarán.</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a:solidFill>
                  <a:srgbClr val="910D28"/>
                </a:solidFill>
                <a:highlight>
                  <a:schemeClr val="lt1"/>
                </a:highlight>
                <a:latin typeface="Calibri"/>
                <a:ea typeface="Calibri"/>
                <a:cs typeface="Calibri"/>
                <a:sym typeface="Calibri"/>
              </a:rPr>
              <a:t>Materiales</a:t>
            </a:r>
            <a:endParaRPr sz="14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Char char="●"/>
            </a:pPr>
            <a:r>
              <a:rPr lang="es" sz="900" b="0" i="0" u="none" baseline="0">
                <a:solidFill>
                  <a:schemeClr val="dk1"/>
                </a:solidFill>
                <a:latin typeface="Calibri"/>
                <a:ea typeface="Calibri"/>
                <a:cs typeface="Calibri"/>
                <a:sym typeface="Calibri"/>
              </a:rPr>
              <a:t>Un dispositivo con acceso a Internet (portátil, ordenador, teléfono inteligente)</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Char char="●"/>
            </a:pPr>
            <a:r>
              <a:rPr lang="es" sz="900" b="0" i="0" u="none" baseline="0">
                <a:solidFill>
                  <a:schemeClr val="dk1"/>
                </a:solidFill>
                <a:latin typeface="Calibri"/>
                <a:ea typeface="Calibri"/>
                <a:cs typeface="Calibri"/>
                <a:sym typeface="Calibri"/>
              </a:rPr>
              <a:t>Enlace a la actividad</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a:solidFill>
                  <a:srgbClr val="910D28"/>
                </a:solidFill>
                <a:highlight>
                  <a:schemeClr val="lt1"/>
                </a:highlight>
                <a:latin typeface="Calibri"/>
                <a:ea typeface="Calibri"/>
                <a:cs typeface="Calibri"/>
                <a:sym typeface="Calibri"/>
              </a:rPr>
              <a:t>Instrucciones</a:t>
            </a:r>
            <a:endParaRPr sz="20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AutoNum type="arabicPeriod"/>
            </a:pPr>
            <a:r>
              <a:rPr lang="es" sz="900" b="0" i="0" u="none" baseline="0">
                <a:solidFill>
                  <a:schemeClr val="dk1"/>
                </a:solidFill>
                <a:latin typeface="Calibri"/>
                <a:ea typeface="Calibri"/>
                <a:cs typeface="Calibri"/>
                <a:sym typeface="Calibri"/>
              </a:rPr>
              <a:t>Proporciona el enlace a la actividad del grupo de carreras profesionales.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a:solidFill>
                  <a:schemeClr val="dk1"/>
                </a:solidFill>
                <a:latin typeface="Calibri"/>
                <a:ea typeface="Calibri"/>
                <a:cs typeface="Calibri"/>
                <a:sym typeface="Calibri"/>
              </a:rPr>
              <a:t>Completa la encuesta en línea a través del enlace proporcionado.</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a:solidFill>
                  <a:schemeClr val="dk1"/>
                </a:solidFill>
                <a:latin typeface="Calibri"/>
                <a:ea typeface="Calibri"/>
                <a:cs typeface="Calibri"/>
                <a:sym typeface="Calibri"/>
              </a:rPr>
              <a:t>Lee atentamente cada una de las afirmaciones y selecciona las opciones que mejor te describen.</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a:solidFill>
                  <a:schemeClr val="dk1"/>
                </a:solidFill>
                <a:latin typeface="Calibri"/>
                <a:ea typeface="Calibri"/>
                <a:cs typeface="Calibri"/>
                <a:sym typeface="Calibri"/>
              </a:rPr>
              <a:t>Utilizando la página de resultados de la encuesta y el gráfico, determina tus tres principales grupos de carreras profesionales.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a:solidFill>
                  <a:schemeClr val="dk1"/>
                </a:solidFill>
                <a:latin typeface="Calibri"/>
                <a:ea typeface="Calibri"/>
                <a:cs typeface="Calibri"/>
                <a:sym typeface="Calibri"/>
              </a:rPr>
              <a:t>Pasa a la siguiente actividad.</a:t>
            </a:r>
            <a:br>
              <a:rPr lang="es" sz="900">
                <a:solidFill>
                  <a:schemeClr val="dk1"/>
                </a:solidFill>
                <a:latin typeface="Calibri"/>
                <a:ea typeface="Calibri"/>
                <a:cs typeface="Calibri"/>
                <a:sym typeface="Calibri"/>
              </a:rPr>
            </a:br>
            <a:endParaRPr sz="900" dirty="0">
              <a:solidFill>
                <a:schemeClr val="dk1"/>
              </a:solidFill>
              <a:latin typeface="Calibri"/>
              <a:ea typeface="Calibri"/>
              <a:cs typeface="Calibri"/>
              <a:sym typeface="Calibri"/>
            </a:endParaRPr>
          </a:p>
          <a:p>
            <a:pPr marL="0" lvl="0" indent="0" algn="l" rtl="0">
              <a:lnSpc>
                <a:spcPct val="100000"/>
              </a:lnSpc>
              <a:spcBef>
                <a:spcPts val="0"/>
              </a:spcBef>
              <a:spcAft>
                <a:spcPts val="0"/>
              </a:spcAft>
              <a:buNone/>
            </a:pPr>
            <a:r>
              <a:rPr lang="es" sz="900" b="1" i="0" u="none" baseline="0">
                <a:solidFill>
                  <a:schemeClr val="dk1"/>
                </a:solidFill>
                <a:latin typeface="Calibri"/>
                <a:ea typeface="Calibri"/>
                <a:cs typeface="Calibri"/>
                <a:sym typeface="Calibri"/>
              </a:rPr>
              <a:t>Nota: </a:t>
            </a:r>
            <a:r>
              <a:rPr lang="es" sz="900" b="0" i="0" u="none" baseline="0">
                <a:solidFill>
                  <a:schemeClr val="dk1"/>
                </a:solidFill>
                <a:latin typeface="Calibri"/>
                <a:ea typeface="Calibri"/>
                <a:cs typeface="Calibri"/>
                <a:sym typeface="Calibri"/>
              </a:rPr>
              <a:t>Tus intereses pueden cambiar con el tiempo y esta encuesta y estas opciones pueden ser revisadas a lo largo de tu carrera educativa.</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aphicFrame>
        <p:nvGraphicFramePr>
          <p:cNvPr id="66" name="Google Shape;66;p15"/>
          <p:cNvGraphicFramePr/>
          <p:nvPr/>
        </p:nvGraphicFramePr>
        <p:xfrm>
          <a:off x="-37" y="75"/>
          <a:ext cx="9144000" cy="532549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5562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A</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71085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208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aprender cómo crecen y se mantienen vivas las cosas.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confiar en mí mismo para hacer las cosas.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53650">
                <a:tc>
                  <a:txBody>
                    <a:bodyPr/>
                    <a:lstStyle/>
                    <a:p>
                      <a:pPr marL="0" lvl="0" indent="0" algn="ctr" rtl="0">
                        <a:spcBef>
                          <a:spcPts val="0"/>
                        </a:spcBef>
                        <a:spcAft>
                          <a:spcPts val="0"/>
                        </a:spcAft>
                        <a:buNone/>
                      </a:pPr>
                      <a:r>
                        <a:rPr lang="es" sz="1200" b="0" i="0" u="none" baseline="0">
                          <a:latin typeface="Calibri"/>
                          <a:ea typeface="Calibri"/>
                          <a:cs typeface="Calibri"/>
                          <a:sym typeface="Calibri"/>
                        </a:rPr>
                        <a:t>Aprovecho al máximo los recursos naturales que me rodean.</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encanta estar en la naturaleza.</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de la vida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0800">
                <a:tc>
                  <a:txBody>
                    <a:bodyPr/>
                    <a:lstStyle/>
                    <a:p>
                      <a:pPr marL="0" lvl="0" indent="0" algn="ctr" rtl="0">
                        <a:spcBef>
                          <a:spcPts val="0"/>
                        </a:spcBef>
                        <a:spcAft>
                          <a:spcPts val="0"/>
                        </a:spcAft>
                        <a:buNone/>
                      </a:pPr>
                      <a:r>
                        <a:rPr lang="es" sz="1200" b="0" i="0" u="none" baseline="0">
                          <a:latin typeface="Calibri"/>
                          <a:ea typeface="Calibri"/>
                          <a:cs typeface="Calibri"/>
                          <a:sym typeface="Calibri"/>
                        </a:rPr>
                        <a:t>La caza y la pesca son las actividades que más me gustan.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físicamente activo.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de la Tierra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20800">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proteger el medio ambiente.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planificar con antelación.</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Química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6536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estar al aire libre, haga el tiempo que haga.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solucionador creativo de problemas.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Agricultura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6"/>
                  </a:ext>
                </a:extLst>
              </a:tr>
              <a:tr h="6536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manejar máquinas y mantenerlas en buen estado.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extLst>
                  <a:ext uri="{0D108BD9-81ED-4DB2-BD59-A6C34878D82A}">
                    <a16:rowId xmlns:a16="http://schemas.microsoft.com/office/drawing/2014/main" val="10007"/>
                  </a:ext>
                </a:extLst>
              </a:tr>
              <a:tr h="6536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planificar con antelación, llevar un presupuesto y mantener registros.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l" rtl="0">
                        <a:spcBef>
                          <a:spcPts val="1000"/>
                        </a:spcBef>
                        <a:spcAft>
                          <a:spcPts val="0"/>
                        </a:spcAft>
                        <a:buClr>
                          <a:schemeClr val="dk1"/>
                        </a:buClr>
                        <a:buSzPts val="1100"/>
                        <a:buFont typeface="Arial"/>
                        <a:buNone/>
                      </a:pPr>
                      <a:r>
                        <a:rPr lang="es" sz="1200" b="1" i="0" u="none" baseline="0">
                          <a:solidFill>
                            <a:srgbClr val="910D28"/>
                          </a:solidFill>
                          <a:highlight>
                            <a:schemeClr val="lt1"/>
                          </a:highlight>
                          <a:latin typeface="Calibri"/>
                          <a:ea typeface="Calibri"/>
                          <a:cs typeface="Calibri"/>
                          <a:sym typeface="Calibri"/>
                        </a:rPr>
                        <a:t>Total de la tarjeta de encuesta A:</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graphicFrame>
        <p:nvGraphicFramePr>
          <p:cNvPr id="71" name="Google Shape;71;p16"/>
          <p:cNvGraphicFramePr/>
          <p:nvPr/>
        </p:nvGraphicFramePr>
        <p:xfrm>
          <a:off x="25" y="-14287"/>
          <a:ext cx="9144000" cy="532210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155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B</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680075">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25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leer y seguir planos o instrucciones.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curioso.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25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Creo imágenes en mi mente de cómo puede ser un producto terminado.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Sigo bien instrucciones.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Redacción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02575">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trabajar con mis manos.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prestar atención a detalles.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Físicas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02575">
                <a:tc>
                  <a:txBody>
                    <a:bodyPr/>
                    <a:lstStyle/>
                    <a:p>
                      <a:pPr marL="0" lvl="0" indent="0" algn="ctr" rtl="0">
                        <a:spcBef>
                          <a:spcPts val="0"/>
                        </a:spcBef>
                        <a:spcAft>
                          <a:spcPts val="0"/>
                        </a:spcAft>
                        <a:buNone/>
                      </a:pPr>
                      <a:r>
                        <a:rPr lang="es" sz="1200" b="0" i="0" u="none" baseline="0">
                          <a:latin typeface="Calibri"/>
                          <a:ea typeface="Calibri"/>
                          <a:cs typeface="Calibri"/>
                          <a:sym typeface="Calibri"/>
                        </a:rPr>
                        <a:t>Lo que más me gusta es el trabajo que requiere resultados precisos.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Se me da bien visualizar posibilidades.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Oficios de la construcción</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25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resolver problemas técnicos.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paciente pero persistente.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Oficios de electricidad/calor, aire acondicionado y refrigeración/educación tecnológica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25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Aprender y visitar edificios bonitos, históricos o interesantes me hace feliz.</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25350">
                <a:tc>
                  <a:txBody>
                    <a:bodyPr/>
                    <a:lstStyle/>
                    <a:p>
                      <a:pPr marL="0" lvl="0" indent="0" algn="ctr" rtl="0">
                        <a:spcBef>
                          <a:spcPts val="0"/>
                        </a:spcBef>
                        <a:spcAft>
                          <a:spcPts val="0"/>
                        </a:spcAft>
                        <a:buNone/>
                      </a:pPr>
                      <a:r>
                        <a:rPr lang="es" sz="1200" b="0" i="0" u="none" baseline="0">
                          <a:latin typeface="Calibri"/>
                          <a:ea typeface="Calibri"/>
                          <a:cs typeface="Calibri"/>
                          <a:sym typeface="Calibri"/>
                        </a:rPr>
                        <a:t>Seguir procedimientos lógicos, paso a paso, es agradable.</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B:</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aphicFrame>
        <p:nvGraphicFramePr>
          <p:cNvPr id="76" name="Google Shape;76;p17"/>
          <p:cNvGraphicFramePr/>
          <p:nvPr/>
        </p:nvGraphicFramePr>
        <p:xfrm>
          <a:off x="25" y="0"/>
          <a:ext cx="9144000" cy="539238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202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C</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59875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Utilizo mi imaginación para comunicar nueva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información a otros.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Soy creativo e imaginativo.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 Arte/Diseño gráfico</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actuar delante de los demás.</a:t>
                      </a:r>
                      <a:endParaRPr sz="1200">
                        <a:latin typeface="Calibri"/>
                        <a:ea typeface="Calibri"/>
                        <a:cs typeface="Calibri"/>
                        <a:sym typeface="Calibri"/>
                      </a:endParaRPr>
                    </a:p>
                  </a:txBody>
                  <a:tcPr marL="73025" marR="73025" marT="73025" marB="73025" anchor="ctr"/>
                </a:tc>
                <a:tc>
                  <a:txBody>
                    <a:bodyPr/>
                    <a:lstStyle/>
                    <a:p>
                      <a:pPr marL="0" lvl="0" indent="0" algn="ctr" rtl="0">
                        <a:lnSpc>
                          <a:spcPct val="115000"/>
                        </a:lnSpc>
                        <a:spcBef>
                          <a:spcPts val="0"/>
                        </a:spcBef>
                        <a:spcAft>
                          <a:spcPts val="0"/>
                        </a:spcAft>
                        <a:buNone/>
                      </a:pPr>
                      <a:r>
                        <a:rPr lang="es" sz="1200" b="0" i="0" u="none" baseline="0">
                          <a:solidFill>
                            <a:srgbClr val="231F20"/>
                          </a:solidFill>
                          <a:latin typeface="Calibri"/>
                          <a:ea typeface="Calibri"/>
                          <a:cs typeface="Calibri"/>
                          <a:sym typeface="Calibri"/>
                        </a:rPr>
                        <a:t>Tengo un buen vocabulario y puedo comunicarme con claridad.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Música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leer y escribir en mi tiempo libre.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Siento curiosidad por las nuevas tecnologías.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Discurso &amp; Drama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Toco un instrumento musical.</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identifico bien con los sentimientos y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pensamientos de los demás.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Periodismo/Literatura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realizar actividades creativas y artísticas.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Soy decidido y tenaz.</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Tecnologías audiovisuales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A menudo utilizo la tecnología de vídeo y grabación.</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83250">
                <a:tc>
                  <a:txBody>
                    <a:bodyPr/>
                    <a:lstStyle/>
                    <a:p>
                      <a:pPr marL="0" lvl="0" indent="0" algn="ctr" rtl="0">
                        <a:lnSpc>
                          <a:spcPct val="115000"/>
                        </a:lnSpc>
                        <a:spcBef>
                          <a:spcPts val="0"/>
                        </a:spcBef>
                        <a:spcAft>
                          <a:spcPts val="0"/>
                        </a:spcAft>
                        <a:buNone/>
                      </a:pPr>
                      <a:r>
                        <a:rPr lang="es" sz="1200" b="0" i="0" u="none" baseline="0">
                          <a:solidFill>
                            <a:srgbClr val="231F20"/>
                          </a:solidFill>
                          <a:latin typeface="Calibri"/>
                          <a:ea typeface="Calibri"/>
                          <a:cs typeface="Calibri"/>
                          <a:sym typeface="Calibri"/>
                        </a:rPr>
                        <a:t>Me gusta diseñar folletos y carteles para proyectos.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C:</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aphicFrame>
        <p:nvGraphicFramePr>
          <p:cNvPr id="81" name="Google Shape;81;p18"/>
          <p:cNvGraphicFramePr/>
          <p:nvPr/>
        </p:nvGraphicFramePr>
        <p:xfrm>
          <a:off x="-37" y="0"/>
          <a:ext cx="9144000" cy="522966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66122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D</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719075">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735600">
                <a:tc>
                  <a:txBody>
                    <a:bodyPr/>
                    <a:lstStyle/>
                    <a:p>
                      <a:pPr marL="0" lvl="0" indent="0" algn="ctr" rtl="0">
                        <a:lnSpc>
                          <a:spcPct val="115000"/>
                        </a:lnSpc>
                        <a:spcBef>
                          <a:spcPts val="0"/>
                        </a:spcBef>
                        <a:spcAft>
                          <a:spcPts val="0"/>
                        </a:spcAft>
                        <a:buNone/>
                      </a:pPr>
                      <a:r>
                        <a:rPr lang="es" sz="1200" b="0" i="0" u="none" baseline="0">
                          <a:solidFill>
                            <a:srgbClr val="231F20"/>
                          </a:solidFill>
                          <a:latin typeface="Calibri"/>
                          <a:ea typeface="Calibri"/>
                          <a:cs typeface="Calibri"/>
                          <a:sym typeface="Calibri"/>
                        </a:rPr>
                        <a:t>Me gusta comunicarme con diferentes tipos de personas.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amigable.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61225">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ayudar a los demás con sus tareas y aprender cosas nuevas.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Yo tomo decisiones.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Estudios Sociales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567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ir a la escuela.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servicial.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25675">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manejar varias responsabilidades a la vez.</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innovador y curioso.</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25675">
                <a:tc>
                  <a:txBody>
                    <a:bodyPr/>
                    <a:lstStyle/>
                    <a:p>
                      <a:pPr marL="0" lvl="0" indent="0" algn="ctr" rtl="0">
                        <a:spcBef>
                          <a:spcPts val="0"/>
                        </a:spcBef>
                        <a:spcAft>
                          <a:spcPts val="0"/>
                        </a:spcAft>
                        <a:buNone/>
                      </a:pPr>
                      <a:r>
                        <a:rPr lang="es" sz="1200" b="0" i="0" u="none" baseline="0">
                          <a:latin typeface="Calibri"/>
                          <a:ea typeface="Calibri"/>
                          <a:cs typeface="Calibri"/>
                          <a:sym typeface="Calibri"/>
                        </a:rPr>
                        <a:t>Dirijo y planifico actividades para otros.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buen oyente.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Psicología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28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Disfruto adquiriendo nueva información.</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6122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ayudar a la gente a superar sus retos.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D:</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graphicFrame>
        <p:nvGraphicFramePr>
          <p:cNvPr id="86" name="Google Shape;86;p19"/>
          <p:cNvGraphicFramePr/>
          <p:nvPr/>
        </p:nvGraphicFramePr>
        <p:xfrm>
          <a:off x="-37" y="0"/>
          <a:ext cx="9144000" cy="514352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7257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E</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622675">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707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números.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confiable.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Contabilidad</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00825">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trabajar para cumplir un plazo.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ordenado.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A menudo hago predicciones basadas en los hechos existentes.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confianza en mí mismo.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Tengo un marco de reglas por el cual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opero.</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Pienso con lógica.</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Banca/Servicios financieros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analizar información financiera e interpretarla para los demás.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Suelo ser metódico o eficiente.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Derecho Comercial</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manejar el dinero con precisión y fiabilidad.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28700">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enorgullece mi forma de vestir y mi aspecto.</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E:</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graphicFrame>
        <p:nvGraphicFramePr>
          <p:cNvPr id="91" name="Google Shape;91;p20"/>
          <p:cNvGraphicFramePr/>
          <p:nvPr/>
        </p:nvGraphicFramePr>
        <p:xfrm>
          <a:off x="-37" y="-25"/>
          <a:ext cx="9144000" cy="514352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045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F</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77305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12325">
                <a:tc>
                  <a:txBody>
                    <a:bodyPr/>
                    <a:lstStyle/>
                    <a:p>
                      <a:pPr marL="0" lvl="0" indent="0" algn="ctr" rtl="0">
                        <a:spcBef>
                          <a:spcPts val="0"/>
                        </a:spcBef>
                        <a:spcAft>
                          <a:spcPts val="0"/>
                        </a:spcAft>
                        <a:buNone/>
                      </a:pPr>
                      <a:r>
                        <a:rPr lang="es" sz="1200" b="0" i="0" u="none" baseline="0">
                          <a:latin typeface="Calibri"/>
                          <a:ea typeface="Calibri"/>
                          <a:cs typeface="Calibri"/>
                          <a:sym typeface="Calibri"/>
                        </a:rPr>
                        <a:t>Tomo decisiones basadas en lo que noto.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aventurero.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9420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ser líder.</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confiable.</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Psicología/Sociología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94200">
                <a:tc>
                  <a:txBody>
                    <a:bodyPr/>
                    <a:lstStyle/>
                    <a:p>
                      <a:pPr marL="0" lvl="0" indent="0" algn="ctr" rtl="0">
                        <a:spcBef>
                          <a:spcPts val="0"/>
                        </a:spcBef>
                        <a:spcAft>
                          <a:spcPts val="0"/>
                        </a:spcAft>
                        <a:buNone/>
                      </a:pPr>
                      <a:r>
                        <a:rPr lang="es" sz="1200" b="0" i="0" u="none" baseline="0">
                          <a:latin typeface="Calibri"/>
                          <a:ea typeface="Calibri"/>
                          <a:cs typeface="Calibri"/>
                          <a:sym typeface="Calibri"/>
                        </a:rPr>
                        <a:t>Respeto las normas y los reglamentos.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con mentalidad comunitaria.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Gobierno/Historia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12325">
                <a:tc>
                  <a:txBody>
                    <a:bodyPr/>
                    <a:lstStyle/>
                    <a:p>
                      <a:pPr marL="0" lvl="0" indent="0" algn="ctr" rtl="0">
                        <a:spcBef>
                          <a:spcPts val="0"/>
                        </a:spcBef>
                        <a:spcAft>
                          <a:spcPts val="0"/>
                        </a:spcAft>
                        <a:buNone/>
                      </a:pPr>
                      <a:r>
                        <a:rPr lang="es" sz="1200" b="0" i="0" u="none" baseline="0">
                          <a:latin typeface="Calibri"/>
                          <a:ea typeface="Calibri"/>
                          <a:cs typeface="Calibri"/>
                          <a:sym typeface="Calibri"/>
                        </a:rPr>
                        <a:t>Debatir y ganar argumentos es divertido.</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Estoy decidido.</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Aplicación de la ley </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1232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observar y analizar el comportamiento de los demás.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positiva.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Primeros auxilios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1232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interactuar con otras personas.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12325">
                <a:tc>
                  <a:txBody>
                    <a:bodyPr/>
                    <a:lstStyle/>
                    <a:p>
                      <a:pPr marL="0" lvl="0" indent="0" algn="ctr" rtl="0">
                        <a:spcBef>
                          <a:spcPts val="0"/>
                        </a:spcBef>
                        <a:spcAft>
                          <a:spcPts val="0"/>
                        </a:spcAft>
                        <a:buNone/>
                      </a:pPr>
                      <a:r>
                        <a:rPr lang="es" sz="1200" b="0" i="0" u="none" baseline="0">
                          <a:latin typeface="Calibri"/>
                          <a:ea typeface="Calibri"/>
                          <a:cs typeface="Calibri"/>
                          <a:sym typeface="Calibri"/>
                        </a:rPr>
                        <a:t>Se me da bien trabajar bajo presión.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F:</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graphicFrame>
        <p:nvGraphicFramePr>
          <p:cNvPr id="96" name="Google Shape;96;p21"/>
          <p:cNvGraphicFramePr/>
          <p:nvPr/>
        </p:nvGraphicFramePr>
        <p:xfrm>
          <a:off x="-37" y="-20"/>
          <a:ext cx="9144000" cy="514350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4327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G</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s"/>
                    </a:p>
                  </a:txBody>
                  <a:tcPr/>
                </a:tc>
                <a:tc hMerge="1">
                  <a:txBody>
                    <a:bodyPr/>
                    <a:lstStyle/>
                    <a:p>
                      <a:endParaRPr lang="es"/>
                    </a:p>
                  </a:txBody>
                  <a:tcPr/>
                </a:tc>
                <a:extLst>
                  <a:ext uri="{0D108BD9-81ED-4DB2-BD59-A6C34878D82A}">
                    <a16:rowId xmlns:a16="http://schemas.microsoft.com/office/drawing/2014/main" val="10000"/>
                  </a:ext>
                </a:extLst>
              </a:tr>
              <a:tr h="80690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11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ir de compras.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energía.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114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estar al mando.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competitivo.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639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Hacer exposiciones y promover ideas suena divertido.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creativo.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Negocios/Mercadotecnia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39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hacer presentaciones y disfruto hablar en público. </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Estoy motivado.</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39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persuadir a la gente para que compre o haga cosas.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persuasivo.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Aplicaciones informáticas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1382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hablar con la gente.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3915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tener oportunidades de ganar dinero extra.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a:solidFill>
                            <a:srgbClr val="910D28"/>
                          </a:solidFill>
                          <a:highlight>
                            <a:schemeClr val="lt1"/>
                          </a:highlight>
                          <a:latin typeface="Calibri"/>
                          <a:ea typeface="Calibri"/>
                          <a:cs typeface="Calibri"/>
                          <a:sym typeface="Calibri"/>
                        </a:rPr>
                        <a:t>Total de la Tarjeta de encuesta G:</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1970</Words>
  <Application>Microsoft Office PowerPoint</Application>
  <PresentationFormat>On-screen Show (16:9)</PresentationFormat>
  <Paragraphs>252</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Simple Light</vt:lpstr>
      <vt:lpstr>K20 ENCUESTA DE GRUPO DE CARRERAS PROFESIONALES - DRONES</vt:lpstr>
      <vt:lpstr>ZONA DE LANZAMIETNO: ACTIVIDAD DE GRUPO DE CARRERAS PROFESIONALES (DIGITAL)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K20 CAREER CLUSTER SURVEY - DRONES</dc:title>
  <dc:creator>K20 Center</dc:creator>
  <cp:lastModifiedBy>Catalina Otalora</cp:lastModifiedBy>
  <cp:revision>2</cp:revision>
  <dcterms:modified xsi:type="dcterms:W3CDTF">2022-06-28T15:48:49Z</dcterms:modified>
</cp:coreProperties>
</file>