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C863E2C-6CC6-44A2-8A6B-BEAB063E3C7C}">
  <a:tblStyle styleId="{4C863E2C-6CC6-44A2-8A6B-BEAB063E3C7C}" styleName="Table_0">
    <a:wholeTbl>
      <a:tcTxStyle>
        <a:font>
          <a:latin typeface="Arial"/>
          <a:ea typeface="Arial"/>
          <a:cs typeface="Arial"/>
        </a:font>
        <a:srgbClr val="000000"/>
      </a:tcTxStyle>
      <a:tcStyle>
        <a:tcBdr>
          <a:left>
            <a:ln w="12700" cap="flat" cmpd="sng">
              <a:solidFill>
                <a:srgbClr val="BED7D3"/>
              </a:solidFill>
              <a:prstDash val="solid"/>
              <a:round/>
              <a:headEnd type="none" w="sm" len="sm"/>
              <a:tailEnd type="none" w="sm" len="sm"/>
            </a:ln>
          </a:left>
          <a:right>
            <a:ln w="12700" cap="flat" cmpd="sng">
              <a:solidFill>
                <a:srgbClr val="BED7D3"/>
              </a:solidFill>
              <a:prstDash val="solid"/>
              <a:round/>
              <a:headEnd type="none" w="sm" len="sm"/>
              <a:tailEnd type="none" w="sm" len="sm"/>
            </a:ln>
          </a:right>
          <a:top>
            <a:ln w="12700" cap="flat" cmpd="sng">
              <a:solidFill>
                <a:srgbClr val="BED7D3"/>
              </a:solidFill>
              <a:prstDash val="solid"/>
              <a:round/>
              <a:headEnd type="none" w="sm" len="sm"/>
              <a:tailEnd type="none" w="sm" len="sm"/>
            </a:ln>
          </a:top>
          <a:bottom>
            <a:ln w="12700" cap="flat" cmpd="sng">
              <a:solidFill>
                <a:srgbClr val="BED7D3"/>
              </a:solidFill>
              <a:prstDash val="solid"/>
              <a:round/>
              <a:headEnd type="none" w="sm" len="sm"/>
              <a:tailEnd type="none" w="sm" len="sm"/>
            </a:ln>
          </a:bottom>
          <a:insideH>
            <a:ln w="12700" cap="flat" cmpd="sng">
              <a:solidFill>
                <a:srgbClr val="BED7D3"/>
              </a:solidFill>
              <a:prstDash val="solid"/>
              <a:round/>
              <a:headEnd type="none" w="sm" len="sm"/>
              <a:tailEnd type="none" w="sm" len="sm"/>
            </a:ln>
          </a:insideH>
          <a:insideV>
            <a:ln w="12700" cap="flat" cmpd="sng">
              <a:solidFill>
                <a:srgbClr val="BED7D3"/>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73863e726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73863e726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73863e7263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73863e7263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73863e7263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73863e7263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73863e7263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73863e7263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e712b54c1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e712b54c1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73863e7263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73863e7263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73863e7263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73863e7263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73863e7263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73863e7263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73863e7263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73863e7263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73863e7263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73863e7263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73863e7263_0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73863e7263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s" sz="1600" b="1" i="0" u="none" cap="small" baseline="0">
                <a:latin typeface="Calibri"/>
                <a:ea typeface="Calibri"/>
                <a:cs typeface="Calibri"/>
                <a:sym typeface="Calibri"/>
              </a:rPr>
              <a:t>K20 ENCUESTA DE GRUPO DE CARRERAS PROFESIONALES - DRONES</a:t>
            </a:r>
            <a:endParaRPr/>
          </a:p>
        </p:txBody>
      </p:sp>
      <p:sp>
        <p:nvSpPr>
          <p:cNvPr id="55" name="Google Shape;55;p13"/>
          <p:cNvSpPr txBox="1">
            <a:spLocks noGrp="1"/>
          </p:cNvSpPr>
          <p:nvPr>
            <p:ph type="body" idx="1"/>
          </p:nvPr>
        </p:nvSpPr>
        <p:spPr>
          <a:xfrm>
            <a:off x="311700" y="101772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s" sz="900" b="0" i="0" u="none" baseline="0" dirty="0">
                <a:solidFill>
                  <a:schemeClr val="dk1"/>
                </a:solidFill>
                <a:latin typeface="Calibri"/>
                <a:ea typeface="Calibri"/>
                <a:cs typeface="Calibri"/>
                <a:sym typeface="Calibri"/>
              </a:rPr>
              <a:t>¡El programa GEAR UP del Centro K20 quiere ayudarte a explorar opciones de carreras profesionales! Esta actividad de grupo de carreras profesionales te ayudará a pensar en tus habilidades, personalidad e intereses para identificar qué grupos podrían encajar contigo en lo que respecta a una carrera profesional con drones. Aunque es probable que tus intereses cambien a lo largo de los años, la encuesta de grupo de carreras profesionales es un buen punto de partida para explorar, pero el viaje no terminará ahí. Puedes utilizar lo que aprendas en esta encuesta y aplicarlo a otras actividades y exploraciones de carreras profesionales. </a:t>
            </a:r>
            <a:endParaRPr sz="900" dirty="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900" dirty="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s" sz="900" b="1" i="0" u="none" baseline="0" dirty="0">
                <a:solidFill>
                  <a:schemeClr val="dk1"/>
                </a:solidFill>
                <a:latin typeface="Calibri"/>
                <a:ea typeface="Calibri"/>
                <a:cs typeface="Calibri"/>
                <a:sym typeface="Calibri"/>
              </a:rPr>
              <a:t>¿Qué es un grupo de carreras profesionales?</a:t>
            </a:r>
            <a:r>
              <a:rPr lang="es" sz="900" b="0" i="0" u="none" baseline="0" dirty="0">
                <a:solidFill>
                  <a:schemeClr val="dk1"/>
                </a:solidFill>
                <a:latin typeface="Calibri"/>
                <a:ea typeface="Calibri"/>
                <a:cs typeface="Calibri"/>
                <a:sym typeface="Calibri"/>
              </a:rPr>
              <a:t> Un grupo de carreras profesionales es un grupo de trabajos que son similares. Si te gusta un trabajo de un grupo, probablemente encontrarás otros trabajos en ese grupo que también te gustarán.</a:t>
            </a:r>
            <a:endParaRPr sz="900" dirty="0">
              <a:solidFill>
                <a:schemeClr val="dk1"/>
              </a:solidFill>
              <a:latin typeface="Calibri"/>
              <a:ea typeface="Calibri"/>
              <a:cs typeface="Calibri"/>
              <a:sym typeface="Calibri"/>
            </a:endParaRPr>
          </a:p>
          <a:p>
            <a:pPr marL="0" lvl="0" indent="0" algn="l" rtl="0">
              <a:spcBef>
                <a:spcPts val="1000"/>
              </a:spcBef>
              <a:spcAft>
                <a:spcPts val="0"/>
              </a:spcAft>
              <a:buClr>
                <a:schemeClr val="dk1"/>
              </a:buClr>
              <a:buSzPts val="1100"/>
              <a:buFont typeface="Arial"/>
              <a:buNone/>
            </a:pPr>
            <a:r>
              <a:rPr lang="es" sz="1200" b="1" i="0" u="none" baseline="0" dirty="0">
                <a:solidFill>
                  <a:srgbClr val="910D28"/>
                </a:solidFill>
                <a:highlight>
                  <a:schemeClr val="lt1"/>
                </a:highlight>
                <a:latin typeface="Calibri"/>
                <a:ea typeface="Calibri"/>
                <a:cs typeface="Calibri"/>
                <a:sym typeface="Calibri"/>
              </a:rPr>
              <a:t>Materiales</a:t>
            </a:r>
            <a:endParaRPr sz="1400" dirty="0">
              <a:solidFill>
                <a:schemeClr val="dk1"/>
              </a:solidFill>
              <a:latin typeface="Calibri"/>
              <a:ea typeface="Calibri"/>
              <a:cs typeface="Calibri"/>
              <a:sym typeface="Calibri"/>
            </a:endParaRPr>
          </a:p>
          <a:p>
            <a:pPr marL="457200" lvl="0" indent="-285750" algn="l" rtl="0">
              <a:lnSpc>
                <a:spcPct val="100000"/>
              </a:lnSpc>
              <a:spcBef>
                <a:spcPts val="600"/>
              </a:spcBef>
              <a:spcAft>
                <a:spcPts val="0"/>
              </a:spcAft>
              <a:buClr>
                <a:schemeClr val="dk1"/>
              </a:buClr>
              <a:buSzPts val="900"/>
              <a:buFont typeface="Calibri"/>
              <a:buChar char="●"/>
            </a:pPr>
            <a:r>
              <a:rPr lang="es" sz="900" b="0" i="0" u="none" baseline="0" dirty="0">
                <a:solidFill>
                  <a:schemeClr val="dk1"/>
                </a:solidFill>
                <a:latin typeface="Calibri"/>
                <a:ea typeface="Calibri"/>
                <a:cs typeface="Calibri"/>
                <a:sym typeface="Calibri"/>
              </a:rPr>
              <a:t>Algo para escribir</a:t>
            </a:r>
            <a:endParaRPr sz="900" dirty="0">
              <a:solidFill>
                <a:schemeClr val="dk1"/>
              </a:solidFill>
              <a:latin typeface="Calibri"/>
              <a:ea typeface="Calibri"/>
              <a:cs typeface="Calibri"/>
              <a:sym typeface="Calibri"/>
            </a:endParaRPr>
          </a:p>
          <a:p>
            <a:pPr marL="457200" lvl="0" indent="-285750" algn="l" rtl="0">
              <a:lnSpc>
                <a:spcPct val="100000"/>
              </a:lnSpc>
              <a:spcBef>
                <a:spcPts val="0"/>
              </a:spcBef>
              <a:spcAft>
                <a:spcPts val="0"/>
              </a:spcAft>
              <a:buClr>
                <a:schemeClr val="dk1"/>
              </a:buClr>
              <a:buSzPts val="900"/>
              <a:buFont typeface="Calibri"/>
              <a:buChar char="●"/>
            </a:pPr>
            <a:r>
              <a:rPr lang="es" sz="900" b="0" i="0" u="none" baseline="0" dirty="0">
                <a:solidFill>
                  <a:schemeClr val="dk1"/>
                </a:solidFill>
                <a:latin typeface="Calibri"/>
                <a:ea typeface="Calibri"/>
                <a:cs typeface="Calibri"/>
                <a:sym typeface="Calibri"/>
              </a:rPr>
              <a:t>Copias en papel de cada tarjeta de encuesta, o una hoja en blanco para llevar la cuenta</a:t>
            </a:r>
            <a:endParaRPr sz="900" dirty="0">
              <a:solidFill>
                <a:schemeClr val="dk1"/>
              </a:solidFill>
              <a:latin typeface="Calibri"/>
              <a:ea typeface="Calibri"/>
              <a:cs typeface="Calibri"/>
              <a:sym typeface="Calibri"/>
            </a:endParaRPr>
          </a:p>
          <a:p>
            <a:pPr marL="0" lvl="0" indent="0" algn="l" rtl="0">
              <a:spcBef>
                <a:spcPts val="1000"/>
              </a:spcBef>
              <a:spcAft>
                <a:spcPts val="0"/>
              </a:spcAft>
              <a:buClr>
                <a:schemeClr val="dk1"/>
              </a:buClr>
              <a:buSzPts val="1100"/>
              <a:buFont typeface="Arial"/>
              <a:buNone/>
            </a:pPr>
            <a:r>
              <a:rPr lang="es" sz="1200" b="1" i="0" u="none" baseline="0" dirty="0">
                <a:solidFill>
                  <a:srgbClr val="910D28"/>
                </a:solidFill>
                <a:highlight>
                  <a:schemeClr val="lt1"/>
                </a:highlight>
                <a:latin typeface="Calibri"/>
                <a:ea typeface="Calibri"/>
                <a:cs typeface="Calibri"/>
                <a:sym typeface="Calibri"/>
              </a:rPr>
              <a:t>Instrucciones</a:t>
            </a:r>
            <a:endParaRPr sz="2000" dirty="0">
              <a:solidFill>
                <a:schemeClr val="dk1"/>
              </a:solidFill>
              <a:latin typeface="Calibri"/>
              <a:ea typeface="Calibri"/>
              <a:cs typeface="Calibri"/>
              <a:sym typeface="Calibri"/>
            </a:endParaRPr>
          </a:p>
          <a:p>
            <a:pPr marL="457200" lvl="0" indent="-285750" algn="l" rtl="0">
              <a:lnSpc>
                <a:spcPct val="100000"/>
              </a:lnSpc>
              <a:spcBef>
                <a:spcPts val="600"/>
              </a:spcBef>
              <a:spcAft>
                <a:spcPts val="0"/>
              </a:spcAft>
              <a:buClr>
                <a:schemeClr val="dk1"/>
              </a:buClr>
              <a:buSzPts val="900"/>
              <a:buFont typeface="Calibri"/>
              <a:buAutoNum type="arabicPeriod"/>
            </a:pPr>
            <a:r>
              <a:rPr lang="es" sz="900" b="0" i="0" u="none" baseline="0" dirty="0">
                <a:solidFill>
                  <a:schemeClr val="dk1"/>
                </a:solidFill>
                <a:latin typeface="Calibri"/>
                <a:ea typeface="Calibri"/>
                <a:cs typeface="Calibri"/>
                <a:sym typeface="Calibri"/>
              </a:rPr>
              <a:t>Imprime las siguientes tarjetas de encuesta. Si no puedes imprimir, puedes utilizar un papel en blanco para anotar tu puntuación.</a:t>
            </a:r>
            <a:endParaRPr sz="900" dirty="0">
              <a:solidFill>
                <a:schemeClr val="dk1"/>
              </a:solidFill>
              <a:latin typeface="Calibri"/>
              <a:ea typeface="Calibri"/>
              <a:cs typeface="Calibri"/>
              <a:sym typeface="Calibri"/>
            </a:endParaRPr>
          </a:p>
          <a:p>
            <a:pPr marL="457200" lvl="0" indent="-285750" algn="l" rtl="0">
              <a:lnSpc>
                <a:spcPct val="100000"/>
              </a:lnSpc>
              <a:spcBef>
                <a:spcPts val="0"/>
              </a:spcBef>
              <a:spcAft>
                <a:spcPts val="0"/>
              </a:spcAft>
              <a:buClr>
                <a:schemeClr val="dk1"/>
              </a:buClr>
              <a:buSzPts val="900"/>
              <a:buFont typeface="Calibri"/>
              <a:buAutoNum type="arabicPeriod"/>
            </a:pPr>
            <a:r>
              <a:rPr lang="es" sz="900" b="0" i="0" u="none" baseline="0" dirty="0">
                <a:solidFill>
                  <a:schemeClr val="dk1"/>
                </a:solidFill>
                <a:latin typeface="Calibri"/>
                <a:ea typeface="Calibri"/>
                <a:cs typeface="Calibri"/>
                <a:sym typeface="Calibri"/>
              </a:rPr>
              <a:t>Para empezar la encuesta de grupo de carreras profesionales, comienza con la tarjeta de encuesta A. Lee cada una de las afirmaciones de la tarjeta de encuesta A.</a:t>
            </a:r>
            <a:endParaRPr sz="900" dirty="0">
              <a:solidFill>
                <a:schemeClr val="dk1"/>
              </a:solidFill>
              <a:latin typeface="Calibri"/>
              <a:ea typeface="Calibri"/>
              <a:cs typeface="Calibri"/>
              <a:sym typeface="Calibri"/>
            </a:endParaRPr>
          </a:p>
          <a:p>
            <a:pPr marL="457200" lvl="0" indent="-285750" algn="l" rtl="0">
              <a:lnSpc>
                <a:spcPct val="100000"/>
              </a:lnSpc>
              <a:spcBef>
                <a:spcPts val="0"/>
              </a:spcBef>
              <a:spcAft>
                <a:spcPts val="0"/>
              </a:spcAft>
              <a:buClr>
                <a:schemeClr val="dk1"/>
              </a:buClr>
              <a:buSzPts val="900"/>
              <a:buFont typeface="Calibri"/>
              <a:buAutoNum type="arabicPeriod"/>
            </a:pPr>
            <a:r>
              <a:rPr lang="es" sz="900" b="0" i="0" u="none" baseline="0" dirty="0">
                <a:solidFill>
                  <a:schemeClr val="dk1"/>
                </a:solidFill>
                <a:latin typeface="Calibri"/>
                <a:ea typeface="Calibri"/>
                <a:cs typeface="Calibri"/>
                <a:sym typeface="Calibri"/>
              </a:rPr>
              <a:t>En la tarjeta de la encuesta, marca cada afirmación con la que estés de acuerdo. Por cada afirmación con la que estés de acuerdo, date un punto.  </a:t>
            </a:r>
            <a:endParaRPr sz="900" dirty="0">
              <a:solidFill>
                <a:schemeClr val="dk1"/>
              </a:solidFill>
              <a:latin typeface="Calibri"/>
              <a:ea typeface="Calibri"/>
              <a:cs typeface="Calibri"/>
              <a:sym typeface="Calibri"/>
            </a:endParaRPr>
          </a:p>
          <a:p>
            <a:pPr marL="914400" lvl="1" indent="-285750" algn="l" rtl="0">
              <a:lnSpc>
                <a:spcPct val="100000"/>
              </a:lnSpc>
              <a:spcBef>
                <a:spcPts val="0"/>
              </a:spcBef>
              <a:spcAft>
                <a:spcPts val="0"/>
              </a:spcAft>
              <a:buClr>
                <a:schemeClr val="dk1"/>
              </a:buClr>
              <a:buSzPts val="900"/>
              <a:buFont typeface="Calibri"/>
              <a:buChar char="○"/>
            </a:pPr>
            <a:r>
              <a:rPr lang="es" sz="900" b="0" i="0" u="none" baseline="0" dirty="0">
                <a:solidFill>
                  <a:schemeClr val="dk1"/>
                </a:solidFill>
                <a:latin typeface="Calibri"/>
                <a:ea typeface="Calibri"/>
                <a:cs typeface="Calibri"/>
                <a:sym typeface="Calibri"/>
              </a:rPr>
              <a:t>Si no imprimiste las tarjetas de la encuesta, utiliza una hoja en blanco para contar el número de afirmaciones con las que estás de acuerdo. Etiqueta este recuento como "Tarjeta de encuesta A"</a:t>
            </a:r>
            <a:endParaRPr sz="900" dirty="0">
              <a:solidFill>
                <a:schemeClr val="dk1"/>
              </a:solidFill>
              <a:latin typeface="Calibri"/>
              <a:ea typeface="Calibri"/>
              <a:cs typeface="Calibri"/>
              <a:sym typeface="Calibri"/>
            </a:endParaRPr>
          </a:p>
          <a:p>
            <a:pPr marL="457200" lvl="0" indent="-285750" algn="l" rtl="0">
              <a:lnSpc>
                <a:spcPct val="100000"/>
              </a:lnSpc>
              <a:spcBef>
                <a:spcPts val="0"/>
              </a:spcBef>
              <a:spcAft>
                <a:spcPts val="0"/>
              </a:spcAft>
              <a:buClr>
                <a:schemeClr val="dk1"/>
              </a:buClr>
              <a:buSzPts val="900"/>
              <a:buFont typeface="Calibri"/>
              <a:buAutoNum type="arabicPeriod"/>
            </a:pPr>
            <a:r>
              <a:rPr lang="es" sz="900" b="0" i="0" u="none" baseline="0" dirty="0">
                <a:solidFill>
                  <a:schemeClr val="dk1"/>
                </a:solidFill>
                <a:latin typeface="Calibri"/>
                <a:ea typeface="Calibri"/>
                <a:cs typeface="Calibri"/>
                <a:sym typeface="Calibri"/>
              </a:rPr>
              <a:t>Cuenta el total de puntos de la tarjeta de encuesta A. Puedes sumar tus puntos en la esquina inferior derecha junto a "Total de la tarjeta de encuesta" o en tu hoja en blanco.  </a:t>
            </a:r>
            <a:endParaRPr sz="900" dirty="0">
              <a:solidFill>
                <a:schemeClr val="dk1"/>
              </a:solidFill>
              <a:latin typeface="Calibri"/>
              <a:ea typeface="Calibri"/>
              <a:cs typeface="Calibri"/>
              <a:sym typeface="Calibri"/>
            </a:endParaRPr>
          </a:p>
          <a:p>
            <a:pPr marL="457200" lvl="0" indent="-285750" algn="l" rtl="0">
              <a:lnSpc>
                <a:spcPct val="100000"/>
              </a:lnSpc>
              <a:spcBef>
                <a:spcPts val="0"/>
              </a:spcBef>
              <a:spcAft>
                <a:spcPts val="0"/>
              </a:spcAft>
              <a:buClr>
                <a:schemeClr val="dk1"/>
              </a:buClr>
              <a:buSzPts val="900"/>
              <a:buFont typeface="Calibri"/>
              <a:buAutoNum type="arabicPeriod"/>
            </a:pPr>
            <a:r>
              <a:rPr lang="es" sz="900" b="0" i="0" u="none" baseline="0" dirty="0">
                <a:solidFill>
                  <a:schemeClr val="dk1"/>
                </a:solidFill>
                <a:latin typeface="Calibri"/>
                <a:ea typeface="Calibri"/>
                <a:cs typeface="Calibri"/>
                <a:sym typeface="Calibri"/>
              </a:rPr>
              <a:t>Repite este proceso con las tarjetas de encuesta restantes B a I.</a:t>
            </a:r>
            <a:endParaRPr sz="900" dirty="0">
              <a:solidFill>
                <a:schemeClr val="dk1"/>
              </a:solidFill>
              <a:latin typeface="Calibri"/>
              <a:ea typeface="Calibri"/>
              <a:cs typeface="Calibri"/>
              <a:sym typeface="Calibri"/>
            </a:endParaRPr>
          </a:p>
          <a:p>
            <a:pPr marL="457200" lvl="0" indent="-285750" algn="l" rtl="0">
              <a:lnSpc>
                <a:spcPct val="100000"/>
              </a:lnSpc>
              <a:spcBef>
                <a:spcPts val="0"/>
              </a:spcBef>
              <a:spcAft>
                <a:spcPts val="0"/>
              </a:spcAft>
              <a:buClr>
                <a:schemeClr val="dk1"/>
              </a:buClr>
              <a:buSzPts val="900"/>
              <a:buFont typeface="Calibri"/>
              <a:buAutoNum type="arabicPeriod"/>
            </a:pPr>
            <a:r>
              <a:rPr lang="es" sz="900" b="0" i="0" u="none" baseline="0" dirty="0">
                <a:solidFill>
                  <a:schemeClr val="dk1"/>
                </a:solidFill>
                <a:latin typeface="Calibri"/>
                <a:ea typeface="Calibri"/>
                <a:cs typeface="Calibri"/>
                <a:sym typeface="Calibri"/>
              </a:rPr>
              <a:t>Determina tus tres principales grupos de carreras profesionales basándote en las tres tarjetas de encuesta que obtuvieron el mayor número de puntos.</a:t>
            </a:r>
            <a:endParaRPr sz="900" dirty="0">
              <a:solidFill>
                <a:schemeClr val="dk1"/>
              </a:solidFill>
              <a:latin typeface="Calibri"/>
              <a:ea typeface="Calibri"/>
              <a:cs typeface="Calibri"/>
              <a:sym typeface="Calibri"/>
            </a:endParaRPr>
          </a:p>
          <a:p>
            <a:pPr marL="457200" lvl="0" indent="-285750" algn="l" rtl="0">
              <a:lnSpc>
                <a:spcPct val="100000"/>
              </a:lnSpc>
              <a:spcBef>
                <a:spcPts val="0"/>
              </a:spcBef>
              <a:spcAft>
                <a:spcPts val="0"/>
              </a:spcAft>
              <a:buClr>
                <a:schemeClr val="dk1"/>
              </a:buClr>
              <a:buSzPts val="900"/>
              <a:buFont typeface="Calibri"/>
              <a:buAutoNum type="arabicPeriod"/>
            </a:pPr>
            <a:r>
              <a:rPr lang="es" sz="900" b="0" i="0" u="none" baseline="0" dirty="0">
                <a:solidFill>
                  <a:schemeClr val="dk1"/>
                </a:solidFill>
                <a:latin typeface="Calibri"/>
                <a:ea typeface="Calibri"/>
                <a:cs typeface="Calibri"/>
                <a:sym typeface="Calibri"/>
              </a:rPr>
              <a:t>Una vez que tengas tus tres principales grupos de carreras profesionales, pasa al siguiente paso de esta actividad.</a:t>
            </a:r>
            <a:endParaRPr sz="900" dirty="0">
              <a:solidFill>
                <a:schemeClr val="dk1"/>
              </a:solidFill>
              <a:latin typeface="Calibri"/>
              <a:ea typeface="Calibri"/>
              <a:cs typeface="Calibri"/>
              <a:sym typeface="Calibri"/>
            </a:endParaRPr>
          </a:p>
          <a:p>
            <a:pPr marL="457200" lvl="0" indent="0" algn="l" rtl="0">
              <a:lnSpc>
                <a:spcPct val="100000"/>
              </a:lnSpc>
              <a:spcBef>
                <a:spcPts val="0"/>
              </a:spcBef>
              <a:spcAft>
                <a:spcPts val="0"/>
              </a:spcAft>
              <a:buNone/>
            </a:pPr>
            <a:endParaRPr sz="900" dirty="0">
              <a:solidFill>
                <a:schemeClr val="dk1"/>
              </a:solidFill>
              <a:latin typeface="Calibri"/>
              <a:ea typeface="Calibri"/>
              <a:cs typeface="Calibri"/>
              <a:sym typeface="Calibri"/>
            </a:endParaRPr>
          </a:p>
          <a:p>
            <a:pPr marL="0" lvl="0" indent="0" algn="l" rtl="0">
              <a:spcBef>
                <a:spcPts val="0"/>
              </a:spcBef>
              <a:spcAft>
                <a:spcPts val="0"/>
              </a:spcAft>
              <a:buNone/>
            </a:pPr>
            <a:r>
              <a:rPr lang="es" sz="900" b="1" i="0" u="none" baseline="0" dirty="0">
                <a:solidFill>
                  <a:schemeClr val="dk1"/>
                </a:solidFill>
                <a:latin typeface="Calibri"/>
                <a:ea typeface="Calibri"/>
                <a:cs typeface="Calibri"/>
                <a:sym typeface="Calibri"/>
              </a:rPr>
              <a:t>Nota: </a:t>
            </a:r>
            <a:r>
              <a:rPr lang="es" sz="900" b="0" i="0" u="none" baseline="0" dirty="0">
                <a:solidFill>
                  <a:schemeClr val="dk1"/>
                </a:solidFill>
                <a:latin typeface="Calibri"/>
                <a:ea typeface="Calibri"/>
                <a:cs typeface="Calibri"/>
                <a:sym typeface="Calibri"/>
              </a:rPr>
              <a:t>Tus intereses pueden cambiar con el tiempo y esta encuesta y estas opciones pueden ser revisadas a lo largo de tu carrera educativa.</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graphicFrame>
        <p:nvGraphicFramePr>
          <p:cNvPr id="101" name="Google Shape;101;p22"/>
          <p:cNvGraphicFramePr/>
          <p:nvPr/>
        </p:nvGraphicFramePr>
        <p:xfrm>
          <a:off x="-37" y="75"/>
          <a:ext cx="9144000" cy="5143550"/>
        </p:xfrm>
        <a:graphic>
          <a:graphicData uri="http://schemas.openxmlformats.org/drawingml/2006/table">
            <a:tbl>
              <a:tblPr bandRow="1">
                <a:noFill/>
                <a:tableStyleId>{4C863E2C-6CC6-44A2-8A6B-BEAB063E3C7C}</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479775">
                <a:tc gridSpan="3">
                  <a:txBody>
                    <a:bodyPr/>
                    <a:lstStyle/>
                    <a:p>
                      <a:pPr marL="0" lvl="0" indent="0" algn="ctr" rtl="0">
                        <a:lnSpc>
                          <a:spcPct val="115000"/>
                        </a:lnSpc>
                        <a:spcBef>
                          <a:spcPts val="0"/>
                        </a:spcBef>
                        <a:spcAft>
                          <a:spcPts val="600"/>
                        </a:spcAft>
                        <a:buNone/>
                      </a:pPr>
                      <a:r>
                        <a:rPr lang="es" sz="1200" b="1" i="0" u="none" baseline="0">
                          <a:solidFill>
                            <a:srgbClr val="FFFFFF"/>
                          </a:solidFill>
                          <a:latin typeface="Calibri"/>
                          <a:ea typeface="Calibri"/>
                          <a:cs typeface="Calibri"/>
                          <a:sym typeface="Calibri"/>
                        </a:rPr>
                        <a:t>Tarjeta de encuesta H</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s"/>
                    </a:p>
                  </a:txBody>
                  <a:tcPr/>
                </a:tc>
                <a:tc hMerge="1">
                  <a:txBody>
                    <a:bodyPr/>
                    <a:lstStyle/>
                    <a:p>
                      <a:endParaRPr lang="es"/>
                    </a:p>
                  </a:txBody>
                  <a:tcPr/>
                </a:tc>
                <a:extLst>
                  <a:ext uri="{0D108BD9-81ED-4DB2-BD59-A6C34878D82A}">
                    <a16:rowId xmlns:a16="http://schemas.microsoft.com/office/drawing/2014/main" val="10000"/>
                  </a:ext>
                </a:extLst>
              </a:tr>
              <a:tr h="712625">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Actividades que describen lo que me gusta hacer:</a:t>
                      </a:r>
                      <a:endParaRPr sz="1200" b="1">
                        <a:solidFill>
                          <a:srgbClr val="910D28"/>
                        </a:solidFill>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Cualidades personales que me describen: </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tcP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Asignaturas escolares que me gustan:</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363350">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trabajar con fórmulas.</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enfoco en los detalles. </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Matemáticas</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solidFill>
                      <a:srgbClr val="F3F3F3"/>
                    </a:solidFill>
                  </a:tcPr>
                </a:tc>
                <a:extLst>
                  <a:ext uri="{0D108BD9-81ED-4DB2-BD59-A6C34878D82A}">
                    <a16:rowId xmlns:a16="http://schemas.microsoft.com/office/drawing/2014/main" val="10002"/>
                  </a:ext>
                </a:extLst>
              </a:tr>
              <a:tr h="564450">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encontrar respuestas a las preguntas.</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curioso. </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Ciencia</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tcPr>
                </a:tc>
                <a:extLst>
                  <a:ext uri="{0D108BD9-81ED-4DB2-BD59-A6C34878D82A}">
                    <a16:rowId xmlns:a16="http://schemas.microsoft.com/office/drawing/2014/main" val="10003"/>
                  </a:ext>
                </a:extLst>
              </a:tr>
              <a:tr h="564450">
                <a:tc>
                  <a:txBody>
                    <a:bodyPr/>
                    <a:lstStyle/>
                    <a:p>
                      <a:pPr marL="0" lvl="0" indent="0" algn="ctr" rtl="0">
                        <a:spcBef>
                          <a:spcPts val="0"/>
                        </a:spcBef>
                        <a:spcAft>
                          <a:spcPts val="0"/>
                        </a:spcAft>
                        <a:buNone/>
                      </a:pPr>
                      <a:r>
                        <a:rPr lang="es" sz="1200" b="0" i="0" u="none" baseline="0">
                          <a:latin typeface="Calibri"/>
                          <a:ea typeface="Calibri"/>
                          <a:cs typeface="Calibri"/>
                          <a:sym typeface="Calibri"/>
                        </a:rPr>
                        <a:t>Trabajar en un laboratorio es divertido.</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de mentalidad justa.</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Dibujo/Dibujo asistido por ordenador</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solidFill>
                      <a:srgbClr val="F3F3F3"/>
                    </a:solidFill>
                  </a:tcPr>
                </a:tc>
                <a:extLst>
                  <a:ext uri="{0D108BD9-81ED-4DB2-BD59-A6C34878D82A}">
                    <a16:rowId xmlns:a16="http://schemas.microsoft.com/office/drawing/2014/main" val="10004"/>
                  </a:ext>
                </a:extLst>
              </a:tr>
              <a:tr h="564450">
                <a:tc>
                  <a:txBody>
                    <a:bodyPr/>
                    <a:lstStyle/>
                    <a:p>
                      <a:pPr marL="0" lvl="0" indent="0" algn="ctr" rtl="0">
                        <a:spcBef>
                          <a:spcPts val="0"/>
                        </a:spcBef>
                        <a:spcAft>
                          <a:spcPts val="0"/>
                        </a:spcAft>
                        <a:buClr>
                          <a:schemeClr val="dk1"/>
                        </a:buClr>
                        <a:buSzPts val="1100"/>
                        <a:buFont typeface="Arial"/>
                        <a:buNone/>
                      </a:pPr>
                      <a:r>
                        <a:rPr lang="es" sz="1200" b="0" i="0" u="none" baseline="0">
                          <a:solidFill>
                            <a:schemeClr val="dk1"/>
                          </a:solidFill>
                          <a:latin typeface="Calibri"/>
                          <a:ea typeface="Calibri"/>
                          <a:cs typeface="Calibri"/>
                          <a:sym typeface="Calibri"/>
                        </a:rPr>
                        <a:t>Me gusta averiguar cómo funcionan las cosas.</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organizo bien.</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Electrónica/Redes Informáticas </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solidFill>
                      <a:srgbClr val="FFFFFF"/>
                    </a:solidFill>
                  </a:tcPr>
                </a:tc>
                <a:extLst>
                  <a:ext uri="{0D108BD9-81ED-4DB2-BD59-A6C34878D82A}">
                    <a16:rowId xmlns:a16="http://schemas.microsoft.com/office/drawing/2014/main" val="10005"/>
                  </a:ext>
                </a:extLst>
              </a:tr>
              <a:tr h="564450">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explorar las nuevas tecnologías.</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de mentalidad mecánica.</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Clases de tecnología/técnicas</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B w="12700" cap="flat" cmpd="sng">
                      <a:solidFill>
                        <a:srgbClr val="BED7D3"/>
                      </a:solidFill>
                      <a:prstDash val="solid"/>
                      <a:round/>
                      <a:headEnd type="none" w="sm" len="sm"/>
                      <a:tailEnd type="none" w="sm" len="sm"/>
                    </a:lnB>
                    <a:solidFill>
                      <a:srgbClr val="F3F3F3"/>
                    </a:solidFill>
                  </a:tcPr>
                </a:tc>
                <a:extLst>
                  <a:ext uri="{0D108BD9-81ED-4DB2-BD59-A6C34878D82A}">
                    <a16:rowId xmlns:a16="http://schemas.microsoft.com/office/drawing/2014/main" val="10006"/>
                  </a:ext>
                </a:extLst>
              </a:tr>
              <a:tr h="765550">
                <a:tc>
                  <a:txBody>
                    <a:bodyPr/>
                    <a:lstStyle/>
                    <a:p>
                      <a:pPr marL="0" lvl="0" indent="0" algn="ctr" rtl="0">
                        <a:spcBef>
                          <a:spcPts val="0"/>
                        </a:spcBef>
                        <a:spcAft>
                          <a:spcPts val="0"/>
                        </a:spcAft>
                        <a:buNone/>
                      </a:pPr>
                      <a:r>
                        <a:rPr lang="es" sz="1200" b="0" i="0" u="none" baseline="0">
                          <a:latin typeface="Calibri"/>
                          <a:ea typeface="Calibri"/>
                          <a:cs typeface="Calibri"/>
                          <a:sym typeface="Calibri"/>
                        </a:rPr>
                        <a:t>Experimentar para encontrar la mejor manera de hacer algo es divertido.</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extLst>
                  <a:ext uri="{0D108BD9-81ED-4DB2-BD59-A6C34878D82A}">
                    <a16:rowId xmlns:a16="http://schemas.microsoft.com/office/drawing/2014/main" val="10007"/>
                  </a:ext>
                </a:extLst>
              </a:tr>
              <a:tr h="564450">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prestar atención a los detalles. </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l" rtl="0">
                        <a:spcBef>
                          <a:spcPts val="1000"/>
                        </a:spcBef>
                        <a:spcAft>
                          <a:spcPts val="0"/>
                        </a:spcAft>
                        <a:buNone/>
                      </a:pPr>
                      <a:r>
                        <a:rPr lang="es" sz="1200" b="1" i="0" u="none" baseline="0">
                          <a:solidFill>
                            <a:srgbClr val="910D28"/>
                          </a:solidFill>
                          <a:highlight>
                            <a:schemeClr val="lt1"/>
                          </a:highlight>
                          <a:latin typeface="Calibri"/>
                          <a:ea typeface="Calibri"/>
                          <a:cs typeface="Calibri"/>
                          <a:sym typeface="Calibri"/>
                        </a:rPr>
                        <a:t>Total de Tarjeta de encuesta H:</a:t>
                      </a:r>
                      <a:endParaRPr sz="1200">
                        <a:solidFill>
                          <a:schemeClr val="dk1"/>
                        </a:solidFill>
                        <a:latin typeface="Calibri"/>
                        <a:ea typeface="Calibri"/>
                        <a:cs typeface="Calibri"/>
                        <a:sym typeface="Calibri"/>
                      </a:endParaRPr>
                    </a:p>
                    <a:p>
                      <a:pPr marL="0" lvl="0" indent="0" algn="ctr" rtl="0">
                        <a:spcBef>
                          <a:spcPts val="0"/>
                        </a:spcBef>
                        <a:spcAft>
                          <a:spcPts val="0"/>
                        </a:spcAft>
                        <a:buNone/>
                      </a:pPr>
                      <a:endParaRPr sz="1200" b="1">
                        <a:solidFill>
                          <a:srgbClr val="910D28"/>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graphicFrame>
        <p:nvGraphicFramePr>
          <p:cNvPr id="106" name="Google Shape;106;p23"/>
          <p:cNvGraphicFramePr/>
          <p:nvPr/>
        </p:nvGraphicFramePr>
        <p:xfrm>
          <a:off x="-37" y="25"/>
          <a:ext cx="9144000" cy="5143450"/>
        </p:xfrm>
        <a:graphic>
          <a:graphicData uri="http://schemas.openxmlformats.org/drawingml/2006/table">
            <a:tbl>
              <a:tblPr bandRow="1">
                <a:noFill/>
                <a:tableStyleId>{4C863E2C-6CC6-44A2-8A6B-BEAB063E3C7C}</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499300">
                <a:tc gridSpan="3">
                  <a:txBody>
                    <a:bodyPr/>
                    <a:lstStyle/>
                    <a:p>
                      <a:pPr marL="0" lvl="0" indent="0" algn="ctr" rtl="0">
                        <a:lnSpc>
                          <a:spcPct val="115000"/>
                        </a:lnSpc>
                        <a:spcBef>
                          <a:spcPts val="0"/>
                        </a:spcBef>
                        <a:spcAft>
                          <a:spcPts val="600"/>
                        </a:spcAft>
                        <a:buNone/>
                      </a:pPr>
                      <a:r>
                        <a:rPr lang="es" sz="1200" b="1" i="0" u="none" baseline="0">
                          <a:solidFill>
                            <a:srgbClr val="FFFFFF"/>
                          </a:solidFill>
                          <a:latin typeface="Calibri"/>
                          <a:ea typeface="Calibri"/>
                          <a:cs typeface="Calibri"/>
                          <a:sym typeface="Calibri"/>
                        </a:rPr>
                        <a:t>Tarjeta de encuesta I</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s"/>
                    </a:p>
                  </a:txBody>
                  <a:tcPr/>
                </a:tc>
                <a:tc hMerge="1">
                  <a:txBody>
                    <a:bodyPr/>
                    <a:lstStyle/>
                    <a:p>
                      <a:endParaRPr lang="es"/>
                    </a:p>
                  </a:txBody>
                  <a:tcPr/>
                </a:tc>
                <a:extLst>
                  <a:ext uri="{0D108BD9-81ED-4DB2-BD59-A6C34878D82A}">
                    <a16:rowId xmlns:a16="http://schemas.microsoft.com/office/drawing/2014/main" val="10000"/>
                  </a:ext>
                </a:extLst>
              </a:tr>
              <a:tr h="741600">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Actividades que describen lo que me gusta hacer:</a:t>
                      </a:r>
                      <a:endParaRPr sz="1200" b="1">
                        <a:solidFill>
                          <a:srgbClr val="910D28"/>
                        </a:solidFill>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Cualidades personales que me describen: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Asignaturas escolares que me gustan:</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378150">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viajar.</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realista.</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Matemáticas</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2"/>
                  </a:ext>
                </a:extLst>
              </a:tr>
              <a:tr h="587400">
                <a:tc>
                  <a:txBody>
                    <a:bodyPr/>
                    <a:lstStyle/>
                    <a:p>
                      <a:pPr marL="0" lvl="0" indent="0" algn="ctr" rtl="0">
                        <a:spcBef>
                          <a:spcPts val="0"/>
                        </a:spcBef>
                        <a:spcAft>
                          <a:spcPts val="0"/>
                        </a:spcAft>
                        <a:buNone/>
                      </a:pPr>
                      <a:r>
                        <a:rPr lang="es" sz="1200" b="0" i="0" u="none" baseline="0">
                          <a:latin typeface="Calibri"/>
                          <a:ea typeface="Calibri"/>
                          <a:cs typeface="Calibri"/>
                          <a:sym typeface="Calibri"/>
                        </a:rPr>
                        <a:t>Veo bien y tengo reflejos rápidos.</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Estoy coordinado.</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solidFill>
                            <a:schemeClr val="dk1"/>
                          </a:solidFill>
                          <a:latin typeface="Calibri"/>
                          <a:ea typeface="Calibri"/>
                          <a:cs typeface="Calibri"/>
                          <a:sym typeface="Calibri"/>
                        </a:rPr>
                        <a:t>Comercio e Industria</a:t>
                      </a:r>
                      <a:r>
                        <a:rPr lang="es" sz="1200" b="0" i="0" u="none" baseline="0">
                          <a:latin typeface="Calibri"/>
                          <a:ea typeface="Calibri"/>
                          <a:cs typeface="Calibri"/>
                          <a:sym typeface="Calibri"/>
                        </a:rPr>
                        <a:t> </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3"/>
                  </a:ext>
                </a:extLst>
              </a:tr>
              <a:tr h="587400">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resolver problemas mecánicos.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mecánico.</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Ciencias Físicas</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4"/>
                  </a:ext>
                </a:extLst>
              </a:tr>
              <a:tr h="587400">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diseñar procesos que funcionen bien.</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observador.</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Economía</a:t>
                      </a:r>
                      <a:endParaRPr sz="1200">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5"/>
                  </a:ext>
                </a:extLst>
              </a:tr>
              <a:tr h="587400">
                <a:tc>
                  <a:txBody>
                    <a:bodyPr/>
                    <a:lstStyle/>
                    <a:p>
                      <a:pPr marL="0" lvl="0" indent="0" algn="ctr" rtl="0">
                        <a:spcBef>
                          <a:spcPts val="0"/>
                        </a:spcBef>
                        <a:spcAft>
                          <a:spcPts val="0"/>
                        </a:spcAft>
                        <a:buNone/>
                      </a:pPr>
                      <a:r>
                        <a:rPr lang="es" sz="1200" b="0" i="0" u="none" baseline="0">
                          <a:latin typeface="Calibri"/>
                          <a:ea typeface="Calibri"/>
                          <a:cs typeface="Calibri"/>
                          <a:sym typeface="Calibri"/>
                        </a:rPr>
                        <a:t>Puedo anticiparme a las necesidades y prepararme para satisfacerlas. </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un planificador.</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Lengua extranjera </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extLst>
                  <a:ext uri="{0D108BD9-81ED-4DB2-BD59-A6C34878D82A}">
                    <a16:rowId xmlns:a16="http://schemas.microsoft.com/office/drawing/2014/main" val="10006"/>
                  </a:ext>
                </a:extLst>
              </a:tr>
              <a:tr h="587400">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conducir o montar en diferentes vehículos.</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extLst>
                  <a:ext uri="{0D108BD9-81ED-4DB2-BD59-A6C34878D82A}">
                    <a16:rowId xmlns:a16="http://schemas.microsoft.com/office/drawing/2014/main" val="10007"/>
                  </a:ext>
                </a:extLst>
              </a:tr>
              <a:tr h="587400">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trasladar las cosas de un lugar a otro. </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l" rtl="0">
                        <a:spcBef>
                          <a:spcPts val="1000"/>
                        </a:spcBef>
                        <a:spcAft>
                          <a:spcPts val="0"/>
                        </a:spcAft>
                        <a:buNone/>
                      </a:pPr>
                      <a:r>
                        <a:rPr lang="es" sz="1200" b="1" i="0" u="none" baseline="0">
                          <a:solidFill>
                            <a:srgbClr val="910D28"/>
                          </a:solidFill>
                          <a:highlight>
                            <a:schemeClr val="lt1"/>
                          </a:highlight>
                          <a:latin typeface="Calibri"/>
                          <a:ea typeface="Calibri"/>
                          <a:cs typeface="Calibri"/>
                          <a:sym typeface="Calibri"/>
                        </a:rPr>
                        <a:t>Total de la Tarjeta de encuesta I:</a:t>
                      </a:r>
                      <a:endParaRPr sz="1200">
                        <a:solidFill>
                          <a:schemeClr val="dk1"/>
                        </a:solidFill>
                        <a:latin typeface="Calibri"/>
                        <a:ea typeface="Calibri"/>
                        <a:cs typeface="Calibri"/>
                        <a:sym typeface="Calibri"/>
                      </a:endParaRPr>
                    </a:p>
                    <a:p>
                      <a:pPr marL="0" lvl="0" indent="0" algn="ctr" rtl="0">
                        <a:spcBef>
                          <a:spcPts val="0"/>
                        </a:spcBef>
                        <a:spcAft>
                          <a:spcPts val="0"/>
                        </a:spcAft>
                        <a:buNone/>
                      </a:pPr>
                      <a:endParaRPr sz="1200" b="1">
                        <a:solidFill>
                          <a:srgbClr val="910D28"/>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graphicFrame>
        <p:nvGraphicFramePr>
          <p:cNvPr id="111" name="Google Shape;111;p24"/>
          <p:cNvGraphicFramePr/>
          <p:nvPr/>
        </p:nvGraphicFramePr>
        <p:xfrm>
          <a:off x="718963" y="77788"/>
          <a:ext cx="7706050" cy="3015080"/>
        </p:xfrm>
        <a:graphic>
          <a:graphicData uri="http://schemas.openxmlformats.org/drawingml/2006/table">
            <a:tbl>
              <a:tblPr bandRow="1">
                <a:noFill/>
                <a:tableStyleId>{4C863E2C-6CC6-44A2-8A6B-BEAB063E3C7C}</a:tableStyleId>
              </a:tblPr>
              <a:tblGrid>
                <a:gridCol w="3853025">
                  <a:extLst>
                    <a:ext uri="{9D8B030D-6E8A-4147-A177-3AD203B41FA5}">
                      <a16:colId xmlns:a16="http://schemas.microsoft.com/office/drawing/2014/main" val="20000"/>
                    </a:ext>
                  </a:extLst>
                </a:gridCol>
                <a:gridCol w="3853025">
                  <a:extLst>
                    <a:ext uri="{9D8B030D-6E8A-4147-A177-3AD203B41FA5}">
                      <a16:colId xmlns:a16="http://schemas.microsoft.com/office/drawing/2014/main" val="20001"/>
                    </a:ext>
                  </a:extLst>
                </a:gridCol>
              </a:tblGrid>
              <a:tr h="361575">
                <a:tc gridSpan="2">
                  <a:txBody>
                    <a:bodyPr/>
                    <a:lstStyle/>
                    <a:p>
                      <a:pPr marL="0" lvl="0" indent="0" algn="ctr" rtl="0">
                        <a:lnSpc>
                          <a:spcPct val="115000"/>
                        </a:lnSpc>
                        <a:spcBef>
                          <a:spcPts val="0"/>
                        </a:spcBef>
                        <a:spcAft>
                          <a:spcPts val="600"/>
                        </a:spcAft>
                        <a:buNone/>
                      </a:pPr>
                      <a:r>
                        <a:rPr lang="es" sz="900" b="1" i="0" u="none" baseline="0">
                          <a:solidFill>
                            <a:srgbClr val="FFFFFF"/>
                          </a:solidFill>
                          <a:latin typeface="Calibri"/>
                          <a:ea typeface="Calibri"/>
                          <a:cs typeface="Calibri"/>
                          <a:sym typeface="Calibri"/>
                        </a:rPr>
                        <a:t>Grupos de carreras profesionales</a:t>
                      </a:r>
                      <a:endParaRPr sz="9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s"/>
                    </a:p>
                  </a:txBody>
                  <a:tcPr/>
                </a:tc>
                <a:extLst>
                  <a:ext uri="{0D108BD9-81ED-4DB2-BD59-A6C34878D82A}">
                    <a16:rowId xmlns:a16="http://schemas.microsoft.com/office/drawing/2014/main" val="10000"/>
                  </a:ext>
                </a:extLst>
              </a:tr>
              <a:tr h="387825">
                <a:tc>
                  <a:txBody>
                    <a:bodyPr/>
                    <a:lstStyle/>
                    <a:p>
                      <a:pPr marL="0" lvl="0" indent="0" algn="ctr" rtl="0">
                        <a:spcBef>
                          <a:spcPts val="1000"/>
                        </a:spcBef>
                        <a:spcAft>
                          <a:spcPts val="0"/>
                        </a:spcAft>
                        <a:buNone/>
                      </a:pPr>
                      <a:r>
                        <a:rPr lang="es" sz="900" b="1" i="0" u="none" baseline="0">
                          <a:highlight>
                            <a:srgbClr val="FFFFFF"/>
                          </a:highlight>
                          <a:latin typeface="Calibri"/>
                          <a:ea typeface="Calibri"/>
                          <a:cs typeface="Calibri"/>
                          <a:sym typeface="Calibri"/>
                        </a:rPr>
                        <a:t>Tarjeta de encuesta A</a:t>
                      </a:r>
                      <a:endParaRPr sz="900" b="1">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900" b="1" i="0" u="none" baseline="0">
                          <a:highlight>
                            <a:srgbClr val="FFFFFF"/>
                          </a:highlight>
                          <a:latin typeface="Calibri"/>
                          <a:ea typeface="Calibri"/>
                          <a:cs typeface="Calibri"/>
                          <a:sym typeface="Calibri"/>
                        </a:rPr>
                        <a:t>Alimentos agrícolas y recursos naturales</a:t>
                      </a:r>
                      <a:endParaRPr sz="9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274100">
                <a:tc>
                  <a:txBody>
                    <a:bodyPr/>
                    <a:lstStyle/>
                    <a:p>
                      <a:pPr marL="0" lvl="0" indent="0" algn="ctr" rtl="0">
                        <a:spcBef>
                          <a:spcPts val="0"/>
                        </a:spcBef>
                        <a:spcAft>
                          <a:spcPts val="0"/>
                        </a:spcAft>
                        <a:buNone/>
                      </a:pPr>
                      <a:r>
                        <a:rPr lang="es" sz="900" b="1" i="0" u="none" baseline="0">
                          <a:solidFill>
                            <a:schemeClr val="dk1"/>
                          </a:solidFill>
                          <a:highlight>
                            <a:schemeClr val="lt1"/>
                          </a:highlight>
                          <a:latin typeface="Calibri"/>
                          <a:ea typeface="Calibri"/>
                          <a:cs typeface="Calibri"/>
                          <a:sym typeface="Calibri"/>
                        </a:rPr>
                        <a:t>Tarjeta de encuesta</a:t>
                      </a:r>
                      <a:r>
                        <a:rPr lang="es" sz="900" b="1" i="0" u="none" baseline="0">
                          <a:latin typeface="Calibri"/>
                          <a:ea typeface="Calibri"/>
                          <a:cs typeface="Calibri"/>
                          <a:sym typeface="Calibri"/>
                        </a:rPr>
                        <a:t> B</a:t>
                      </a:r>
                      <a:endParaRPr sz="900" b="1">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900" b="1" i="0" u="none" baseline="0">
                          <a:latin typeface="Calibri"/>
                          <a:ea typeface="Calibri"/>
                          <a:cs typeface="Calibri"/>
                          <a:sym typeface="Calibri"/>
                        </a:rPr>
                        <a:t>Arquitectura y construcción</a:t>
                      </a:r>
                      <a:endParaRPr sz="900" b="1">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2"/>
                  </a:ext>
                </a:extLst>
              </a:tr>
              <a:tr h="274100">
                <a:tc>
                  <a:txBody>
                    <a:bodyPr/>
                    <a:lstStyle/>
                    <a:p>
                      <a:pPr marL="0" lvl="0" indent="0" algn="ctr" rtl="0">
                        <a:spcBef>
                          <a:spcPts val="0"/>
                        </a:spcBef>
                        <a:spcAft>
                          <a:spcPts val="0"/>
                        </a:spcAft>
                        <a:buNone/>
                      </a:pPr>
                      <a:r>
                        <a:rPr lang="es" sz="900" b="1" i="0" u="none" baseline="0">
                          <a:solidFill>
                            <a:schemeClr val="dk1"/>
                          </a:solidFill>
                          <a:highlight>
                            <a:schemeClr val="lt1"/>
                          </a:highlight>
                          <a:latin typeface="Calibri"/>
                          <a:ea typeface="Calibri"/>
                          <a:cs typeface="Calibri"/>
                          <a:sym typeface="Calibri"/>
                        </a:rPr>
                        <a:t>Tarjeta de encuesta </a:t>
                      </a:r>
                      <a:r>
                        <a:rPr lang="es" sz="900" b="1" i="0" u="none" baseline="0">
                          <a:latin typeface="Calibri"/>
                          <a:ea typeface="Calibri"/>
                          <a:cs typeface="Calibri"/>
                          <a:sym typeface="Calibri"/>
                        </a:rPr>
                        <a:t>C</a:t>
                      </a:r>
                      <a:endParaRPr sz="900" b="1">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900" b="1" i="0" u="none" baseline="0">
                          <a:latin typeface="Calibri"/>
                          <a:ea typeface="Calibri"/>
                          <a:cs typeface="Calibri"/>
                          <a:sym typeface="Calibri"/>
                        </a:rPr>
                        <a:t>Artes, tecnología audiovisual y comunicaciones</a:t>
                      </a:r>
                      <a:endParaRPr sz="900" b="1">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3"/>
                  </a:ext>
                </a:extLst>
              </a:tr>
              <a:tr h="274100">
                <a:tc>
                  <a:txBody>
                    <a:bodyPr/>
                    <a:lstStyle/>
                    <a:p>
                      <a:pPr marL="0" lvl="0" indent="0" algn="ctr" rtl="0">
                        <a:spcBef>
                          <a:spcPts val="0"/>
                        </a:spcBef>
                        <a:spcAft>
                          <a:spcPts val="0"/>
                        </a:spcAft>
                        <a:buNone/>
                      </a:pPr>
                      <a:r>
                        <a:rPr lang="es" sz="900" b="1" i="0" u="none" baseline="0">
                          <a:solidFill>
                            <a:schemeClr val="dk1"/>
                          </a:solidFill>
                          <a:highlight>
                            <a:schemeClr val="lt1"/>
                          </a:highlight>
                          <a:latin typeface="Calibri"/>
                          <a:ea typeface="Calibri"/>
                          <a:cs typeface="Calibri"/>
                          <a:sym typeface="Calibri"/>
                        </a:rPr>
                        <a:t>Tarjeta de encuesta </a:t>
                      </a:r>
                      <a:r>
                        <a:rPr lang="es" sz="900" b="1" i="0" u="none" baseline="0">
                          <a:latin typeface="Calibri"/>
                          <a:ea typeface="Calibri"/>
                          <a:cs typeface="Calibri"/>
                          <a:sym typeface="Calibri"/>
                        </a:rPr>
                        <a:t>D</a:t>
                      </a:r>
                      <a:endParaRPr sz="900" b="1">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900" b="1" i="0" u="none" baseline="0">
                          <a:latin typeface="Calibri"/>
                          <a:ea typeface="Calibri"/>
                          <a:cs typeface="Calibri"/>
                          <a:sym typeface="Calibri"/>
                        </a:rPr>
                        <a:t>Educación y formación</a:t>
                      </a:r>
                      <a:endParaRPr sz="900" b="1">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4"/>
                  </a:ext>
                </a:extLst>
              </a:tr>
              <a:tr h="274100">
                <a:tc>
                  <a:txBody>
                    <a:bodyPr/>
                    <a:lstStyle/>
                    <a:p>
                      <a:pPr marL="0" lvl="0" indent="0" algn="ctr" rtl="0">
                        <a:spcBef>
                          <a:spcPts val="0"/>
                        </a:spcBef>
                        <a:spcAft>
                          <a:spcPts val="0"/>
                        </a:spcAft>
                        <a:buNone/>
                      </a:pPr>
                      <a:r>
                        <a:rPr lang="es" sz="900" b="1" i="0" u="none" baseline="0">
                          <a:solidFill>
                            <a:schemeClr val="dk1"/>
                          </a:solidFill>
                          <a:highlight>
                            <a:schemeClr val="lt1"/>
                          </a:highlight>
                          <a:latin typeface="Calibri"/>
                          <a:ea typeface="Calibri"/>
                          <a:cs typeface="Calibri"/>
                          <a:sym typeface="Calibri"/>
                        </a:rPr>
                        <a:t>Tarjeta de encuesta</a:t>
                      </a:r>
                      <a:r>
                        <a:rPr lang="es" sz="900" b="1" i="0" u="none" baseline="0">
                          <a:latin typeface="Calibri"/>
                          <a:ea typeface="Calibri"/>
                          <a:cs typeface="Calibri"/>
                          <a:sym typeface="Calibri"/>
                        </a:rPr>
                        <a:t> E</a:t>
                      </a:r>
                      <a:endParaRPr sz="900" b="1">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900" b="1" i="0" u="none" baseline="0">
                          <a:latin typeface="Calibri"/>
                          <a:ea typeface="Calibri"/>
                          <a:cs typeface="Calibri"/>
                          <a:sym typeface="Calibri"/>
                        </a:rPr>
                        <a:t>Finanzas </a:t>
                      </a:r>
                      <a:endParaRPr sz="900" b="1">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5"/>
                  </a:ext>
                </a:extLst>
              </a:tr>
              <a:tr h="274100">
                <a:tc>
                  <a:txBody>
                    <a:bodyPr/>
                    <a:lstStyle/>
                    <a:p>
                      <a:pPr marL="0" lvl="0" indent="0" algn="ctr" rtl="0">
                        <a:spcBef>
                          <a:spcPts val="0"/>
                        </a:spcBef>
                        <a:spcAft>
                          <a:spcPts val="0"/>
                        </a:spcAft>
                        <a:buClr>
                          <a:schemeClr val="dk1"/>
                        </a:buClr>
                        <a:buSzPts val="1100"/>
                        <a:buFont typeface="Arial"/>
                        <a:buNone/>
                      </a:pPr>
                      <a:r>
                        <a:rPr lang="es" sz="900" b="1" i="0" u="none" baseline="0">
                          <a:solidFill>
                            <a:schemeClr val="dk1"/>
                          </a:solidFill>
                          <a:highlight>
                            <a:schemeClr val="lt1"/>
                          </a:highlight>
                          <a:latin typeface="Calibri"/>
                          <a:ea typeface="Calibri"/>
                          <a:cs typeface="Calibri"/>
                          <a:sym typeface="Calibri"/>
                        </a:rPr>
                        <a:t>Tarjeta de encuesta </a:t>
                      </a:r>
                      <a:r>
                        <a:rPr lang="es" sz="900" b="1" i="0" u="none" baseline="0">
                          <a:latin typeface="Calibri"/>
                          <a:ea typeface="Calibri"/>
                          <a:cs typeface="Calibri"/>
                          <a:sym typeface="Calibri"/>
                        </a:rPr>
                        <a:t>F</a:t>
                      </a:r>
                      <a:endParaRPr sz="900" b="1">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900" b="1" i="0" u="none" baseline="0">
                          <a:latin typeface="Calibri"/>
                          <a:ea typeface="Calibri"/>
                          <a:cs typeface="Calibri"/>
                          <a:sym typeface="Calibri"/>
                        </a:rPr>
                        <a:t>Derecho, seguridad pública, correctivos y seguridad </a:t>
                      </a:r>
                      <a:endParaRPr sz="900" b="1">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6"/>
                  </a:ext>
                </a:extLst>
              </a:tr>
              <a:tr h="274100">
                <a:tc>
                  <a:txBody>
                    <a:bodyPr/>
                    <a:lstStyle/>
                    <a:p>
                      <a:pPr marL="0" lvl="0" indent="0" algn="ctr" rtl="0">
                        <a:spcBef>
                          <a:spcPts val="0"/>
                        </a:spcBef>
                        <a:spcAft>
                          <a:spcPts val="0"/>
                        </a:spcAft>
                        <a:buClr>
                          <a:schemeClr val="dk1"/>
                        </a:buClr>
                        <a:buSzPts val="1100"/>
                        <a:buFont typeface="Arial"/>
                        <a:buNone/>
                      </a:pPr>
                      <a:r>
                        <a:rPr lang="es" sz="900" b="1" i="0" u="none" baseline="0">
                          <a:solidFill>
                            <a:schemeClr val="dk1"/>
                          </a:solidFill>
                          <a:highlight>
                            <a:schemeClr val="lt1"/>
                          </a:highlight>
                          <a:latin typeface="Calibri"/>
                          <a:ea typeface="Calibri"/>
                          <a:cs typeface="Calibri"/>
                          <a:sym typeface="Calibri"/>
                        </a:rPr>
                        <a:t>Tarjeta de encuesta </a:t>
                      </a:r>
                      <a:r>
                        <a:rPr lang="es" sz="900" b="1" i="0" u="none" baseline="0">
                          <a:latin typeface="Calibri"/>
                          <a:ea typeface="Calibri"/>
                          <a:cs typeface="Calibri"/>
                          <a:sym typeface="Calibri"/>
                        </a:rPr>
                        <a:t>G</a:t>
                      </a:r>
                      <a:endParaRPr sz="900" b="1">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900" b="1" i="0" u="none" baseline="0">
                          <a:latin typeface="Calibri"/>
                          <a:ea typeface="Calibri"/>
                          <a:cs typeface="Calibri"/>
                          <a:sym typeface="Calibri"/>
                        </a:rPr>
                        <a:t>Mercadotecnia, ventas y servicios</a:t>
                      </a:r>
                      <a:endParaRPr sz="900" b="1">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7"/>
                  </a:ext>
                </a:extLst>
              </a:tr>
              <a:tr h="274100">
                <a:tc>
                  <a:txBody>
                    <a:bodyPr/>
                    <a:lstStyle/>
                    <a:p>
                      <a:pPr marL="0" lvl="0" indent="0" algn="ctr" rtl="0">
                        <a:spcBef>
                          <a:spcPts val="0"/>
                        </a:spcBef>
                        <a:spcAft>
                          <a:spcPts val="0"/>
                        </a:spcAft>
                        <a:buClr>
                          <a:schemeClr val="dk1"/>
                        </a:buClr>
                        <a:buSzPts val="1100"/>
                        <a:buFont typeface="Arial"/>
                        <a:buNone/>
                      </a:pPr>
                      <a:r>
                        <a:rPr lang="es" sz="900" b="1" i="0" u="none" baseline="0">
                          <a:solidFill>
                            <a:schemeClr val="dk1"/>
                          </a:solidFill>
                          <a:highlight>
                            <a:schemeClr val="lt1"/>
                          </a:highlight>
                          <a:latin typeface="Calibri"/>
                          <a:ea typeface="Calibri"/>
                          <a:cs typeface="Calibri"/>
                          <a:sym typeface="Calibri"/>
                        </a:rPr>
                        <a:t>Tarjeta de encuesta</a:t>
                      </a:r>
                      <a:r>
                        <a:rPr lang="es" sz="900" b="1" i="0" u="none" baseline="0">
                          <a:latin typeface="Calibri"/>
                          <a:ea typeface="Calibri"/>
                          <a:cs typeface="Calibri"/>
                          <a:sym typeface="Calibri"/>
                        </a:rPr>
                        <a:t> H</a:t>
                      </a:r>
                      <a:endParaRPr sz="900" b="1">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900" b="1" i="0" u="none" baseline="0">
                          <a:latin typeface="Calibri"/>
                          <a:ea typeface="Calibri"/>
                          <a:cs typeface="Calibri"/>
                          <a:sym typeface="Calibri"/>
                        </a:rPr>
                        <a:t>Ciencia, Tecnología, Ingeniería y Matemáticas</a:t>
                      </a:r>
                      <a:endParaRPr sz="900" b="1">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8"/>
                  </a:ext>
                </a:extLst>
              </a:tr>
              <a:tr h="274100">
                <a:tc>
                  <a:txBody>
                    <a:bodyPr/>
                    <a:lstStyle/>
                    <a:p>
                      <a:pPr marL="0" lvl="0" indent="0" algn="ctr" rtl="0">
                        <a:spcBef>
                          <a:spcPts val="0"/>
                        </a:spcBef>
                        <a:spcAft>
                          <a:spcPts val="0"/>
                        </a:spcAft>
                        <a:buClr>
                          <a:schemeClr val="dk1"/>
                        </a:buClr>
                        <a:buSzPts val="1100"/>
                        <a:buFont typeface="Arial"/>
                        <a:buNone/>
                      </a:pPr>
                      <a:r>
                        <a:rPr lang="es" sz="900" b="1" i="0" u="none" baseline="0">
                          <a:solidFill>
                            <a:schemeClr val="dk1"/>
                          </a:solidFill>
                          <a:highlight>
                            <a:schemeClr val="lt1"/>
                          </a:highlight>
                          <a:latin typeface="Calibri"/>
                          <a:ea typeface="Calibri"/>
                          <a:cs typeface="Calibri"/>
                          <a:sym typeface="Calibri"/>
                        </a:rPr>
                        <a:t>Tarjeta de encuesta</a:t>
                      </a:r>
                      <a:r>
                        <a:rPr lang="es" sz="900" b="1" i="0" u="none" baseline="0">
                          <a:latin typeface="Calibri"/>
                          <a:ea typeface="Calibri"/>
                          <a:cs typeface="Calibri"/>
                          <a:sym typeface="Calibri"/>
                        </a:rPr>
                        <a:t> I</a:t>
                      </a:r>
                      <a:endParaRPr sz="900" b="1">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900" b="1" i="0" u="none" baseline="0">
                          <a:latin typeface="Calibri"/>
                          <a:ea typeface="Calibri"/>
                          <a:cs typeface="Calibri"/>
                          <a:sym typeface="Calibri"/>
                        </a:rPr>
                        <a:t>Transporte, distribución y logística </a:t>
                      </a:r>
                      <a:endParaRPr sz="900" b="1">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s" sz="1600" b="1" i="0" u="none" cap="small" baseline="0">
                <a:latin typeface="Calibri"/>
                <a:ea typeface="Calibri"/>
                <a:cs typeface="Calibri"/>
                <a:sym typeface="Calibri"/>
              </a:rPr>
              <a:t>ZONA DE LANZAMIETNO: ACTIVIDAD DE GRUPO DE CARRERAS PROFESIONALES (DIGITAL)</a:t>
            </a:r>
            <a:endParaRPr lang="es" dirty="0"/>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s" sz="900" b="0" i="0" u="none" baseline="0">
                <a:solidFill>
                  <a:schemeClr val="dk1"/>
                </a:solidFill>
                <a:latin typeface="Calibri"/>
                <a:ea typeface="Calibri"/>
                <a:cs typeface="Calibri"/>
                <a:sym typeface="Calibri"/>
              </a:rPr>
              <a:t>¡El programa GEAR UP del Centro K20 quiere ayudarte a explorar opciones de carreras profesionales! Esta actividad de grupo de carreras profesionales te ayudará a pensar en tus habilidades, personalidad e intereses para identificar qué grupos podrían encajar contigo en lo que respecta a una carrera profesional con drones. Aunque es probable que tus intereses cambien a lo largo de los años, la encuesta de grupo de carreras profesionales es un buen punto de partida para explorar, pero el viaje no terminará ahí. Puedes utilizar lo que aprendas en esta encuesta y aplicarlo a otras actividades y exploraciones de carreras profesionales. </a:t>
            </a:r>
            <a:endParaRPr sz="900" dirty="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900" dirty="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s" sz="900" b="1" i="0" u="none" baseline="0">
                <a:solidFill>
                  <a:schemeClr val="dk1"/>
                </a:solidFill>
                <a:latin typeface="Calibri"/>
                <a:ea typeface="Calibri"/>
                <a:cs typeface="Calibri"/>
                <a:sym typeface="Calibri"/>
              </a:rPr>
              <a:t>¿Qué es un grupo de carreras profesionales?</a:t>
            </a:r>
            <a:r>
              <a:rPr lang="es" sz="900" b="0" i="0" u="none" baseline="0">
                <a:solidFill>
                  <a:schemeClr val="dk1"/>
                </a:solidFill>
                <a:latin typeface="Calibri"/>
                <a:ea typeface="Calibri"/>
                <a:cs typeface="Calibri"/>
                <a:sym typeface="Calibri"/>
              </a:rPr>
              <a:t> Un grupo de carreras profesionales es un grupo de trabajos que son similares. Si te gusta un trabajo de un grupo, probablemente encontrarás otros trabajos en ese grupo que también te gustarán.</a:t>
            </a:r>
            <a:endParaRPr sz="900" dirty="0">
              <a:solidFill>
                <a:schemeClr val="dk1"/>
              </a:solidFill>
              <a:latin typeface="Calibri"/>
              <a:ea typeface="Calibri"/>
              <a:cs typeface="Calibri"/>
              <a:sym typeface="Calibri"/>
            </a:endParaRPr>
          </a:p>
          <a:p>
            <a:pPr marL="0" lvl="0" indent="0" algn="l" rtl="0">
              <a:spcBef>
                <a:spcPts val="1000"/>
              </a:spcBef>
              <a:spcAft>
                <a:spcPts val="0"/>
              </a:spcAft>
              <a:buClr>
                <a:schemeClr val="dk1"/>
              </a:buClr>
              <a:buSzPts val="1100"/>
              <a:buFont typeface="Arial"/>
              <a:buNone/>
            </a:pPr>
            <a:r>
              <a:rPr lang="es" sz="1200" b="1" i="0" u="none" baseline="0">
                <a:solidFill>
                  <a:srgbClr val="910D28"/>
                </a:solidFill>
                <a:highlight>
                  <a:schemeClr val="lt1"/>
                </a:highlight>
                <a:latin typeface="Calibri"/>
                <a:ea typeface="Calibri"/>
                <a:cs typeface="Calibri"/>
                <a:sym typeface="Calibri"/>
              </a:rPr>
              <a:t>Materiales</a:t>
            </a:r>
            <a:endParaRPr sz="1400" dirty="0">
              <a:solidFill>
                <a:schemeClr val="dk1"/>
              </a:solidFill>
              <a:latin typeface="Calibri"/>
              <a:ea typeface="Calibri"/>
              <a:cs typeface="Calibri"/>
              <a:sym typeface="Calibri"/>
            </a:endParaRPr>
          </a:p>
          <a:p>
            <a:pPr marL="457200" lvl="0" indent="-285750" algn="l" rtl="0">
              <a:lnSpc>
                <a:spcPct val="100000"/>
              </a:lnSpc>
              <a:spcBef>
                <a:spcPts val="600"/>
              </a:spcBef>
              <a:spcAft>
                <a:spcPts val="0"/>
              </a:spcAft>
              <a:buClr>
                <a:schemeClr val="dk1"/>
              </a:buClr>
              <a:buSzPts val="900"/>
              <a:buFont typeface="Calibri"/>
              <a:buChar char="●"/>
            </a:pPr>
            <a:r>
              <a:rPr lang="es" sz="900" b="0" i="0" u="none" baseline="0">
                <a:solidFill>
                  <a:schemeClr val="dk1"/>
                </a:solidFill>
                <a:latin typeface="Calibri"/>
                <a:ea typeface="Calibri"/>
                <a:cs typeface="Calibri"/>
                <a:sym typeface="Calibri"/>
              </a:rPr>
              <a:t>Un dispositivo con acceso a Internet (portátil, ordenador, teléfono inteligente)</a:t>
            </a:r>
            <a:endParaRPr sz="900" dirty="0">
              <a:solidFill>
                <a:schemeClr val="dk1"/>
              </a:solidFill>
              <a:latin typeface="Calibri"/>
              <a:ea typeface="Calibri"/>
              <a:cs typeface="Calibri"/>
              <a:sym typeface="Calibri"/>
            </a:endParaRPr>
          </a:p>
          <a:p>
            <a:pPr marL="457200" lvl="0" indent="-285750" algn="l" rtl="0">
              <a:lnSpc>
                <a:spcPct val="100000"/>
              </a:lnSpc>
              <a:spcBef>
                <a:spcPts val="0"/>
              </a:spcBef>
              <a:spcAft>
                <a:spcPts val="0"/>
              </a:spcAft>
              <a:buClr>
                <a:schemeClr val="dk1"/>
              </a:buClr>
              <a:buSzPts val="900"/>
              <a:buFont typeface="Calibri"/>
              <a:buChar char="●"/>
            </a:pPr>
            <a:r>
              <a:rPr lang="es" sz="900" b="0" i="0" u="none" baseline="0">
                <a:solidFill>
                  <a:schemeClr val="dk1"/>
                </a:solidFill>
                <a:latin typeface="Calibri"/>
                <a:ea typeface="Calibri"/>
                <a:cs typeface="Calibri"/>
                <a:sym typeface="Calibri"/>
              </a:rPr>
              <a:t>Enlace a la actividad</a:t>
            </a:r>
            <a:endParaRPr sz="900" dirty="0">
              <a:solidFill>
                <a:schemeClr val="dk1"/>
              </a:solidFill>
              <a:latin typeface="Calibri"/>
              <a:ea typeface="Calibri"/>
              <a:cs typeface="Calibri"/>
              <a:sym typeface="Calibri"/>
            </a:endParaRPr>
          </a:p>
          <a:p>
            <a:pPr marL="0" lvl="0" indent="0" algn="l" rtl="0">
              <a:spcBef>
                <a:spcPts val="1000"/>
              </a:spcBef>
              <a:spcAft>
                <a:spcPts val="0"/>
              </a:spcAft>
              <a:buClr>
                <a:schemeClr val="dk1"/>
              </a:buClr>
              <a:buSzPts val="1100"/>
              <a:buFont typeface="Arial"/>
              <a:buNone/>
            </a:pPr>
            <a:r>
              <a:rPr lang="es" sz="1200" b="1" i="0" u="none" baseline="0">
                <a:solidFill>
                  <a:srgbClr val="910D28"/>
                </a:solidFill>
                <a:highlight>
                  <a:schemeClr val="lt1"/>
                </a:highlight>
                <a:latin typeface="Calibri"/>
                <a:ea typeface="Calibri"/>
                <a:cs typeface="Calibri"/>
                <a:sym typeface="Calibri"/>
              </a:rPr>
              <a:t>Instrucciones</a:t>
            </a:r>
            <a:endParaRPr sz="2000" dirty="0">
              <a:solidFill>
                <a:schemeClr val="dk1"/>
              </a:solidFill>
              <a:latin typeface="Calibri"/>
              <a:ea typeface="Calibri"/>
              <a:cs typeface="Calibri"/>
              <a:sym typeface="Calibri"/>
            </a:endParaRPr>
          </a:p>
          <a:p>
            <a:pPr marL="457200" lvl="0" indent="-285750" algn="l" rtl="0">
              <a:lnSpc>
                <a:spcPct val="100000"/>
              </a:lnSpc>
              <a:spcBef>
                <a:spcPts val="600"/>
              </a:spcBef>
              <a:spcAft>
                <a:spcPts val="0"/>
              </a:spcAft>
              <a:buClr>
                <a:schemeClr val="dk1"/>
              </a:buClr>
              <a:buSzPts val="900"/>
              <a:buFont typeface="Calibri"/>
              <a:buAutoNum type="arabicPeriod"/>
            </a:pPr>
            <a:r>
              <a:rPr lang="es" sz="900" b="0" i="0" u="none" baseline="0">
                <a:solidFill>
                  <a:schemeClr val="dk1"/>
                </a:solidFill>
                <a:latin typeface="Calibri"/>
                <a:ea typeface="Calibri"/>
                <a:cs typeface="Calibri"/>
                <a:sym typeface="Calibri"/>
              </a:rPr>
              <a:t>Proporciona el enlace a la actividad del grupo de carreras profesionales.</a:t>
            </a:r>
            <a:endParaRPr sz="900" dirty="0">
              <a:solidFill>
                <a:schemeClr val="dk1"/>
              </a:solidFill>
              <a:latin typeface="Calibri"/>
              <a:ea typeface="Calibri"/>
              <a:cs typeface="Calibri"/>
              <a:sym typeface="Calibri"/>
            </a:endParaRPr>
          </a:p>
          <a:p>
            <a:pPr marL="457200" lvl="0" indent="-285750" algn="l" rtl="0">
              <a:lnSpc>
                <a:spcPct val="100000"/>
              </a:lnSpc>
              <a:spcBef>
                <a:spcPts val="0"/>
              </a:spcBef>
              <a:spcAft>
                <a:spcPts val="0"/>
              </a:spcAft>
              <a:buClr>
                <a:schemeClr val="dk1"/>
              </a:buClr>
              <a:buSzPts val="900"/>
              <a:buFont typeface="Calibri"/>
              <a:buAutoNum type="arabicPeriod"/>
            </a:pPr>
            <a:r>
              <a:rPr lang="es" sz="900" b="0" i="0" u="none" baseline="0">
                <a:solidFill>
                  <a:schemeClr val="dk1"/>
                </a:solidFill>
                <a:latin typeface="Calibri"/>
                <a:ea typeface="Calibri"/>
                <a:cs typeface="Calibri"/>
                <a:sym typeface="Calibri"/>
              </a:rPr>
              <a:t>Completa la encuesta en línea a través del enlace proporcionado.</a:t>
            </a:r>
            <a:endParaRPr sz="900" dirty="0">
              <a:solidFill>
                <a:schemeClr val="dk1"/>
              </a:solidFill>
              <a:latin typeface="Calibri"/>
              <a:ea typeface="Calibri"/>
              <a:cs typeface="Calibri"/>
              <a:sym typeface="Calibri"/>
            </a:endParaRPr>
          </a:p>
          <a:p>
            <a:pPr marL="457200" lvl="0" indent="-285750" algn="l" rtl="0">
              <a:lnSpc>
                <a:spcPct val="100000"/>
              </a:lnSpc>
              <a:spcBef>
                <a:spcPts val="0"/>
              </a:spcBef>
              <a:spcAft>
                <a:spcPts val="0"/>
              </a:spcAft>
              <a:buClr>
                <a:schemeClr val="dk1"/>
              </a:buClr>
              <a:buSzPts val="900"/>
              <a:buFont typeface="Calibri"/>
              <a:buAutoNum type="arabicPeriod"/>
            </a:pPr>
            <a:r>
              <a:rPr lang="es" sz="900" b="0" i="0" u="none" baseline="0">
                <a:solidFill>
                  <a:schemeClr val="dk1"/>
                </a:solidFill>
                <a:latin typeface="Calibri"/>
                <a:ea typeface="Calibri"/>
                <a:cs typeface="Calibri"/>
                <a:sym typeface="Calibri"/>
              </a:rPr>
              <a:t>Lee atentamente cada una de las afirmaciones y selecciona las opciones que mejor te describen.</a:t>
            </a:r>
            <a:endParaRPr sz="900" dirty="0">
              <a:solidFill>
                <a:schemeClr val="dk1"/>
              </a:solidFill>
              <a:latin typeface="Calibri"/>
              <a:ea typeface="Calibri"/>
              <a:cs typeface="Calibri"/>
              <a:sym typeface="Calibri"/>
            </a:endParaRPr>
          </a:p>
          <a:p>
            <a:pPr marL="457200" lvl="0" indent="-285750" algn="l" rtl="0">
              <a:lnSpc>
                <a:spcPct val="100000"/>
              </a:lnSpc>
              <a:spcBef>
                <a:spcPts val="0"/>
              </a:spcBef>
              <a:spcAft>
                <a:spcPts val="0"/>
              </a:spcAft>
              <a:buClr>
                <a:schemeClr val="dk1"/>
              </a:buClr>
              <a:buSzPts val="900"/>
              <a:buFont typeface="Calibri"/>
              <a:buAutoNum type="arabicPeriod"/>
            </a:pPr>
            <a:r>
              <a:rPr lang="es" sz="900" b="0" i="0" u="none" baseline="0">
                <a:solidFill>
                  <a:schemeClr val="dk1"/>
                </a:solidFill>
                <a:latin typeface="Calibri"/>
                <a:ea typeface="Calibri"/>
                <a:cs typeface="Calibri"/>
                <a:sym typeface="Calibri"/>
              </a:rPr>
              <a:t>Utilizando la página de resultados de la encuesta y el gráfico, determina tus tres principales grupos de carreras profesionales.</a:t>
            </a:r>
            <a:endParaRPr sz="900" dirty="0">
              <a:solidFill>
                <a:schemeClr val="dk1"/>
              </a:solidFill>
              <a:latin typeface="Calibri"/>
              <a:ea typeface="Calibri"/>
              <a:cs typeface="Calibri"/>
              <a:sym typeface="Calibri"/>
            </a:endParaRPr>
          </a:p>
          <a:p>
            <a:pPr marL="457200" lvl="0" indent="-285750" algn="l" rtl="0">
              <a:lnSpc>
                <a:spcPct val="100000"/>
              </a:lnSpc>
              <a:spcBef>
                <a:spcPts val="0"/>
              </a:spcBef>
              <a:spcAft>
                <a:spcPts val="0"/>
              </a:spcAft>
              <a:buClr>
                <a:schemeClr val="dk1"/>
              </a:buClr>
              <a:buSzPts val="900"/>
              <a:buFont typeface="Calibri"/>
              <a:buAutoNum type="arabicPeriod"/>
            </a:pPr>
            <a:r>
              <a:rPr lang="es" sz="900" b="0" i="0" u="none" baseline="0">
                <a:solidFill>
                  <a:schemeClr val="dk1"/>
                </a:solidFill>
                <a:latin typeface="Calibri"/>
                <a:ea typeface="Calibri"/>
                <a:cs typeface="Calibri"/>
                <a:sym typeface="Calibri"/>
              </a:rPr>
              <a:t>Pasa a la siguiente actividad.</a:t>
            </a:r>
            <a:br>
              <a:rPr lang="es" sz="900">
                <a:solidFill>
                  <a:schemeClr val="dk1"/>
                </a:solidFill>
                <a:latin typeface="Calibri"/>
                <a:ea typeface="Calibri"/>
                <a:cs typeface="Calibri"/>
                <a:sym typeface="Calibri"/>
              </a:rPr>
            </a:br>
            <a:endParaRPr sz="900" dirty="0">
              <a:solidFill>
                <a:schemeClr val="dk1"/>
              </a:solidFill>
              <a:latin typeface="Calibri"/>
              <a:ea typeface="Calibri"/>
              <a:cs typeface="Calibri"/>
              <a:sym typeface="Calibri"/>
            </a:endParaRPr>
          </a:p>
          <a:p>
            <a:pPr marL="0" lvl="0" indent="0" algn="l" rtl="0">
              <a:lnSpc>
                <a:spcPct val="100000"/>
              </a:lnSpc>
              <a:spcBef>
                <a:spcPts val="0"/>
              </a:spcBef>
              <a:spcAft>
                <a:spcPts val="0"/>
              </a:spcAft>
              <a:buNone/>
            </a:pPr>
            <a:r>
              <a:rPr lang="es" sz="900" b="1" i="0" u="none" baseline="0">
                <a:solidFill>
                  <a:schemeClr val="dk1"/>
                </a:solidFill>
                <a:latin typeface="Calibri"/>
                <a:ea typeface="Calibri"/>
                <a:cs typeface="Calibri"/>
                <a:sym typeface="Calibri"/>
              </a:rPr>
              <a:t>Nota: </a:t>
            </a:r>
            <a:r>
              <a:rPr lang="es" sz="900" b="0" i="0" u="none" baseline="0">
                <a:solidFill>
                  <a:schemeClr val="dk1"/>
                </a:solidFill>
                <a:latin typeface="Calibri"/>
                <a:ea typeface="Calibri"/>
                <a:cs typeface="Calibri"/>
                <a:sym typeface="Calibri"/>
              </a:rPr>
              <a:t>Tus intereses pueden cambiar con el tiempo y esta encuesta y estas opciones pueden ser revisadas a lo largo de tu carrera educativa.</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graphicFrame>
        <p:nvGraphicFramePr>
          <p:cNvPr id="66" name="Google Shape;66;p15"/>
          <p:cNvGraphicFramePr/>
          <p:nvPr/>
        </p:nvGraphicFramePr>
        <p:xfrm>
          <a:off x="-37" y="75"/>
          <a:ext cx="9144000" cy="5325495"/>
        </p:xfrm>
        <a:graphic>
          <a:graphicData uri="http://schemas.openxmlformats.org/drawingml/2006/table">
            <a:tbl>
              <a:tblPr bandRow="1">
                <a:noFill/>
                <a:tableStyleId>{4C863E2C-6CC6-44A2-8A6B-BEAB063E3C7C}</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555625">
                <a:tc gridSpan="3">
                  <a:txBody>
                    <a:bodyPr/>
                    <a:lstStyle/>
                    <a:p>
                      <a:pPr marL="0" lvl="0" indent="0" algn="ctr" rtl="0">
                        <a:lnSpc>
                          <a:spcPct val="115000"/>
                        </a:lnSpc>
                        <a:spcBef>
                          <a:spcPts val="0"/>
                        </a:spcBef>
                        <a:spcAft>
                          <a:spcPts val="600"/>
                        </a:spcAft>
                        <a:buNone/>
                      </a:pPr>
                      <a:r>
                        <a:rPr lang="es" sz="1200" b="1" i="0" u="none" baseline="0">
                          <a:solidFill>
                            <a:srgbClr val="FFFFFF"/>
                          </a:solidFill>
                          <a:latin typeface="Calibri"/>
                          <a:ea typeface="Calibri"/>
                          <a:cs typeface="Calibri"/>
                          <a:sym typeface="Calibri"/>
                        </a:rPr>
                        <a:t>Tarjeta de encuesta A</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s"/>
                    </a:p>
                  </a:txBody>
                  <a:tcPr/>
                </a:tc>
                <a:tc hMerge="1">
                  <a:txBody>
                    <a:bodyPr/>
                    <a:lstStyle/>
                    <a:p>
                      <a:endParaRPr lang="es"/>
                    </a:p>
                  </a:txBody>
                  <a:tcPr/>
                </a:tc>
                <a:extLst>
                  <a:ext uri="{0D108BD9-81ED-4DB2-BD59-A6C34878D82A}">
                    <a16:rowId xmlns:a16="http://schemas.microsoft.com/office/drawing/2014/main" val="10000"/>
                  </a:ext>
                </a:extLst>
              </a:tr>
              <a:tr h="710850">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Actividades que describen lo que me gusta hacer:</a:t>
                      </a:r>
                      <a:endParaRPr sz="1200" b="1">
                        <a:solidFill>
                          <a:srgbClr val="910D28"/>
                        </a:solidFill>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Cualidades personales que me describen: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Asignaturas escolares que me gustan:</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420800">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aprender cómo crecen y se mantienen vivas las cosas.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Puedo confiar en mí mismo para hacer las cosas.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Matemáticas</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2"/>
                  </a:ext>
                </a:extLst>
              </a:tr>
              <a:tr h="653650">
                <a:tc>
                  <a:txBody>
                    <a:bodyPr/>
                    <a:lstStyle/>
                    <a:p>
                      <a:pPr marL="0" lvl="0" indent="0" algn="ctr" rtl="0">
                        <a:spcBef>
                          <a:spcPts val="0"/>
                        </a:spcBef>
                        <a:spcAft>
                          <a:spcPts val="0"/>
                        </a:spcAft>
                        <a:buNone/>
                      </a:pPr>
                      <a:r>
                        <a:rPr lang="es" sz="1200" b="0" i="0" u="none" baseline="0">
                          <a:latin typeface="Calibri"/>
                          <a:ea typeface="Calibri"/>
                          <a:cs typeface="Calibri"/>
                          <a:sym typeface="Calibri"/>
                        </a:rPr>
                        <a:t>Aprovecho al máximo los recursos naturales que me rodean.</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encanta estar en la naturaleza.</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Ciencias de la vida</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3"/>
                  </a:ext>
                </a:extLst>
              </a:tr>
              <a:tr h="420800">
                <a:tc>
                  <a:txBody>
                    <a:bodyPr/>
                    <a:lstStyle/>
                    <a:p>
                      <a:pPr marL="0" lvl="0" indent="0" algn="ctr" rtl="0">
                        <a:spcBef>
                          <a:spcPts val="0"/>
                        </a:spcBef>
                        <a:spcAft>
                          <a:spcPts val="0"/>
                        </a:spcAft>
                        <a:buNone/>
                      </a:pPr>
                      <a:r>
                        <a:rPr lang="es" sz="1200" b="0" i="0" u="none" baseline="0">
                          <a:latin typeface="Calibri"/>
                          <a:ea typeface="Calibri"/>
                          <a:cs typeface="Calibri"/>
                          <a:sym typeface="Calibri"/>
                        </a:rPr>
                        <a:t>La caza y la pesca son las actividades que más me gustan.</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físicamente activo.</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Ciencias de la Tierra</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4"/>
                  </a:ext>
                </a:extLst>
              </a:tr>
              <a:tr h="420800">
                <a:tc>
                  <a:txBody>
                    <a:bodyPr/>
                    <a:lstStyle/>
                    <a:p>
                      <a:pPr marL="0" lvl="0" indent="0" algn="ctr" rtl="0">
                        <a:spcBef>
                          <a:spcPts val="0"/>
                        </a:spcBef>
                        <a:spcAft>
                          <a:spcPts val="0"/>
                        </a:spcAft>
                        <a:buNone/>
                      </a:pPr>
                      <a:r>
                        <a:rPr lang="es" sz="1200" b="0" i="0" u="none" baseline="0">
                          <a:latin typeface="Calibri"/>
                          <a:ea typeface="Calibri"/>
                          <a:cs typeface="Calibri"/>
                          <a:sym typeface="Calibri"/>
                        </a:rPr>
                        <a:t>Quiero proteger el medio ambiente.</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planificar con antelación.</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Química</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5"/>
                  </a:ext>
                </a:extLst>
              </a:tr>
              <a:tr h="653650">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estar al aire libre, haga el tiempo que haga.</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un solucionador creativo de problemas.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Agricultura</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6"/>
                  </a:ext>
                </a:extLst>
              </a:tr>
              <a:tr h="653650">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manejar máquinas y mantenerlas en buen estado.</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solidFill>
                      <a:srgbClr val="999999"/>
                    </a:solidFill>
                  </a:tcPr>
                </a:tc>
                <a:extLst>
                  <a:ext uri="{0D108BD9-81ED-4DB2-BD59-A6C34878D82A}">
                    <a16:rowId xmlns:a16="http://schemas.microsoft.com/office/drawing/2014/main" val="10007"/>
                  </a:ext>
                </a:extLst>
              </a:tr>
              <a:tr h="653650">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planificar con antelación, llevar un presupuesto y mantener registros.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solidFill>
                      <a:srgbClr val="999999"/>
                    </a:solidFill>
                  </a:tcPr>
                </a:tc>
                <a:tc>
                  <a:txBody>
                    <a:bodyPr/>
                    <a:lstStyle/>
                    <a:p>
                      <a:pPr marL="0" lvl="0" indent="0" algn="l" rtl="0">
                        <a:spcBef>
                          <a:spcPts val="1000"/>
                        </a:spcBef>
                        <a:spcAft>
                          <a:spcPts val="0"/>
                        </a:spcAft>
                        <a:buClr>
                          <a:schemeClr val="dk1"/>
                        </a:buClr>
                        <a:buSzPts val="1100"/>
                        <a:buFont typeface="Arial"/>
                        <a:buNone/>
                      </a:pPr>
                      <a:r>
                        <a:rPr lang="es" sz="1200" b="1" i="0" u="none" baseline="0">
                          <a:solidFill>
                            <a:srgbClr val="910D28"/>
                          </a:solidFill>
                          <a:highlight>
                            <a:schemeClr val="lt1"/>
                          </a:highlight>
                          <a:latin typeface="Calibri"/>
                          <a:ea typeface="Calibri"/>
                          <a:cs typeface="Calibri"/>
                          <a:sym typeface="Calibri"/>
                        </a:rPr>
                        <a:t>Total de la tarjeta de encuesta A:</a:t>
                      </a:r>
                      <a:endParaRPr sz="1200">
                        <a:solidFill>
                          <a:schemeClr val="dk1"/>
                        </a:solidFill>
                        <a:latin typeface="Calibri"/>
                        <a:ea typeface="Calibri"/>
                        <a:cs typeface="Calibri"/>
                        <a:sym typeface="Calibri"/>
                      </a:endParaRPr>
                    </a:p>
                    <a:p>
                      <a:pPr marL="0" lvl="0" indent="0" algn="ctr" rtl="0">
                        <a:spcBef>
                          <a:spcPts val="0"/>
                        </a:spcBef>
                        <a:spcAft>
                          <a:spcPts val="0"/>
                        </a:spcAft>
                        <a:buNone/>
                      </a:pPr>
                      <a:endParaRPr sz="1200" b="1">
                        <a:solidFill>
                          <a:srgbClr val="910D28"/>
                        </a:solidFill>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graphicFrame>
        <p:nvGraphicFramePr>
          <p:cNvPr id="71" name="Google Shape;71;p16"/>
          <p:cNvGraphicFramePr/>
          <p:nvPr/>
        </p:nvGraphicFramePr>
        <p:xfrm>
          <a:off x="25" y="-14287"/>
          <a:ext cx="9144000" cy="5322100"/>
        </p:xfrm>
        <a:graphic>
          <a:graphicData uri="http://schemas.openxmlformats.org/drawingml/2006/table">
            <a:tbl>
              <a:tblPr bandRow="1">
                <a:noFill/>
                <a:tableStyleId>{4C863E2C-6CC6-44A2-8A6B-BEAB063E3C7C}</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531550">
                <a:tc gridSpan="3">
                  <a:txBody>
                    <a:bodyPr/>
                    <a:lstStyle/>
                    <a:p>
                      <a:pPr marL="0" lvl="0" indent="0" algn="ctr" rtl="0">
                        <a:lnSpc>
                          <a:spcPct val="115000"/>
                        </a:lnSpc>
                        <a:spcBef>
                          <a:spcPts val="0"/>
                        </a:spcBef>
                        <a:spcAft>
                          <a:spcPts val="600"/>
                        </a:spcAft>
                        <a:buNone/>
                      </a:pPr>
                      <a:r>
                        <a:rPr lang="es" sz="1200" b="1" i="0" u="none" baseline="0">
                          <a:solidFill>
                            <a:srgbClr val="FFFFFF"/>
                          </a:solidFill>
                          <a:latin typeface="Calibri"/>
                          <a:ea typeface="Calibri"/>
                          <a:cs typeface="Calibri"/>
                          <a:sym typeface="Calibri"/>
                        </a:rPr>
                        <a:t>Tarjeta de encuesta B</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s"/>
                    </a:p>
                  </a:txBody>
                  <a:tcPr/>
                </a:tc>
                <a:tc hMerge="1">
                  <a:txBody>
                    <a:bodyPr/>
                    <a:lstStyle/>
                    <a:p>
                      <a:endParaRPr lang="es"/>
                    </a:p>
                  </a:txBody>
                  <a:tcPr/>
                </a:tc>
                <a:extLst>
                  <a:ext uri="{0D108BD9-81ED-4DB2-BD59-A6C34878D82A}">
                    <a16:rowId xmlns:a16="http://schemas.microsoft.com/office/drawing/2014/main" val="10000"/>
                  </a:ext>
                </a:extLst>
              </a:tr>
              <a:tr h="680075">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Actividades que describen lo que me gusta hacer:</a:t>
                      </a:r>
                      <a:endParaRPr sz="1200" b="1">
                        <a:solidFill>
                          <a:srgbClr val="910D28"/>
                        </a:solidFill>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Cualidades personales que me describen: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Asignaturas escolares que me gustan:</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625350">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leer y seguir planos o instrucciones.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curioso.</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Matemáticas</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2"/>
                  </a:ext>
                </a:extLst>
              </a:tr>
              <a:tr h="625350">
                <a:tc>
                  <a:txBody>
                    <a:bodyPr/>
                    <a:lstStyle/>
                    <a:p>
                      <a:pPr marL="0" lvl="0" indent="0" algn="ctr" rtl="0">
                        <a:spcBef>
                          <a:spcPts val="0"/>
                        </a:spcBef>
                        <a:spcAft>
                          <a:spcPts val="0"/>
                        </a:spcAft>
                        <a:buNone/>
                      </a:pPr>
                      <a:r>
                        <a:rPr lang="es" sz="1200" b="0" i="0" u="none" baseline="0">
                          <a:latin typeface="Calibri"/>
                          <a:ea typeface="Calibri"/>
                          <a:cs typeface="Calibri"/>
                          <a:sym typeface="Calibri"/>
                        </a:rPr>
                        <a:t>Creo imágenes en mi mente de cómo puede ser un producto terminado.</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Sigo bien instrucciones.</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Redacción</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3"/>
                  </a:ext>
                </a:extLst>
              </a:tr>
              <a:tr h="402575">
                <a:tc>
                  <a:txBody>
                    <a:bodyPr/>
                    <a:lstStyle/>
                    <a:p>
                      <a:pPr marL="0" lvl="0" indent="0" algn="ctr" rtl="0">
                        <a:spcBef>
                          <a:spcPts val="0"/>
                        </a:spcBef>
                        <a:spcAft>
                          <a:spcPts val="0"/>
                        </a:spcAft>
                        <a:buNone/>
                      </a:pPr>
                      <a:r>
                        <a:rPr lang="es" sz="1200" b="0" i="0" u="none" baseline="0">
                          <a:latin typeface="Calibri"/>
                          <a:ea typeface="Calibri"/>
                          <a:cs typeface="Calibri"/>
                          <a:sym typeface="Calibri"/>
                        </a:rPr>
                        <a:t>Quiero trabajar con mis manos.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Puedo prestar atención a detalles.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Ciencias Físicas</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4"/>
                  </a:ext>
                </a:extLst>
              </a:tr>
              <a:tr h="402575">
                <a:tc>
                  <a:txBody>
                    <a:bodyPr/>
                    <a:lstStyle/>
                    <a:p>
                      <a:pPr marL="0" lvl="0" indent="0" algn="ctr" rtl="0">
                        <a:spcBef>
                          <a:spcPts val="0"/>
                        </a:spcBef>
                        <a:spcAft>
                          <a:spcPts val="0"/>
                        </a:spcAft>
                        <a:buNone/>
                      </a:pPr>
                      <a:r>
                        <a:rPr lang="es" sz="1200" b="0" i="0" u="none" baseline="0">
                          <a:latin typeface="Calibri"/>
                          <a:ea typeface="Calibri"/>
                          <a:cs typeface="Calibri"/>
                          <a:sym typeface="Calibri"/>
                        </a:rPr>
                        <a:t>Lo que más me gusta es el trabajo que requiere resultados precisos.</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Se me da bien visualizar posibilidades.</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Oficios de la construcción</a:t>
                      </a:r>
                      <a:endParaRPr sz="1200">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5"/>
                  </a:ext>
                </a:extLst>
              </a:tr>
              <a:tr h="625350">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resolver problemas técnicos.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paciente pero persistente.</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Oficios de electricidad/calor, aire acondicionado y refrigeración/educación tecnológica</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extLst>
                  <a:ext uri="{0D108BD9-81ED-4DB2-BD59-A6C34878D82A}">
                    <a16:rowId xmlns:a16="http://schemas.microsoft.com/office/drawing/2014/main" val="10006"/>
                  </a:ext>
                </a:extLst>
              </a:tr>
              <a:tr h="625350">
                <a:tc>
                  <a:txBody>
                    <a:bodyPr/>
                    <a:lstStyle/>
                    <a:p>
                      <a:pPr marL="0" lvl="0" indent="0" algn="ctr" rtl="0">
                        <a:spcBef>
                          <a:spcPts val="0"/>
                        </a:spcBef>
                        <a:spcAft>
                          <a:spcPts val="0"/>
                        </a:spcAft>
                        <a:buNone/>
                      </a:pPr>
                      <a:r>
                        <a:rPr lang="es" sz="1200" b="0" i="0" u="none" baseline="0">
                          <a:latin typeface="Calibri"/>
                          <a:ea typeface="Calibri"/>
                          <a:cs typeface="Calibri"/>
                          <a:sym typeface="Calibri"/>
                        </a:rPr>
                        <a:t>Aprender y visitar edificios bonitos, históricos o interesantes me hace feliz.</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extLst>
                  <a:ext uri="{0D108BD9-81ED-4DB2-BD59-A6C34878D82A}">
                    <a16:rowId xmlns:a16="http://schemas.microsoft.com/office/drawing/2014/main" val="10007"/>
                  </a:ext>
                </a:extLst>
              </a:tr>
              <a:tr h="625350">
                <a:tc>
                  <a:txBody>
                    <a:bodyPr/>
                    <a:lstStyle/>
                    <a:p>
                      <a:pPr marL="0" lvl="0" indent="0" algn="ctr" rtl="0">
                        <a:spcBef>
                          <a:spcPts val="0"/>
                        </a:spcBef>
                        <a:spcAft>
                          <a:spcPts val="0"/>
                        </a:spcAft>
                        <a:buNone/>
                      </a:pPr>
                      <a:r>
                        <a:rPr lang="es" sz="1200" b="0" i="0" u="none" baseline="0">
                          <a:latin typeface="Calibri"/>
                          <a:ea typeface="Calibri"/>
                          <a:cs typeface="Calibri"/>
                          <a:sym typeface="Calibri"/>
                        </a:rPr>
                        <a:t>Seguir procedimientos lógicos, paso a paso, es agradable.</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l" rtl="0">
                        <a:spcBef>
                          <a:spcPts val="1000"/>
                        </a:spcBef>
                        <a:spcAft>
                          <a:spcPts val="0"/>
                        </a:spcAft>
                        <a:buNone/>
                      </a:pPr>
                      <a:r>
                        <a:rPr lang="es" sz="1200" b="1" i="0" u="none" baseline="0">
                          <a:solidFill>
                            <a:srgbClr val="910D28"/>
                          </a:solidFill>
                          <a:highlight>
                            <a:schemeClr val="lt1"/>
                          </a:highlight>
                          <a:latin typeface="Calibri"/>
                          <a:ea typeface="Calibri"/>
                          <a:cs typeface="Calibri"/>
                          <a:sym typeface="Calibri"/>
                        </a:rPr>
                        <a:t>Total de la Tarjeta de encuesta B:</a:t>
                      </a:r>
                      <a:endParaRPr sz="1200">
                        <a:solidFill>
                          <a:schemeClr val="dk1"/>
                        </a:solidFill>
                        <a:latin typeface="Calibri"/>
                        <a:ea typeface="Calibri"/>
                        <a:cs typeface="Calibri"/>
                        <a:sym typeface="Calibri"/>
                      </a:endParaRPr>
                    </a:p>
                    <a:p>
                      <a:pPr marL="0" lvl="0" indent="0" algn="ctr" rtl="0">
                        <a:spcBef>
                          <a:spcPts val="0"/>
                        </a:spcBef>
                        <a:spcAft>
                          <a:spcPts val="0"/>
                        </a:spcAft>
                        <a:buNone/>
                      </a:pPr>
                      <a:endParaRPr sz="1200" b="1">
                        <a:solidFill>
                          <a:srgbClr val="910D28"/>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graphicFrame>
        <p:nvGraphicFramePr>
          <p:cNvPr id="76" name="Google Shape;76;p17"/>
          <p:cNvGraphicFramePr/>
          <p:nvPr/>
        </p:nvGraphicFramePr>
        <p:xfrm>
          <a:off x="25" y="0"/>
          <a:ext cx="9144000" cy="5392385"/>
        </p:xfrm>
        <a:graphic>
          <a:graphicData uri="http://schemas.openxmlformats.org/drawingml/2006/table">
            <a:tbl>
              <a:tblPr bandRow="1">
                <a:noFill/>
                <a:tableStyleId>{4C863E2C-6CC6-44A2-8A6B-BEAB063E3C7C}</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522025">
                <a:tc gridSpan="3">
                  <a:txBody>
                    <a:bodyPr/>
                    <a:lstStyle/>
                    <a:p>
                      <a:pPr marL="0" lvl="0" indent="0" algn="ctr" rtl="0">
                        <a:lnSpc>
                          <a:spcPct val="115000"/>
                        </a:lnSpc>
                        <a:spcBef>
                          <a:spcPts val="0"/>
                        </a:spcBef>
                        <a:spcAft>
                          <a:spcPts val="600"/>
                        </a:spcAft>
                        <a:buNone/>
                      </a:pPr>
                      <a:r>
                        <a:rPr lang="es" sz="1200" b="1" i="0" u="none" baseline="0">
                          <a:solidFill>
                            <a:srgbClr val="FFFFFF"/>
                          </a:solidFill>
                          <a:latin typeface="Calibri"/>
                          <a:ea typeface="Calibri"/>
                          <a:cs typeface="Calibri"/>
                          <a:sym typeface="Calibri"/>
                        </a:rPr>
                        <a:t>Tarjeta de encuesta C</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s"/>
                    </a:p>
                  </a:txBody>
                  <a:tcPr/>
                </a:tc>
                <a:tc hMerge="1">
                  <a:txBody>
                    <a:bodyPr/>
                    <a:lstStyle/>
                    <a:p>
                      <a:endParaRPr lang="es"/>
                    </a:p>
                  </a:txBody>
                  <a:tcPr/>
                </a:tc>
                <a:extLst>
                  <a:ext uri="{0D108BD9-81ED-4DB2-BD59-A6C34878D82A}">
                    <a16:rowId xmlns:a16="http://schemas.microsoft.com/office/drawing/2014/main" val="10000"/>
                  </a:ext>
                </a:extLst>
              </a:tr>
              <a:tr h="598750">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Actividades que describen lo que me gusta hacer:</a:t>
                      </a:r>
                      <a:endParaRPr sz="1200" b="1">
                        <a:solidFill>
                          <a:srgbClr val="910D28"/>
                        </a:solidFill>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Cualidades personales que me describen: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Asignaturas escolares que me gustan:</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683250">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Utilizo mi imaginación para comunicar nueva </a:t>
                      </a:r>
                      <a:endParaRPr sz="1200">
                        <a:solidFill>
                          <a:srgbClr val="231F20"/>
                        </a:solidFill>
                        <a:latin typeface="Calibri"/>
                        <a:ea typeface="Calibri"/>
                        <a:cs typeface="Calibri"/>
                        <a:sym typeface="Calibri"/>
                      </a:endParaRPr>
                    </a:p>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información a otros.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Soy creativo e imaginativo.</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 Arte/Diseño gráfico</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2"/>
                  </a:ext>
                </a:extLst>
              </a:tr>
              <a:tr h="683250">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Me gusta actuar delante de los demás.</a:t>
                      </a:r>
                      <a:endParaRPr sz="1200">
                        <a:latin typeface="Calibri"/>
                        <a:ea typeface="Calibri"/>
                        <a:cs typeface="Calibri"/>
                        <a:sym typeface="Calibri"/>
                      </a:endParaRPr>
                    </a:p>
                  </a:txBody>
                  <a:tcPr marL="73025" marR="73025" marT="73025" marB="73025" anchor="ctr"/>
                </a:tc>
                <a:tc>
                  <a:txBody>
                    <a:bodyPr/>
                    <a:lstStyle/>
                    <a:p>
                      <a:pPr marL="0" lvl="0" indent="0" algn="ctr" rtl="0">
                        <a:lnSpc>
                          <a:spcPct val="115000"/>
                        </a:lnSpc>
                        <a:spcBef>
                          <a:spcPts val="0"/>
                        </a:spcBef>
                        <a:spcAft>
                          <a:spcPts val="0"/>
                        </a:spcAft>
                        <a:buNone/>
                      </a:pPr>
                      <a:r>
                        <a:rPr lang="es" sz="1200" b="0" i="0" u="none" baseline="0">
                          <a:solidFill>
                            <a:srgbClr val="231F20"/>
                          </a:solidFill>
                          <a:latin typeface="Calibri"/>
                          <a:ea typeface="Calibri"/>
                          <a:cs typeface="Calibri"/>
                          <a:sym typeface="Calibri"/>
                        </a:rPr>
                        <a:t>Tengo un buen vocabulario y puedo comunicarme con claridad.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Música</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3"/>
                  </a:ext>
                </a:extLst>
              </a:tr>
              <a:tr h="429900">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Me gusta leer y escribir en mi tiempo libre.</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Siento curiosidad por las nuevas tecnologías.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Discurso &amp; Drama</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4"/>
                  </a:ext>
                </a:extLst>
              </a:tr>
              <a:tr h="683250">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Toco un instrumento musical.</a:t>
                      </a:r>
                      <a:endParaRPr sz="1200">
                        <a:solidFill>
                          <a:srgbClr val="231F20"/>
                        </a:solidFill>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Me identifico bien con los sentimientos y </a:t>
                      </a:r>
                      <a:endParaRPr sz="1200">
                        <a:solidFill>
                          <a:srgbClr val="231F20"/>
                        </a:solidFill>
                        <a:latin typeface="Calibri"/>
                        <a:ea typeface="Calibri"/>
                        <a:cs typeface="Calibri"/>
                        <a:sym typeface="Calibri"/>
                      </a:endParaRPr>
                    </a:p>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pensamientos de los demás.</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Periodismo/Literatura</a:t>
                      </a:r>
                      <a:endParaRPr sz="1200">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5"/>
                  </a:ext>
                </a:extLst>
              </a:tr>
              <a:tr h="429900">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Me gusta realizar actividades creativas y artísticas.</a:t>
                      </a:r>
                      <a:endParaRPr sz="1200">
                        <a:solidFill>
                          <a:srgbClr val="231F20"/>
                        </a:solidFill>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Soy decidido y tenaz.</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Tecnologías audiovisuales</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extLst>
                  <a:ext uri="{0D108BD9-81ED-4DB2-BD59-A6C34878D82A}">
                    <a16:rowId xmlns:a16="http://schemas.microsoft.com/office/drawing/2014/main" val="10006"/>
                  </a:ext>
                </a:extLst>
              </a:tr>
              <a:tr h="429900">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A menudo utilizo la tecnología de vídeo y grabación.</a:t>
                      </a:r>
                      <a:endParaRPr sz="1200">
                        <a:solidFill>
                          <a:srgbClr val="231F20"/>
                        </a:solidFill>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extLst>
                  <a:ext uri="{0D108BD9-81ED-4DB2-BD59-A6C34878D82A}">
                    <a16:rowId xmlns:a16="http://schemas.microsoft.com/office/drawing/2014/main" val="10007"/>
                  </a:ext>
                </a:extLst>
              </a:tr>
              <a:tr h="683250">
                <a:tc>
                  <a:txBody>
                    <a:bodyPr/>
                    <a:lstStyle/>
                    <a:p>
                      <a:pPr marL="0" lvl="0" indent="0" algn="ctr" rtl="0">
                        <a:lnSpc>
                          <a:spcPct val="115000"/>
                        </a:lnSpc>
                        <a:spcBef>
                          <a:spcPts val="0"/>
                        </a:spcBef>
                        <a:spcAft>
                          <a:spcPts val="0"/>
                        </a:spcAft>
                        <a:buNone/>
                      </a:pPr>
                      <a:r>
                        <a:rPr lang="es" sz="1200" b="0" i="0" u="none" baseline="0">
                          <a:solidFill>
                            <a:srgbClr val="231F20"/>
                          </a:solidFill>
                          <a:latin typeface="Calibri"/>
                          <a:ea typeface="Calibri"/>
                          <a:cs typeface="Calibri"/>
                          <a:sym typeface="Calibri"/>
                        </a:rPr>
                        <a:t>Me gusta diseñar folletos y carteles para proyectos. </a:t>
                      </a:r>
                      <a:endParaRPr sz="1200">
                        <a:solidFill>
                          <a:srgbClr val="231F20"/>
                        </a:solidFill>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l" rtl="0">
                        <a:spcBef>
                          <a:spcPts val="1000"/>
                        </a:spcBef>
                        <a:spcAft>
                          <a:spcPts val="0"/>
                        </a:spcAft>
                        <a:buNone/>
                      </a:pPr>
                      <a:r>
                        <a:rPr lang="es" sz="1200" b="1" i="0" u="none" baseline="0">
                          <a:solidFill>
                            <a:srgbClr val="910D28"/>
                          </a:solidFill>
                          <a:highlight>
                            <a:schemeClr val="lt1"/>
                          </a:highlight>
                          <a:latin typeface="Calibri"/>
                          <a:ea typeface="Calibri"/>
                          <a:cs typeface="Calibri"/>
                          <a:sym typeface="Calibri"/>
                        </a:rPr>
                        <a:t>Total de la Tarjeta de encuesta C:</a:t>
                      </a:r>
                      <a:endParaRPr sz="1200">
                        <a:solidFill>
                          <a:schemeClr val="dk1"/>
                        </a:solidFill>
                        <a:latin typeface="Calibri"/>
                        <a:ea typeface="Calibri"/>
                        <a:cs typeface="Calibri"/>
                        <a:sym typeface="Calibri"/>
                      </a:endParaRPr>
                    </a:p>
                    <a:p>
                      <a:pPr marL="0" lvl="0" indent="0" algn="ctr" rtl="0">
                        <a:spcBef>
                          <a:spcPts val="0"/>
                        </a:spcBef>
                        <a:spcAft>
                          <a:spcPts val="0"/>
                        </a:spcAft>
                        <a:buNone/>
                      </a:pPr>
                      <a:endParaRPr sz="1200" b="1">
                        <a:solidFill>
                          <a:srgbClr val="910D28"/>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graphicFrame>
        <p:nvGraphicFramePr>
          <p:cNvPr id="81" name="Google Shape;81;p18"/>
          <p:cNvGraphicFramePr/>
          <p:nvPr/>
        </p:nvGraphicFramePr>
        <p:xfrm>
          <a:off x="-37" y="0"/>
          <a:ext cx="9144000" cy="5229660"/>
        </p:xfrm>
        <a:graphic>
          <a:graphicData uri="http://schemas.openxmlformats.org/drawingml/2006/table">
            <a:tbl>
              <a:tblPr bandRow="1">
                <a:noFill/>
                <a:tableStyleId>{4C863E2C-6CC6-44A2-8A6B-BEAB063E3C7C}</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661225">
                <a:tc gridSpan="3">
                  <a:txBody>
                    <a:bodyPr/>
                    <a:lstStyle/>
                    <a:p>
                      <a:pPr marL="0" lvl="0" indent="0" algn="ctr" rtl="0">
                        <a:lnSpc>
                          <a:spcPct val="115000"/>
                        </a:lnSpc>
                        <a:spcBef>
                          <a:spcPts val="0"/>
                        </a:spcBef>
                        <a:spcAft>
                          <a:spcPts val="600"/>
                        </a:spcAft>
                        <a:buNone/>
                      </a:pPr>
                      <a:r>
                        <a:rPr lang="es" sz="1200" b="1" i="0" u="none" baseline="0">
                          <a:solidFill>
                            <a:srgbClr val="FFFFFF"/>
                          </a:solidFill>
                          <a:latin typeface="Calibri"/>
                          <a:ea typeface="Calibri"/>
                          <a:cs typeface="Calibri"/>
                          <a:sym typeface="Calibri"/>
                        </a:rPr>
                        <a:t>Tarjeta de encuesta D</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s"/>
                    </a:p>
                  </a:txBody>
                  <a:tcPr/>
                </a:tc>
                <a:tc hMerge="1">
                  <a:txBody>
                    <a:bodyPr/>
                    <a:lstStyle/>
                    <a:p>
                      <a:endParaRPr lang="es"/>
                    </a:p>
                  </a:txBody>
                  <a:tcPr/>
                </a:tc>
                <a:extLst>
                  <a:ext uri="{0D108BD9-81ED-4DB2-BD59-A6C34878D82A}">
                    <a16:rowId xmlns:a16="http://schemas.microsoft.com/office/drawing/2014/main" val="10000"/>
                  </a:ext>
                </a:extLst>
              </a:tr>
              <a:tr h="719075">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Actividades que describen lo que me gusta hacer:</a:t>
                      </a:r>
                      <a:endParaRPr sz="1200" b="1">
                        <a:solidFill>
                          <a:srgbClr val="910D28"/>
                        </a:solidFill>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Cualidades personales que me describen: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Asignaturas escolares que me gustan:</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735600">
                <a:tc>
                  <a:txBody>
                    <a:bodyPr/>
                    <a:lstStyle/>
                    <a:p>
                      <a:pPr marL="0" lvl="0" indent="0" algn="ctr" rtl="0">
                        <a:lnSpc>
                          <a:spcPct val="115000"/>
                        </a:lnSpc>
                        <a:spcBef>
                          <a:spcPts val="0"/>
                        </a:spcBef>
                        <a:spcAft>
                          <a:spcPts val="0"/>
                        </a:spcAft>
                        <a:buNone/>
                      </a:pPr>
                      <a:r>
                        <a:rPr lang="es" sz="1200" b="0" i="0" u="none" baseline="0">
                          <a:solidFill>
                            <a:srgbClr val="231F20"/>
                          </a:solidFill>
                          <a:latin typeface="Calibri"/>
                          <a:ea typeface="Calibri"/>
                          <a:cs typeface="Calibri"/>
                          <a:sym typeface="Calibri"/>
                        </a:rPr>
                        <a:t>Me gusta comunicarme con diferentes tipos de personas. </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amigable.</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Artes del lenguaje</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2"/>
                  </a:ext>
                </a:extLst>
              </a:tr>
              <a:tr h="661225">
                <a:tc>
                  <a:txBody>
                    <a:bodyPr/>
                    <a:lstStyle/>
                    <a:p>
                      <a:pPr marL="0" lvl="0" indent="0" algn="ctr" rtl="0">
                        <a:spcBef>
                          <a:spcPts val="0"/>
                        </a:spcBef>
                        <a:spcAft>
                          <a:spcPts val="0"/>
                        </a:spcAft>
                        <a:buNone/>
                      </a:pPr>
                      <a:r>
                        <a:rPr lang="es" sz="1200" b="0" i="0" u="none" baseline="0">
                          <a:latin typeface="Calibri"/>
                          <a:ea typeface="Calibri"/>
                          <a:cs typeface="Calibri"/>
                          <a:sym typeface="Calibri"/>
                        </a:rPr>
                        <a:t>Quiero ayudar a los demás con sus tareas y aprender cosas nuevas.</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Yo tomo decisiones.</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Estudios Sociales</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3"/>
                  </a:ext>
                </a:extLst>
              </a:tr>
              <a:tr h="425675">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ir a la escuela.</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servicial.</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Matemáticas</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4"/>
                  </a:ext>
                </a:extLst>
              </a:tr>
              <a:tr h="425675">
                <a:tc>
                  <a:txBody>
                    <a:bodyPr/>
                    <a:lstStyle/>
                    <a:p>
                      <a:pPr marL="0" lvl="0" indent="0" algn="ctr" rtl="0">
                        <a:spcBef>
                          <a:spcPts val="0"/>
                        </a:spcBef>
                        <a:spcAft>
                          <a:spcPts val="0"/>
                        </a:spcAft>
                        <a:buNone/>
                      </a:pPr>
                      <a:r>
                        <a:rPr lang="es" sz="1200" b="0" i="0" u="none" baseline="0">
                          <a:latin typeface="Calibri"/>
                          <a:ea typeface="Calibri"/>
                          <a:cs typeface="Calibri"/>
                          <a:sym typeface="Calibri"/>
                        </a:rPr>
                        <a:t>Puedo manejar varias responsabilidades a la vez.</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innovador y curioso.</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Ciencia</a:t>
                      </a:r>
                      <a:endParaRPr sz="1200">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5"/>
                  </a:ext>
                </a:extLst>
              </a:tr>
              <a:tr h="425675">
                <a:tc>
                  <a:txBody>
                    <a:bodyPr/>
                    <a:lstStyle/>
                    <a:p>
                      <a:pPr marL="0" lvl="0" indent="0" algn="ctr" rtl="0">
                        <a:spcBef>
                          <a:spcPts val="0"/>
                        </a:spcBef>
                        <a:spcAft>
                          <a:spcPts val="0"/>
                        </a:spcAft>
                        <a:buNone/>
                      </a:pPr>
                      <a:r>
                        <a:rPr lang="es" sz="1200" b="0" i="0" u="none" baseline="0">
                          <a:latin typeface="Calibri"/>
                          <a:ea typeface="Calibri"/>
                          <a:cs typeface="Calibri"/>
                          <a:sym typeface="Calibri"/>
                        </a:rPr>
                        <a:t>Dirijo y planifico actividades para otros.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un buen oyente.</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Psicología</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extLst>
                  <a:ext uri="{0D108BD9-81ED-4DB2-BD59-A6C34878D82A}">
                    <a16:rowId xmlns:a16="http://schemas.microsoft.com/office/drawing/2014/main" val="10006"/>
                  </a:ext>
                </a:extLst>
              </a:tr>
              <a:tr h="428150">
                <a:tc>
                  <a:txBody>
                    <a:bodyPr/>
                    <a:lstStyle/>
                    <a:p>
                      <a:pPr marL="0" lvl="0" indent="0" algn="ctr" rtl="0">
                        <a:spcBef>
                          <a:spcPts val="0"/>
                        </a:spcBef>
                        <a:spcAft>
                          <a:spcPts val="0"/>
                        </a:spcAft>
                        <a:buNone/>
                      </a:pPr>
                      <a:r>
                        <a:rPr lang="es" sz="1200" b="0" i="0" u="none" baseline="0">
                          <a:latin typeface="Calibri"/>
                          <a:ea typeface="Calibri"/>
                          <a:cs typeface="Calibri"/>
                          <a:sym typeface="Calibri"/>
                        </a:rPr>
                        <a:t>Disfruto adquiriendo nueva información.</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extLst>
                  <a:ext uri="{0D108BD9-81ED-4DB2-BD59-A6C34878D82A}">
                    <a16:rowId xmlns:a16="http://schemas.microsoft.com/office/drawing/2014/main" val="10007"/>
                  </a:ext>
                </a:extLst>
              </a:tr>
              <a:tr h="661225">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ayudar a la gente a superar sus retos.</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l" rtl="0">
                        <a:spcBef>
                          <a:spcPts val="1000"/>
                        </a:spcBef>
                        <a:spcAft>
                          <a:spcPts val="0"/>
                        </a:spcAft>
                        <a:buNone/>
                      </a:pPr>
                      <a:r>
                        <a:rPr lang="es" sz="1200" b="1" i="0" u="none" baseline="0">
                          <a:solidFill>
                            <a:srgbClr val="910D28"/>
                          </a:solidFill>
                          <a:highlight>
                            <a:schemeClr val="lt1"/>
                          </a:highlight>
                          <a:latin typeface="Calibri"/>
                          <a:ea typeface="Calibri"/>
                          <a:cs typeface="Calibri"/>
                          <a:sym typeface="Calibri"/>
                        </a:rPr>
                        <a:t>Total de la Tarjeta de encuesta D:</a:t>
                      </a:r>
                      <a:endParaRPr sz="1200">
                        <a:solidFill>
                          <a:schemeClr val="dk1"/>
                        </a:solidFill>
                        <a:latin typeface="Calibri"/>
                        <a:ea typeface="Calibri"/>
                        <a:cs typeface="Calibri"/>
                        <a:sym typeface="Calibri"/>
                      </a:endParaRPr>
                    </a:p>
                    <a:p>
                      <a:pPr marL="0" lvl="0" indent="0" algn="ctr" rtl="0">
                        <a:spcBef>
                          <a:spcPts val="0"/>
                        </a:spcBef>
                        <a:spcAft>
                          <a:spcPts val="0"/>
                        </a:spcAft>
                        <a:buNone/>
                      </a:pPr>
                      <a:endParaRPr sz="1200" b="1">
                        <a:solidFill>
                          <a:srgbClr val="910D28"/>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graphicFrame>
        <p:nvGraphicFramePr>
          <p:cNvPr id="86" name="Google Shape;86;p19"/>
          <p:cNvGraphicFramePr/>
          <p:nvPr/>
        </p:nvGraphicFramePr>
        <p:xfrm>
          <a:off x="-37" y="0"/>
          <a:ext cx="9144000" cy="5143525"/>
        </p:xfrm>
        <a:graphic>
          <a:graphicData uri="http://schemas.openxmlformats.org/drawingml/2006/table">
            <a:tbl>
              <a:tblPr bandRow="1">
                <a:noFill/>
                <a:tableStyleId>{4C863E2C-6CC6-44A2-8A6B-BEAB063E3C7C}</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572575">
                <a:tc gridSpan="3">
                  <a:txBody>
                    <a:bodyPr/>
                    <a:lstStyle/>
                    <a:p>
                      <a:pPr marL="0" lvl="0" indent="0" algn="ctr" rtl="0">
                        <a:lnSpc>
                          <a:spcPct val="115000"/>
                        </a:lnSpc>
                        <a:spcBef>
                          <a:spcPts val="0"/>
                        </a:spcBef>
                        <a:spcAft>
                          <a:spcPts val="600"/>
                        </a:spcAft>
                        <a:buNone/>
                      </a:pPr>
                      <a:r>
                        <a:rPr lang="es" sz="1200" b="1" i="0" u="none" baseline="0">
                          <a:solidFill>
                            <a:srgbClr val="FFFFFF"/>
                          </a:solidFill>
                          <a:latin typeface="Calibri"/>
                          <a:ea typeface="Calibri"/>
                          <a:cs typeface="Calibri"/>
                          <a:sym typeface="Calibri"/>
                        </a:rPr>
                        <a:t>Tarjeta de encuesta E</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s"/>
                    </a:p>
                  </a:txBody>
                  <a:tcPr/>
                </a:tc>
                <a:tc hMerge="1">
                  <a:txBody>
                    <a:bodyPr/>
                    <a:lstStyle/>
                    <a:p>
                      <a:endParaRPr lang="es"/>
                    </a:p>
                  </a:txBody>
                  <a:tcPr/>
                </a:tc>
                <a:extLst>
                  <a:ext uri="{0D108BD9-81ED-4DB2-BD59-A6C34878D82A}">
                    <a16:rowId xmlns:a16="http://schemas.microsoft.com/office/drawing/2014/main" val="10000"/>
                  </a:ext>
                </a:extLst>
              </a:tr>
              <a:tr h="622675">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Actividades que describen lo que me gusta hacer:</a:t>
                      </a:r>
                      <a:endParaRPr sz="1200" b="1">
                        <a:solidFill>
                          <a:srgbClr val="910D28"/>
                        </a:solidFill>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Cualidades personales que me describen: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Asignaturas escolares que me gustan:</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370750">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trabajar con números.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confiable.</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Contabilidad</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2"/>
                  </a:ext>
                </a:extLst>
              </a:tr>
              <a:tr h="400825">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Me gusta trabajar para cumplir un plazo.</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ordenado.</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Matemáticas</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3"/>
                  </a:ext>
                </a:extLst>
              </a:tr>
              <a:tr h="637000">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A menudo hago predicciones basadas en los hechos existentes.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Tengo confianza en mí mismo.</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Economía</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4"/>
                  </a:ext>
                </a:extLst>
              </a:tr>
              <a:tr h="637000">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Tengo un marco de reglas por el cual </a:t>
                      </a:r>
                      <a:endParaRPr sz="1200">
                        <a:solidFill>
                          <a:srgbClr val="231F20"/>
                        </a:solidFill>
                        <a:latin typeface="Calibri"/>
                        <a:ea typeface="Calibri"/>
                        <a:cs typeface="Calibri"/>
                        <a:sym typeface="Calibri"/>
                      </a:endParaRPr>
                    </a:p>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opero.</a:t>
                      </a:r>
                      <a:endParaRPr sz="1200">
                        <a:solidFill>
                          <a:srgbClr val="231F20"/>
                        </a:solidFill>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Pienso con lógica.</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Banca/Servicios financieros</a:t>
                      </a:r>
                      <a:endParaRPr sz="1200">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5"/>
                  </a:ext>
                </a:extLst>
              </a:tr>
              <a:tr h="637000">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Me gusta analizar información financiera e interpretarla para los demás.</a:t>
                      </a:r>
                      <a:endParaRPr sz="1200">
                        <a:solidFill>
                          <a:srgbClr val="231F20"/>
                        </a:solidFill>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Suelo ser metódico o eficiente.</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Derecho Comercial</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extLst>
                  <a:ext uri="{0D108BD9-81ED-4DB2-BD59-A6C34878D82A}">
                    <a16:rowId xmlns:a16="http://schemas.microsoft.com/office/drawing/2014/main" val="10006"/>
                  </a:ext>
                </a:extLst>
              </a:tr>
              <a:tr h="637000">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Me gusta manejar el dinero con precisión y fiabilidad. </a:t>
                      </a:r>
                      <a:endParaRPr sz="1200">
                        <a:solidFill>
                          <a:srgbClr val="231F20"/>
                        </a:solidFill>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extLst>
                  <a:ext uri="{0D108BD9-81ED-4DB2-BD59-A6C34878D82A}">
                    <a16:rowId xmlns:a16="http://schemas.microsoft.com/office/drawing/2014/main" val="10007"/>
                  </a:ext>
                </a:extLst>
              </a:tr>
              <a:tr h="628700">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Me enorgullece mi forma de vestir y mi aspecto.</a:t>
                      </a:r>
                      <a:endParaRPr sz="1200">
                        <a:solidFill>
                          <a:srgbClr val="231F20"/>
                        </a:solidFill>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l" rtl="0">
                        <a:spcBef>
                          <a:spcPts val="1000"/>
                        </a:spcBef>
                        <a:spcAft>
                          <a:spcPts val="0"/>
                        </a:spcAft>
                        <a:buNone/>
                      </a:pPr>
                      <a:r>
                        <a:rPr lang="es" sz="1200" b="1" i="0" u="none" baseline="0">
                          <a:solidFill>
                            <a:srgbClr val="910D28"/>
                          </a:solidFill>
                          <a:highlight>
                            <a:schemeClr val="lt1"/>
                          </a:highlight>
                          <a:latin typeface="Calibri"/>
                          <a:ea typeface="Calibri"/>
                          <a:cs typeface="Calibri"/>
                          <a:sym typeface="Calibri"/>
                        </a:rPr>
                        <a:t>Total de la Tarjeta de encuesta E:</a:t>
                      </a:r>
                      <a:endParaRPr sz="1200">
                        <a:solidFill>
                          <a:schemeClr val="dk1"/>
                        </a:solidFill>
                        <a:latin typeface="Calibri"/>
                        <a:ea typeface="Calibri"/>
                        <a:cs typeface="Calibri"/>
                        <a:sym typeface="Calibri"/>
                      </a:endParaRPr>
                    </a:p>
                    <a:p>
                      <a:pPr marL="0" lvl="0" indent="0" algn="ctr" rtl="0">
                        <a:spcBef>
                          <a:spcPts val="0"/>
                        </a:spcBef>
                        <a:spcAft>
                          <a:spcPts val="0"/>
                        </a:spcAft>
                        <a:buNone/>
                      </a:pPr>
                      <a:endParaRPr sz="1200" b="1">
                        <a:solidFill>
                          <a:srgbClr val="910D28"/>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graphicFrame>
        <p:nvGraphicFramePr>
          <p:cNvPr id="91" name="Google Shape;91;p20"/>
          <p:cNvGraphicFramePr/>
          <p:nvPr/>
        </p:nvGraphicFramePr>
        <p:xfrm>
          <a:off x="-37" y="-25"/>
          <a:ext cx="9144000" cy="5143525"/>
        </p:xfrm>
        <a:graphic>
          <a:graphicData uri="http://schemas.openxmlformats.org/drawingml/2006/table">
            <a:tbl>
              <a:tblPr bandRow="1">
                <a:noFill/>
                <a:tableStyleId>{4C863E2C-6CC6-44A2-8A6B-BEAB063E3C7C}</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520450">
                <a:tc gridSpan="3">
                  <a:txBody>
                    <a:bodyPr/>
                    <a:lstStyle/>
                    <a:p>
                      <a:pPr marL="0" lvl="0" indent="0" algn="ctr" rtl="0">
                        <a:lnSpc>
                          <a:spcPct val="115000"/>
                        </a:lnSpc>
                        <a:spcBef>
                          <a:spcPts val="0"/>
                        </a:spcBef>
                        <a:spcAft>
                          <a:spcPts val="600"/>
                        </a:spcAft>
                        <a:buNone/>
                      </a:pPr>
                      <a:r>
                        <a:rPr lang="es" sz="1200" b="1" i="0" u="none" baseline="0">
                          <a:solidFill>
                            <a:srgbClr val="FFFFFF"/>
                          </a:solidFill>
                          <a:latin typeface="Calibri"/>
                          <a:ea typeface="Calibri"/>
                          <a:cs typeface="Calibri"/>
                          <a:sym typeface="Calibri"/>
                        </a:rPr>
                        <a:t>Tarjeta de encuesta F</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s"/>
                    </a:p>
                  </a:txBody>
                  <a:tcPr/>
                </a:tc>
                <a:tc hMerge="1">
                  <a:txBody>
                    <a:bodyPr/>
                    <a:lstStyle/>
                    <a:p>
                      <a:endParaRPr lang="es"/>
                    </a:p>
                  </a:txBody>
                  <a:tcPr/>
                </a:tc>
                <a:extLst>
                  <a:ext uri="{0D108BD9-81ED-4DB2-BD59-A6C34878D82A}">
                    <a16:rowId xmlns:a16="http://schemas.microsoft.com/office/drawing/2014/main" val="10000"/>
                  </a:ext>
                </a:extLst>
              </a:tr>
              <a:tr h="773050">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Actividades que describen lo que me gusta hacer:</a:t>
                      </a:r>
                      <a:endParaRPr sz="1200" b="1">
                        <a:solidFill>
                          <a:srgbClr val="910D28"/>
                        </a:solidFill>
                        <a:highlight>
                          <a:srgbClr val="FFFFFF"/>
                        </a:highlight>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tcP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Cualidades personales que me describen: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Asignaturas escolares que me gustan:</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612325">
                <a:tc>
                  <a:txBody>
                    <a:bodyPr/>
                    <a:lstStyle/>
                    <a:p>
                      <a:pPr marL="0" lvl="0" indent="0" algn="ctr" rtl="0">
                        <a:spcBef>
                          <a:spcPts val="0"/>
                        </a:spcBef>
                        <a:spcAft>
                          <a:spcPts val="0"/>
                        </a:spcAft>
                        <a:buNone/>
                      </a:pPr>
                      <a:r>
                        <a:rPr lang="es" sz="1200" b="0" i="0" u="none" baseline="0">
                          <a:latin typeface="Calibri"/>
                          <a:ea typeface="Calibri"/>
                          <a:cs typeface="Calibri"/>
                          <a:sym typeface="Calibri"/>
                        </a:rPr>
                        <a:t>Tomo decisiones basadas en lo que noto. </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aventurero. </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Artes del lenguaje</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2"/>
                  </a:ext>
                </a:extLst>
              </a:tr>
              <a:tr h="394200">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ser líder.</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confiable.</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Psicología/Sociología </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3"/>
                  </a:ext>
                </a:extLst>
              </a:tr>
              <a:tr h="394200">
                <a:tc>
                  <a:txBody>
                    <a:bodyPr/>
                    <a:lstStyle/>
                    <a:p>
                      <a:pPr marL="0" lvl="0" indent="0" algn="ctr" rtl="0">
                        <a:spcBef>
                          <a:spcPts val="0"/>
                        </a:spcBef>
                        <a:spcAft>
                          <a:spcPts val="0"/>
                        </a:spcAft>
                        <a:buNone/>
                      </a:pPr>
                      <a:r>
                        <a:rPr lang="es" sz="1200" b="0" i="0" u="none" baseline="0">
                          <a:latin typeface="Calibri"/>
                          <a:ea typeface="Calibri"/>
                          <a:cs typeface="Calibri"/>
                          <a:sym typeface="Calibri"/>
                        </a:rPr>
                        <a:t>Respeto las normas y los reglamentos.</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una persona con mentalidad comunitaria. </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Gobierno/Historia</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4"/>
                  </a:ext>
                </a:extLst>
              </a:tr>
              <a:tr h="612325">
                <a:tc>
                  <a:txBody>
                    <a:bodyPr/>
                    <a:lstStyle/>
                    <a:p>
                      <a:pPr marL="0" lvl="0" indent="0" algn="ctr" rtl="0">
                        <a:spcBef>
                          <a:spcPts val="0"/>
                        </a:spcBef>
                        <a:spcAft>
                          <a:spcPts val="0"/>
                        </a:spcAft>
                        <a:buNone/>
                      </a:pPr>
                      <a:r>
                        <a:rPr lang="es" sz="1200" b="0" i="0" u="none" baseline="0">
                          <a:latin typeface="Calibri"/>
                          <a:ea typeface="Calibri"/>
                          <a:cs typeface="Calibri"/>
                          <a:sym typeface="Calibri"/>
                        </a:rPr>
                        <a:t>Debatir y ganar argumentos es divertido.</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Estoy decidido.</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Aplicación de la ley </a:t>
                      </a:r>
                      <a:endParaRPr sz="1200">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5"/>
                  </a:ext>
                </a:extLst>
              </a:tr>
              <a:tr h="612325">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observar y analizar el comportamiento de los demás. </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una persona positiva.</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Primeros auxilios</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extLst>
                  <a:ext uri="{0D108BD9-81ED-4DB2-BD59-A6C34878D82A}">
                    <a16:rowId xmlns:a16="http://schemas.microsoft.com/office/drawing/2014/main" val="10006"/>
                  </a:ext>
                </a:extLst>
              </a:tr>
              <a:tr h="612325">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interactuar con otras personas.</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solidFill>
                      <a:srgbClr val="FFFFFF"/>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extLst>
                  <a:ext uri="{0D108BD9-81ED-4DB2-BD59-A6C34878D82A}">
                    <a16:rowId xmlns:a16="http://schemas.microsoft.com/office/drawing/2014/main" val="10007"/>
                  </a:ext>
                </a:extLst>
              </a:tr>
              <a:tr h="612325">
                <a:tc>
                  <a:txBody>
                    <a:bodyPr/>
                    <a:lstStyle/>
                    <a:p>
                      <a:pPr marL="0" lvl="0" indent="0" algn="ctr" rtl="0">
                        <a:spcBef>
                          <a:spcPts val="0"/>
                        </a:spcBef>
                        <a:spcAft>
                          <a:spcPts val="0"/>
                        </a:spcAft>
                        <a:buNone/>
                      </a:pPr>
                      <a:r>
                        <a:rPr lang="es" sz="1200" b="0" i="0" u="none" baseline="0">
                          <a:latin typeface="Calibri"/>
                          <a:ea typeface="Calibri"/>
                          <a:cs typeface="Calibri"/>
                          <a:sym typeface="Calibri"/>
                        </a:rPr>
                        <a:t>Se me da bien trabajar bajo presión. </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l" rtl="0">
                        <a:spcBef>
                          <a:spcPts val="1000"/>
                        </a:spcBef>
                        <a:spcAft>
                          <a:spcPts val="0"/>
                        </a:spcAft>
                        <a:buNone/>
                      </a:pPr>
                      <a:r>
                        <a:rPr lang="es" sz="1200" b="1" i="0" u="none" baseline="0">
                          <a:solidFill>
                            <a:srgbClr val="910D28"/>
                          </a:solidFill>
                          <a:highlight>
                            <a:schemeClr val="lt1"/>
                          </a:highlight>
                          <a:latin typeface="Calibri"/>
                          <a:ea typeface="Calibri"/>
                          <a:cs typeface="Calibri"/>
                          <a:sym typeface="Calibri"/>
                        </a:rPr>
                        <a:t>Total de la Tarjeta de encuesta F:</a:t>
                      </a:r>
                      <a:endParaRPr sz="1200">
                        <a:solidFill>
                          <a:schemeClr val="dk1"/>
                        </a:solidFill>
                        <a:latin typeface="Calibri"/>
                        <a:ea typeface="Calibri"/>
                        <a:cs typeface="Calibri"/>
                        <a:sym typeface="Calibri"/>
                      </a:endParaRPr>
                    </a:p>
                    <a:p>
                      <a:pPr marL="0" lvl="0" indent="0" algn="ctr" rtl="0">
                        <a:spcBef>
                          <a:spcPts val="0"/>
                        </a:spcBef>
                        <a:spcAft>
                          <a:spcPts val="0"/>
                        </a:spcAft>
                        <a:buNone/>
                      </a:pPr>
                      <a:endParaRPr sz="1200" b="1">
                        <a:solidFill>
                          <a:srgbClr val="910D28"/>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graphicFrame>
        <p:nvGraphicFramePr>
          <p:cNvPr id="96" name="Google Shape;96;p21"/>
          <p:cNvGraphicFramePr/>
          <p:nvPr/>
        </p:nvGraphicFramePr>
        <p:xfrm>
          <a:off x="-37" y="-20"/>
          <a:ext cx="9144000" cy="5143500"/>
        </p:xfrm>
        <a:graphic>
          <a:graphicData uri="http://schemas.openxmlformats.org/drawingml/2006/table">
            <a:tbl>
              <a:tblPr bandRow="1">
                <a:noFill/>
                <a:tableStyleId>{4C863E2C-6CC6-44A2-8A6B-BEAB063E3C7C}</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543275">
                <a:tc gridSpan="3">
                  <a:txBody>
                    <a:bodyPr/>
                    <a:lstStyle/>
                    <a:p>
                      <a:pPr marL="0" lvl="0" indent="0" algn="ctr" rtl="0">
                        <a:lnSpc>
                          <a:spcPct val="115000"/>
                        </a:lnSpc>
                        <a:spcBef>
                          <a:spcPts val="0"/>
                        </a:spcBef>
                        <a:spcAft>
                          <a:spcPts val="600"/>
                        </a:spcAft>
                        <a:buNone/>
                      </a:pPr>
                      <a:r>
                        <a:rPr lang="es" sz="1200" b="1" i="0" u="none" baseline="0">
                          <a:solidFill>
                            <a:srgbClr val="FFFFFF"/>
                          </a:solidFill>
                          <a:latin typeface="Calibri"/>
                          <a:ea typeface="Calibri"/>
                          <a:cs typeface="Calibri"/>
                          <a:sym typeface="Calibri"/>
                        </a:rPr>
                        <a:t>Tarjeta de encuesta G</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s"/>
                    </a:p>
                  </a:txBody>
                  <a:tcPr/>
                </a:tc>
                <a:tc hMerge="1">
                  <a:txBody>
                    <a:bodyPr/>
                    <a:lstStyle/>
                    <a:p>
                      <a:endParaRPr lang="es"/>
                    </a:p>
                  </a:txBody>
                  <a:tcPr/>
                </a:tc>
                <a:extLst>
                  <a:ext uri="{0D108BD9-81ED-4DB2-BD59-A6C34878D82A}">
                    <a16:rowId xmlns:a16="http://schemas.microsoft.com/office/drawing/2014/main" val="10000"/>
                  </a:ext>
                </a:extLst>
              </a:tr>
              <a:tr h="806900">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Actividades que describen lo que me gusta hacer:</a:t>
                      </a:r>
                      <a:endParaRPr sz="1200" b="1">
                        <a:solidFill>
                          <a:srgbClr val="910D28"/>
                        </a:solidFill>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Cualidades personales que me describen: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Asignaturas escolares que me gustan:</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411450">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ir de compras.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Tengo energía.</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Artes del lenguaje</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2"/>
                  </a:ext>
                </a:extLst>
              </a:tr>
              <a:tr h="411450">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estar al mando.</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competitivo.</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Matemáticas</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3"/>
                  </a:ext>
                </a:extLst>
              </a:tr>
              <a:tr h="639150">
                <a:tc>
                  <a:txBody>
                    <a:bodyPr/>
                    <a:lstStyle/>
                    <a:p>
                      <a:pPr marL="0" lvl="0" indent="0" algn="ctr" rtl="0">
                        <a:spcBef>
                          <a:spcPts val="0"/>
                        </a:spcBef>
                        <a:spcAft>
                          <a:spcPts val="0"/>
                        </a:spcAft>
                        <a:buNone/>
                      </a:pPr>
                      <a:r>
                        <a:rPr lang="es" sz="1200" b="0" i="0" u="none" baseline="0">
                          <a:latin typeface="Calibri"/>
                          <a:ea typeface="Calibri"/>
                          <a:cs typeface="Calibri"/>
                          <a:sym typeface="Calibri"/>
                        </a:rPr>
                        <a:t>Hacer exposiciones y promover ideas suena divertido.</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creativo.</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Negocios/Mercadotecnia</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4"/>
                  </a:ext>
                </a:extLst>
              </a:tr>
              <a:tr h="639150">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hacer presentaciones y disfruto hablar en público. </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Estoy motivado.</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Economía</a:t>
                      </a:r>
                      <a:endParaRPr sz="1200">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5"/>
                  </a:ext>
                </a:extLst>
              </a:tr>
              <a:tr h="639150">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persuadir a la gente para que compre o haga cosas. </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persuasivo. </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Aplicaciones informáticas</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extLst>
                  <a:ext uri="{0D108BD9-81ED-4DB2-BD59-A6C34878D82A}">
                    <a16:rowId xmlns:a16="http://schemas.microsoft.com/office/drawing/2014/main" val="10006"/>
                  </a:ext>
                </a:extLst>
              </a:tr>
              <a:tr h="413825">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hablar con la gente. </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extLst>
                  <a:ext uri="{0D108BD9-81ED-4DB2-BD59-A6C34878D82A}">
                    <a16:rowId xmlns:a16="http://schemas.microsoft.com/office/drawing/2014/main" val="10007"/>
                  </a:ext>
                </a:extLst>
              </a:tr>
              <a:tr h="639150">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tener oportunidades de ganar dinero extra. </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l" rtl="0">
                        <a:spcBef>
                          <a:spcPts val="1000"/>
                        </a:spcBef>
                        <a:spcAft>
                          <a:spcPts val="0"/>
                        </a:spcAft>
                        <a:buNone/>
                      </a:pPr>
                      <a:r>
                        <a:rPr lang="es" sz="1200" b="1" i="0" u="none" baseline="0">
                          <a:solidFill>
                            <a:srgbClr val="910D28"/>
                          </a:solidFill>
                          <a:highlight>
                            <a:schemeClr val="lt1"/>
                          </a:highlight>
                          <a:latin typeface="Calibri"/>
                          <a:ea typeface="Calibri"/>
                          <a:cs typeface="Calibri"/>
                          <a:sym typeface="Calibri"/>
                        </a:rPr>
                        <a:t>Total de la Tarjeta de encuesta G:</a:t>
                      </a:r>
                      <a:endParaRPr sz="1200">
                        <a:solidFill>
                          <a:schemeClr val="dk1"/>
                        </a:solidFill>
                        <a:latin typeface="Calibri"/>
                        <a:ea typeface="Calibri"/>
                        <a:cs typeface="Calibri"/>
                        <a:sym typeface="Calibri"/>
                      </a:endParaRPr>
                    </a:p>
                    <a:p>
                      <a:pPr marL="0" lvl="0" indent="0" algn="ctr" rtl="0">
                        <a:spcBef>
                          <a:spcPts val="0"/>
                        </a:spcBef>
                        <a:spcAft>
                          <a:spcPts val="0"/>
                        </a:spcAft>
                        <a:buNone/>
                      </a:pPr>
                      <a:endParaRPr sz="1200" b="1">
                        <a:solidFill>
                          <a:srgbClr val="910D28"/>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1970</Words>
  <Application>Microsoft Office PowerPoint</Application>
  <PresentationFormat>On-screen Show (16:9)</PresentationFormat>
  <Paragraphs>252</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Simple Light</vt:lpstr>
      <vt:lpstr>K20 ENCUESTA DE GRUPO DE CARRERAS PROFESIONALES - DRONES</vt:lpstr>
      <vt:lpstr>ZONA DE LANZAMIETNO: ACTIVIDAD DE GRUPO DE CARRERAS PROFESIONALES (DIGITAL)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K20 CAREER CLUSTER SURVEY - DRONES</dc:title>
  <dc:creator>K20 Center</dc:creator>
  <cp:lastModifiedBy>Catalina Otalora</cp:lastModifiedBy>
  <cp:revision>2</cp:revision>
  <dcterms:modified xsi:type="dcterms:W3CDTF">2022-06-28T15:48:49Z</dcterms:modified>
</cp:coreProperties>
</file>