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C863E2C-6CC6-44A2-8A6B-BEAB063E3C7C}">
  <a:tblStyle styleId="{4C863E2C-6CC6-44A2-8A6B-BEAB063E3C7C}" styleName="Table_0">
    <a:wholeTbl>
      <a:tcTxStyle>
        <a:font>
          <a:latin typeface="Arial"/>
          <a:ea typeface="Arial"/>
          <a:cs typeface="Arial"/>
        </a:font>
        <a:srgbClr val="000000"/>
      </a:tcTxStyle>
      <a:tcStyle>
        <a:tcBdr>
          <a:left>
            <a:ln w="12700" cap="flat" cmpd="sng">
              <a:solidFill>
                <a:srgbClr val="BED7D3"/>
              </a:solidFill>
              <a:prstDash val="solid"/>
              <a:round/>
              <a:headEnd type="none" w="sm" len="sm"/>
              <a:tailEnd type="none" w="sm" len="sm"/>
            </a:ln>
          </a:left>
          <a:right>
            <a:ln w="12700" cap="flat" cmpd="sng">
              <a:solidFill>
                <a:srgbClr val="BED7D3"/>
              </a:solidFill>
              <a:prstDash val="solid"/>
              <a:round/>
              <a:headEnd type="none" w="sm" len="sm"/>
              <a:tailEnd type="none" w="sm" len="sm"/>
            </a:ln>
          </a:right>
          <a:top>
            <a:ln w="12700" cap="flat" cmpd="sng">
              <a:solidFill>
                <a:srgbClr val="BED7D3"/>
              </a:solidFill>
              <a:prstDash val="solid"/>
              <a:round/>
              <a:headEnd type="none" w="sm" len="sm"/>
              <a:tailEnd type="none" w="sm" len="sm"/>
            </a:ln>
          </a:top>
          <a:bottom>
            <a:ln w="12700" cap="flat" cmpd="sng">
              <a:solidFill>
                <a:srgbClr val="BED7D3"/>
              </a:solidFill>
              <a:prstDash val="solid"/>
              <a:round/>
              <a:headEnd type="none" w="sm" len="sm"/>
              <a:tailEnd type="none" w="sm" len="sm"/>
            </a:ln>
          </a:bottom>
          <a:insideH>
            <a:ln w="12700" cap="flat" cmpd="sng">
              <a:solidFill>
                <a:srgbClr val="BED7D3"/>
              </a:solidFill>
              <a:prstDash val="solid"/>
              <a:round/>
              <a:headEnd type="none" w="sm" len="sm"/>
              <a:tailEnd type="none" w="sm" len="sm"/>
            </a:ln>
          </a:insideH>
          <a:insideV>
            <a:ln w="12700" cap="flat" cmpd="sng">
              <a:solidFill>
                <a:srgbClr val="BED7D3"/>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6" d="100"/>
          <a:sy n="106" d="100"/>
        </p:scale>
        <p:origin x="140" y="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73863e7263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73863e726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73863e7263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73863e7263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73863e7263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73863e7263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73863e7263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73863e7263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e712b54c1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e712b54c1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73863e7263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73863e7263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73863e7263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73863e7263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73863e7263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73863e7263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73863e7263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73863e7263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73863e7263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73863e7263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73863e7263_0_6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73863e7263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n" sz="1600" b="1" cap="small">
                <a:latin typeface="Calibri"/>
                <a:ea typeface="Calibri"/>
                <a:cs typeface="Calibri"/>
                <a:sym typeface="Calibri"/>
              </a:rPr>
              <a:t>K20 CAREER CLUSTER SURVEY - DRONES</a:t>
            </a:r>
            <a:endParaRPr/>
          </a:p>
        </p:txBody>
      </p:sp>
      <p:sp>
        <p:nvSpPr>
          <p:cNvPr id="55" name="Google Shape;55;p1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900" dirty="0">
                <a:solidFill>
                  <a:schemeClr val="dk1"/>
                </a:solidFill>
                <a:latin typeface="Calibri"/>
                <a:ea typeface="Calibri"/>
                <a:cs typeface="Calibri"/>
                <a:sym typeface="Calibri"/>
              </a:rPr>
              <a:t>The K20 Center’s GEAR UP program wants to help you explore career options! This Career Cluster activity will help you think about your skills, personality, and interests to identify which clusters might be a good fit for you when it comes to a career using drones. While your interests will likely change over the years, the Career Cluster Survey is a great place to begin your exploration—but the journey won’t end there. You can use what you learn in this survey and apply it to other career activities and exploration. </a:t>
            </a:r>
            <a:endParaRPr sz="9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9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900" b="1" dirty="0">
                <a:solidFill>
                  <a:schemeClr val="dk1"/>
                </a:solidFill>
                <a:latin typeface="Calibri"/>
                <a:ea typeface="Calibri"/>
                <a:cs typeface="Calibri"/>
                <a:sym typeface="Calibri"/>
              </a:rPr>
              <a:t>What is a career cluster?</a:t>
            </a:r>
            <a:r>
              <a:rPr lang="en" sz="900" dirty="0">
                <a:solidFill>
                  <a:schemeClr val="dk1"/>
                </a:solidFill>
                <a:latin typeface="Calibri"/>
                <a:ea typeface="Calibri"/>
                <a:cs typeface="Calibri"/>
                <a:sym typeface="Calibri"/>
              </a:rPr>
              <a:t> A career cluster is a group of jobs that are similar. If you like one job in a cluster, you will probably find other jobs in that cluster that you will like as well.</a:t>
            </a:r>
            <a:endParaRPr sz="900" dirty="0">
              <a:solidFill>
                <a:schemeClr val="dk1"/>
              </a:solidFill>
              <a:latin typeface="Calibri"/>
              <a:ea typeface="Calibri"/>
              <a:cs typeface="Calibri"/>
              <a:sym typeface="Calibri"/>
            </a:endParaRPr>
          </a:p>
          <a:p>
            <a:pPr marL="0" lvl="0" indent="0" algn="l" rtl="0">
              <a:spcBef>
                <a:spcPts val="1000"/>
              </a:spcBef>
              <a:spcAft>
                <a:spcPts val="0"/>
              </a:spcAft>
              <a:buClr>
                <a:schemeClr val="dk1"/>
              </a:buClr>
              <a:buSzPts val="1100"/>
              <a:buFont typeface="Arial"/>
              <a:buNone/>
            </a:pPr>
            <a:r>
              <a:rPr lang="en" sz="1200" b="1" dirty="0">
                <a:solidFill>
                  <a:srgbClr val="910D28"/>
                </a:solidFill>
                <a:highlight>
                  <a:schemeClr val="lt1"/>
                </a:highlight>
                <a:latin typeface="Calibri"/>
                <a:ea typeface="Calibri"/>
                <a:cs typeface="Calibri"/>
                <a:sym typeface="Calibri"/>
              </a:rPr>
              <a:t>Materials</a:t>
            </a:r>
            <a:endParaRPr sz="1400" dirty="0">
              <a:solidFill>
                <a:schemeClr val="dk1"/>
              </a:solidFill>
              <a:latin typeface="Calibri"/>
              <a:ea typeface="Calibri"/>
              <a:cs typeface="Calibri"/>
              <a:sym typeface="Calibri"/>
            </a:endParaRPr>
          </a:p>
          <a:p>
            <a:pPr marL="457200" lvl="0" indent="-285750" algn="l" rtl="0">
              <a:lnSpc>
                <a:spcPct val="100000"/>
              </a:lnSpc>
              <a:spcBef>
                <a:spcPts val="600"/>
              </a:spcBef>
              <a:spcAft>
                <a:spcPts val="0"/>
              </a:spcAft>
              <a:buClr>
                <a:schemeClr val="dk1"/>
              </a:buClr>
              <a:buSzPts val="900"/>
              <a:buFont typeface="Calibri"/>
              <a:buChar char="●"/>
            </a:pPr>
            <a:r>
              <a:rPr lang="en" sz="900" dirty="0">
                <a:solidFill>
                  <a:schemeClr val="dk1"/>
                </a:solidFill>
                <a:latin typeface="Calibri"/>
                <a:ea typeface="Calibri"/>
                <a:cs typeface="Calibri"/>
                <a:sym typeface="Calibri"/>
              </a:rPr>
              <a:t>Something to write with</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Char char="●"/>
            </a:pPr>
            <a:r>
              <a:rPr lang="en" sz="900" dirty="0">
                <a:solidFill>
                  <a:schemeClr val="dk1"/>
                </a:solidFill>
                <a:latin typeface="Calibri"/>
                <a:ea typeface="Calibri"/>
                <a:cs typeface="Calibri"/>
                <a:sym typeface="Calibri"/>
              </a:rPr>
              <a:t>Paper copies of each Survey Card, or a blank sheet of paper for keeping score</a:t>
            </a:r>
            <a:endParaRPr sz="900" dirty="0">
              <a:solidFill>
                <a:schemeClr val="dk1"/>
              </a:solidFill>
              <a:latin typeface="Calibri"/>
              <a:ea typeface="Calibri"/>
              <a:cs typeface="Calibri"/>
              <a:sym typeface="Calibri"/>
            </a:endParaRPr>
          </a:p>
          <a:p>
            <a:pPr marL="0" lvl="0" indent="0" algn="l" rtl="0">
              <a:spcBef>
                <a:spcPts val="1000"/>
              </a:spcBef>
              <a:spcAft>
                <a:spcPts val="0"/>
              </a:spcAft>
              <a:buClr>
                <a:schemeClr val="dk1"/>
              </a:buClr>
              <a:buSzPts val="1100"/>
              <a:buFont typeface="Arial"/>
              <a:buNone/>
            </a:pPr>
            <a:r>
              <a:rPr lang="en" sz="1200" b="1" dirty="0">
                <a:solidFill>
                  <a:srgbClr val="910D28"/>
                </a:solidFill>
                <a:highlight>
                  <a:schemeClr val="lt1"/>
                </a:highlight>
                <a:latin typeface="Calibri"/>
                <a:ea typeface="Calibri"/>
                <a:cs typeface="Calibri"/>
                <a:sym typeface="Calibri"/>
              </a:rPr>
              <a:t>Instructions</a:t>
            </a:r>
            <a:endParaRPr sz="2000" dirty="0">
              <a:solidFill>
                <a:schemeClr val="dk1"/>
              </a:solidFill>
              <a:latin typeface="Calibri"/>
              <a:ea typeface="Calibri"/>
              <a:cs typeface="Calibri"/>
              <a:sym typeface="Calibri"/>
            </a:endParaRPr>
          </a:p>
          <a:p>
            <a:pPr marL="457200" lvl="0" indent="-285750" algn="l" rtl="0">
              <a:lnSpc>
                <a:spcPct val="100000"/>
              </a:lnSpc>
              <a:spcBef>
                <a:spcPts val="600"/>
              </a:spcBef>
              <a:spcAft>
                <a:spcPts val="0"/>
              </a:spcAft>
              <a:buClr>
                <a:schemeClr val="dk1"/>
              </a:buClr>
              <a:buSzPts val="900"/>
              <a:buFont typeface="Calibri"/>
              <a:buAutoNum type="arabicPeriod"/>
            </a:pPr>
            <a:r>
              <a:rPr lang="en" sz="900" dirty="0">
                <a:solidFill>
                  <a:schemeClr val="dk1"/>
                </a:solidFill>
                <a:latin typeface="Calibri"/>
                <a:ea typeface="Calibri"/>
                <a:cs typeface="Calibri"/>
                <a:sym typeface="Calibri"/>
              </a:rPr>
              <a:t>Print out the following Survey Cards. If you are unable to print, you can use blank paper to keep track of your score.</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n" sz="900" dirty="0">
                <a:solidFill>
                  <a:schemeClr val="dk1"/>
                </a:solidFill>
                <a:latin typeface="Calibri"/>
                <a:ea typeface="Calibri"/>
                <a:cs typeface="Calibri"/>
                <a:sym typeface="Calibri"/>
              </a:rPr>
              <a:t>To start the Career Cluster Survey, begin with Survey Card A. Read each of the statements on Survey Card A.</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n" sz="900" dirty="0">
                <a:solidFill>
                  <a:schemeClr val="dk1"/>
                </a:solidFill>
                <a:latin typeface="Calibri"/>
                <a:ea typeface="Calibri"/>
                <a:cs typeface="Calibri"/>
                <a:sym typeface="Calibri"/>
              </a:rPr>
              <a:t>On the Survey Card, mark each statement you agree with. For every statement you agree with, give yourself one point.  </a:t>
            </a:r>
            <a:endParaRPr sz="900" dirty="0">
              <a:solidFill>
                <a:schemeClr val="dk1"/>
              </a:solidFill>
              <a:latin typeface="Calibri"/>
              <a:ea typeface="Calibri"/>
              <a:cs typeface="Calibri"/>
              <a:sym typeface="Calibri"/>
            </a:endParaRPr>
          </a:p>
          <a:p>
            <a:pPr marL="914400" lvl="1" indent="-285750" algn="l" rtl="0">
              <a:lnSpc>
                <a:spcPct val="100000"/>
              </a:lnSpc>
              <a:spcBef>
                <a:spcPts val="0"/>
              </a:spcBef>
              <a:spcAft>
                <a:spcPts val="0"/>
              </a:spcAft>
              <a:buClr>
                <a:schemeClr val="dk1"/>
              </a:buClr>
              <a:buSzPts val="900"/>
              <a:buFont typeface="Calibri"/>
              <a:buChar char="○"/>
            </a:pPr>
            <a:r>
              <a:rPr lang="en" sz="900" dirty="0">
                <a:solidFill>
                  <a:schemeClr val="dk1"/>
                </a:solidFill>
                <a:latin typeface="Calibri"/>
                <a:ea typeface="Calibri"/>
                <a:cs typeface="Calibri"/>
                <a:sym typeface="Calibri"/>
              </a:rPr>
              <a:t>If you did not print the Survey Cards, use a blank sheet of paper to tally up the number of statements you agree with. Label this tally “Survey Card A.”</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n" sz="900" dirty="0">
                <a:solidFill>
                  <a:schemeClr val="dk1"/>
                </a:solidFill>
                <a:latin typeface="Calibri"/>
                <a:ea typeface="Calibri"/>
                <a:cs typeface="Calibri"/>
                <a:sym typeface="Calibri"/>
              </a:rPr>
              <a:t>Count up your total points for Survey Card A.  You may total your points in the bottom right corner next to “Survey Card Total” or on your blank sheet of paper.  </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n" sz="900" dirty="0">
                <a:solidFill>
                  <a:schemeClr val="dk1"/>
                </a:solidFill>
                <a:latin typeface="Calibri"/>
                <a:ea typeface="Calibri"/>
                <a:cs typeface="Calibri"/>
                <a:sym typeface="Calibri"/>
              </a:rPr>
              <a:t>Repeat this process with the remaining survey cards B through I.</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n" sz="900" dirty="0">
                <a:solidFill>
                  <a:schemeClr val="dk1"/>
                </a:solidFill>
                <a:latin typeface="Calibri"/>
                <a:ea typeface="Calibri"/>
                <a:cs typeface="Calibri"/>
                <a:sym typeface="Calibri"/>
              </a:rPr>
              <a:t>Determine your top three Career Clusters based on which three survey cards have the highest number of points.</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n" sz="900" dirty="0">
                <a:solidFill>
                  <a:schemeClr val="dk1"/>
                </a:solidFill>
                <a:latin typeface="Calibri"/>
                <a:ea typeface="Calibri"/>
                <a:cs typeface="Calibri"/>
                <a:sym typeface="Calibri"/>
              </a:rPr>
              <a:t>Once you have your top three Career Clusters, move on to the next step in this activity.</a:t>
            </a:r>
            <a:endParaRPr sz="900" dirty="0">
              <a:solidFill>
                <a:schemeClr val="dk1"/>
              </a:solidFill>
              <a:latin typeface="Calibri"/>
              <a:ea typeface="Calibri"/>
              <a:cs typeface="Calibri"/>
              <a:sym typeface="Calibri"/>
            </a:endParaRPr>
          </a:p>
          <a:p>
            <a:pPr marL="457200" lvl="0" indent="0" algn="l" rtl="0">
              <a:lnSpc>
                <a:spcPct val="100000"/>
              </a:lnSpc>
              <a:spcBef>
                <a:spcPts val="0"/>
              </a:spcBef>
              <a:spcAft>
                <a:spcPts val="0"/>
              </a:spcAft>
              <a:buNone/>
            </a:pPr>
            <a:endParaRPr sz="900" dirty="0">
              <a:solidFill>
                <a:schemeClr val="dk1"/>
              </a:solidFill>
              <a:latin typeface="Calibri"/>
              <a:ea typeface="Calibri"/>
              <a:cs typeface="Calibri"/>
              <a:sym typeface="Calibri"/>
            </a:endParaRPr>
          </a:p>
          <a:p>
            <a:pPr marL="0" lvl="0" indent="0" algn="l" rtl="0">
              <a:spcBef>
                <a:spcPts val="0"/>
              </a:spcBef>
              <a:spcAft>
                <a:spcPts val="0"/>
              </a:spcAft>
              <a:buNone/>
            </a:pPr>
            <a:r>
              <a:rPr lang="en" sz="900" b="1" dirty="0">
                <a:solidFill>
                  <a:schemeClr val="dk1"/>
                </a:solidFill>
                <a:latin typeface="Calibri"/>
                <a:ea typeface="Calibri"/>
                <a:cs typeface="Calibri"/>
                <a:sym typeface="Calibri"/>
              </a:rPr>
              <a:t>Note: </a:t>
            </a:r>
            <a:r>
              <a:rPr lang="en" sz="900" dirty="0">
                <a:solidFill>
                  <a:schemeClr val="dk1"/>
                </a:solidFill>
                <a:latin typeface="Calibri"/>
                <a:ea typeface="Calibri"/>
                <a:cs typeface="Calibri"/>
                <a:sym typeface="Calibri"/>
              </a:rPr>
              <a:t>Your interests may change overtime and this survey and these options can be revisited throughout your educational career.</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graphicFrame>
        <p:nvGraphicFramePr>
          <p:cNvPr id="101" name="Google Shape;101;p22"/>
          <p:cNvGraphicFramePr/>
          <p:nvPr/>
        </p:nvGraphicFramePr>
        <p:xfrm>
          <a:off x="-37" y="75"/>
          <a:ext cx="9144000" cy="5143550"/>
        </p:xfrm>
        <a:graphic>
          <a:graphicData uri="http://schemas.openxmlformats.org/drawingml/2006/table">
            <a:tbl>
              <a:tblPr bandRow="1">
                <a:noFill/>
                <a:tableStyleId>{4C863E2C-6CC6-44A2-8A6B-BEAB063E3C7C}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479775">
                <a:tc gridSpan="3">
                  <a:txBody>
                    <a:bodyPr/>
                    <a:lstStyle/>
                    <a:p>
                      <a:pPr marL="0" lvl="0" indent="0" algn="ctr" rtl="0">
                        <a:lnSpc>
                          <a:spcPct val="115000"/>
                        </a:lnSpc>
                        <a:spcBef>
                          <a:spcPts val="0"/>
                        </a:spcBef>
                        <a:spcAft>
                          <a:spcPts val="600"/>
                        </a:spcAft>
                        <a:buNone/>
                      </a:pPr>
                      <a:r>
                        <a:rPr lang="en" sz="1200" b="1">
                          <a:solidFill>
                            <a:srgbClr val="FFFFFF"/>
                          </a:solidFill>
                          <a:latin typeface="Calibri"/>
                          <a:ea typeface="Calibri"/>
                          <a:cs typeface="Calibri"/>
                          <a:sym typeface="Calibri"/>
                        </a:rPr>
                        <a:t>Survey Card H</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2625">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Activities that describe what I like to do:</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tcPr>
                </a:tc>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363350">
                <a:tc>
                  <a:txBody>
                    <a:bodyPr/>
                    <a:lstStyle/>
                    <a:p>
                      <a:pPr marL="0" lvl="0" indent="0" algn="ctr" rtl="0">
                        <a:spcBef>
                          <a:spcPts val="0"/>
                        </a:spcBef>
                        <a:spcAft>
                          <a:spcPts val="0"/>
                        </a:spcAft>
                        <a:buNone/>
                      </a:pPr>
                      <a:r>
                        <a:rPr lang="en" sz="1200">
                          <a:latin typeface="Calibri"/>
                          <a:ea typeface="Calibri"/>
                          <a:cs typeface="Calibri"/>
                          <a:sym typeface="Calibri"/>
                        </a:rPr>
                        <a:t>I like working with formulas.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detail oriented.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Math</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solidFill>
                      <a:srgbClr val="F3F3F3"/>
                    </a:solidFill>
                  </a:tcPr>
                </a:tc>
                <a:extLst>
                  <a:ext uri="{0D108BD9-81ED-4DB2-BD59-A6C34878D82A}">
                    <a16:rowId xmlns:a16="http://schemas.microsoft.com/office/drawing/2014/main" val="10002"/>
                  </a:ext>
                </a:extLst>
              </a:tr>
              <a:tr h="564450">
                <a:tc>
                  <a:txBody>
                    <a:bodyPr/>
                    <a:lstStyle/>
                    <a:p>
                      <a:pPr marL="0" lvl="0" indent="0" algn="ctr" rtl="0">
                        <a:spcBef>
                          <a:spcPts val="0"/>
                        </a:spcBef>
                        <a:spcAft>
                          <a:spcPts val="0"/>
                        </a:spcAft>
                        <a:buNone/>
                      </a:pPr>
                      <a:r>
                        <a:rPr lang="en" sz="1200">
                          <a:latin typeface="Calibri"/>
                          <a:ea typeface="Calibri"/>
                          <a:cs typeface="Calibri"/>
                          <a:sym typeface="Calibri"/>
                        </a:rPr>
                        <a:t>I like finding answers to questions.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tcPr>
                </a:tc>
                <a:tc>
                  <a:txBody>
                    <a:bodyPr/>
                    <a:lstStyle/>
                    <a:p>
                      <a:pPr marL="0" lvl="0" indent="0" algn="ctr" rtl="0">
                        <a:spcBef>
                          <a:spcPts val="0"/>
                        </a:spcBef>
                        <a:spcAft>
                          <a:spcPts val="0"/>
                        </a:spcAft>
                        <a:buNone/>
                      </a:pPr>
                      <a:r>
                        <a:rPr lang="en" sz="1200">
                          <a:latin typeface="Calibri"/>
                          <a:ea typeface="Calibri"/>
                          <a:cs typeface="Calibri"/>
                          <a:sym typeface="Calibri"/>
                        </a:rPr>
                        <a:t>I am inquisitive.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lvl="0" indent="0" algn="ctr" rtl="0">
                        <a:spcBef>
                          <a:spcPts val="0"/>
                        </a:spcBef>
                        <a:spcAft>
                          <a:spcPts val="0"/>
                        </a:spcAft>
                        <a:buNone/>
                      </a:pPr>
                      <a:r>
                        <a:rPr lang="en" sz="1200">
                          <a:latin typeface="Calibri"/>
                          <a:ea typeface="Calibri"/>
                          <a:cs typeface="Calibri"/>
                          <a:sym typeface="Calibri"/>
                        </a:rPr>
                        <a:t>Science</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tcPr>
                </a:tc>
                <a:extLst>
                  <a:ext uri="{0D108BD9-81ED-4DB2-BD59-A6C34878D82A}">
                    <a16:rowId xmlns:a16="http://schemas.microsoft.com/office/drawing/2014/main" val="10003"/>
                  </a:ext>
                </a:extLst>
              </a:tr>
              <a:tr h="564450">
                <a:tc>
                  <a:txBody>
                    <a:bodyPr/>
                    <a:lstStyle/>
                    <a:p>
                      <a:pPr marL="0" lvl="0" indent="0" algn="ctr" rtl="0">
                        <a:spcBef>
                          <a:spcPts val="0"/>
                        </a:spcBef>
                        <a:spcAft>
                          <a:spcPts val="0"/>
                        </a:spcAft>
                        <a:buNone/>
                      </a:pPr>
                      <a:r>
                        <a:rPr lang="en" sz="1200">
                          <a:latin typeface="Calibri"/>
                          <a:ea typeface="Calibri"/>
                          <a:cs typeface="Calibri"/>
                          <a:sym typeface="Calibri"/>
                        </a:rPr>
                        <a:t>Working in a laboratory is fun.</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fair minded.</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Drafting/Computer Aided Drafting</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solidFill>
                      <a:srgbClr val="F3F3F3"/>
                    </a:solidFill>
                  </a:tcPr>
                </a:tc>
                <a:extLst>
                  <a:ext uri="{0D108BD9-81ED-4DB2-BD59-A6C34878D82A}">
                    <a16:rowId xmlns:a16="http://schemas.microsoft.com/office/drawing/2014/main" val="10004"/>
                  </a:ext>
                </a:extLst>
              </a:tr>
              <a:tr h="564450">
                <a:tc>
                  <a:txBody>
                    <a:bodyPr/>
                    <a:lstStyle/>
                    <a:p>
                      <a:pPr marL="0" lvl="0" indent="0" algn="ctr" rtl="0">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I like figuring out how things work.</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well organized.</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n" sz="1200">
                          <a:latin typeface="Calibri"/>
                          <a:ea typeface="Calibri"/>
                          <a:cs typeface="Calibri"/>
                          <a:sym typeface="Calibri"/>
                        </a:rPr>
                        <a:t>Electronics/Computer Networking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solidFill>
                      <a:srgbClr val="FFFFFF"/>
                    </a:solidFill>
                  </a:tcPr>
                </a:tc>
                <a:extLst>
                  <a:ext uri="{0D108BD9-81ED-4DB2-BD59-A6C34878D82A}">
                    <a16:rowId xmlns:a16="http://schemas.microsoft.com/office/drawing/2014/main" val="10005"/>
                  </a:ext>
                </a:extLst>
              </a:tr>
              <a:tr h="564450">
                <a:tc>
                  <a:txBody>
                    <a:bodyPr/>
                    <a:lstStyle/>
                    <a:p>
                      <a:pPr marL="0" lvl="0" indent="0" algn="ctr" rtl="0">
                        <a:spcBef>
                          <a:spcPts val="0"/>
                        </a:spcBef>
                        <a:spcAft>
                          <a:spcPts val="0"/>
                        </a:spcAft>
                        <a:buNone/>
                      </a:pPr>
                      <a:r>
                        <a:rPr lang="en" sz="1200">
                          <a:latin typeface="Calibri"/>
                          <a:ea typeface="Calibri"/>
                          <a:cs typeface="Calibri"/>
                          <a:sym typeface="Calibri"/>
                        </a:rPr>
                        <a:t>I like to explore new technology.</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mechanically minded.</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Technology/Technical classes</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765550">
                <a:tc>
                  <a:txBody>
                    <a:bodyPr/>
                    <a:lstStyle/>
                    <a:p>
                      <a:pPr marL="0" lvl="0" indent="0" algn="ctr" rtl="0">
                        <a:spcBef>
                          <a:spcPts val="0"/>
                        </a:spcBef>
                        <a:spcAft>
                          <a:spcPts val="0"/>
                        </a:spcAft>
                        <a:buNone/>
                      </a:pPr>
                      <a:r>
                        <a:rPr lang="en" sz="1200">
                          <a:latin typeface="Calibri"/>
                          <a:ea typeface="Calibri"/>
                          <a:cs typeface="Calibri"/>
                          <a:sym typeface="Calibri"/>
                        </a:rPr>
                        <a:t>Experimenting to find the best way to do something is fun.</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564450">
                <a:tc>
                  <a:txBody>
                    <a:bodyPr/>
                    <a:lstStyle/>
                    <a:p>
                      <a:pPr marL="0" lvl="0" indent="0" algn="ctr" rtl="0">
                        <a:spcBef>
                          <a:spcPts val="0"/>
                        </a:spcBef>
                        <a:spcAft>
                          <a:spcPts val="0"/>
                        </a:spcAft>
                        <a:buNone/>
                      </a:pPr>
                      <a:r>
                        <a:rPr lang="en" sz="1200">
                          <a:latin typeface="Calibri"/>
                          <a:ea typeface="Calibri"/>
                          <a:cs typeface="Calibri"/>
                          <a:sym typeface="Calibri"/>
                        </a:rPr>
                        <a:t>I like paying attention to details.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n" sz="1200" b="1">
                          <a:solidFill>
                            <a:srgbClr val="910D28"/>
                          </a:solidFill>
                          <a:highlight>
                            <a:schemeClr val="lt1"/>
                          </a:highlight>
                          <a:latin typeface="Calibri"/>
                          <a:ea typeface="Calibri"/>
                          <a:cs typeface="Calibri"/>
                          <a:sym typeface="Calibri"/>
                        </a:rPr>
                        <a:t>Survey Card H Total:</a:t>
                      </a:r>
                      <a:endParaRPr sz="1200">
                        <a:solidFill>
                          <a:schemeClr val="dk1"/>
                        </a:solidFill>
                        <a:latin typeface="Calibri"/>
                        <a:ea typeface="Calibri"/>
                        <a:cs typeface="Calibri"/>
                        <a:sym typeface="Calibri"/>
                      </a:endParaRPr>
                    </a:p>
                    <a:p>
                      <a:pPr marL="0" lvl="0" indent="0" algn="ctr" rtl="0">
                        <a:spcBef>
                          <a:spcPts val="0"/>
                        </a:spcBef>
                        <a:spcAft>
                          <a:spcPts val="0"/>
                        </a:spcAft>
                        <a:buNone/>
                      </a:pPr>
                      <a:endParaRPr sz="1200" b="1">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graphicFrame>
        <p:nvGraphicFramePr>
          <p:cNvPr id="106" name="Google Shape;106;p23"/>
          <p:cNvGraphicFramePr/>
          <p:nvPr/>
        </p:nvGraphicFramePr>
        <p:xfrm>
          <a:off x="-37" y="25"/>
          <a:ext cx="9144000" cy="5143450"/>
        </p:xfrm>
        <a:graphic>
          <a:graphicData uri="http://schemas.openxmlformats.org/drawingml/2006/table">
            <a:tbl>
              <a:tblPr bandRow="1">
                <a:noFill/>
                <a:tableStyleId>{4C863E2C-6CC6-44A2-8A6B-BEAB063E3C7C}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499300">
                <a:tc gridSpan="3">
                  <a:txBody>
                    <a:bodyPr/>
                    <a:lstStyle/>
                    <a:p>
                      <a:pPr marL="0" lvl="0" indent="0" algn="ctr" rtl="0">
                        <a:lnSpc>
                          <a:spcPct val="115000"/>
                        </a:lnSpc>
                        <a:spcBef>
                          <a:spcPts val="0"/>
                        </a:spcBef>
                        <a:spcAft>
                          <a:spcPts val="600"/>
                        </a:spcAft>
                        <a:buNone/>
                      </a:pPr>
                      <a:r>
                        <a:rPr lang="en" sz="1200" b="1">
                          <a:solidFill>
                            <a:srgbClr val="FFFFFF"/>
                          </a:solidFill>
                          <a:latin typeface="Calibri"/>
                          <a:ea typeface="Calibri"/>
                          <a:cs typeface="Calibri"/>
                          <a:sym typeface="Calibri"/>
                        </a:rPr>
                        <a:t>Survey Card I</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41600">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Activities that describe what I like to do:</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378150">
                <a:tc>
                  <a:txBody>
                    <a:bodyPr/>
                    <a:lstStyle/>
                    <a:p>
                      <a:pPr marL="0" lvl="0" indent="0" algn="ctr" rtl="0">
                        <a:spcBef>
                          <a:spcPts val="0"/>
                        </a:spcBef>
                        <a:spcAft>
                          <a:spcPts val="0"/>
                        </a:spcAft>
                        <a:buNone/>
                      </a:pPr>
                      <a:r>
                        <a:rPr lang="en" sz="1200">
                          <a:latin typeface="Calibri"/>
                          <a:ea typeface="Calibri"/>
                          <a:cs typeface="Calibri"/>
                          <a:sym typeface="Calibri"/>
                        </a:rPr>
                        <a:t>I like to travel.</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realistic.</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Math</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587400">
                <a:tc>
                  <a:txBody>
                    <a:bodyPr/>
                    <a:lstStyle/>
                    <a:p>
                      <a:pPr marL="0" lvl="0" indent="0" algn="ctr" rtl="0">
                        <a:spcBef>
                          <a:spcPts val="0"/>
                        </a:spcBef>
                        <a:spcAft>
                          <a:spcPts val="0"/>
                        </a:spcAft>
                        <a:buNone/>
                      </a:pPr>
                      <a:r>
                        <a:rPr lang="en" sz="1200">
                          <a:latin typeface="Calibri"/>
                          <a:ea typeface="Calibri"/>
                          <a:cs typeface="Calibri"/>
                          <a:sym typeface="Calibri"/>
                        </a:rPr>
                        <a:t>I can see well and have quick reflexes.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n" sz="1200">
                          <a:latin typeface="Calibri"/>
                          <a:ea typeface="Calibri"/>
                          <a:cs typeface="Calibri"/>
                          <a:sym typeface="Calibri"/>
                        </a:rPr>
                        <a:t>I am coordinated.</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n" sz="1200">
                          <a:solidFill>
                            <a:schemeClr val="dk1"/>
                          </a:solidFill>
                          <a:latin typeface="Calibri"/>
                          <a:ea typeface="Calibri"/>
                          <a:cs typeface="Calibri"/>
                          <a:sym typeface="Calibri"/>
                        </a:rPr>
                        <a:t>Trade and Industry</a:t>
                      </a:r>
                      <a:r>
                        <a:rPr lang="en" sz="1200">
                          <a:latin typeface="Calibri"/>
                          <a:ea typeface="Calibri"/>
                          <a:cs typeface="Calibri"/>
                          <a:sym typeface="Calibri"/>
                        </a:rPr>
                        <a:t> </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587400">
                <a:tc>
                  <a:txBody>
                    <a:bodyPr/>
                    <a:lstStyle/>
                    <a:p>
                      <a:pPr marL="0" lvl="0" indent="0" algn="ctr" rtl="0">
                        <a:spcBef>
                          <a:spcPts val="0"/>
                        </a:spcBef>
                        <a:spcAft>
                          <a:spcPts val="0"/>
                        </a:spcAft>
                        <a:buNone/>
                      </a:pPr>
                      <a:r>
                        <a:rPr lang="en" sz="1200">
                          <a:latin typeface="Calibri"/>
                          <a:ea typeface="Calibri"/>
                          <a:cs typeface="Calibri"/>
                          <a:sym typeface="Calibri"/>
                        </a:rPr>
                        <a:t>I like solving mechanical problems.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mechanical.</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Physical Science</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587400">
                <a:tc>
                  <a:txBody>
                    <a:bodyPr/>
                    <a:lstStyle/>
                    <a:p>
                      <a:pPr marL="0" lvl="0" indent="0" algn="ctr" rtl="0">
                        <a:spcBef>
                          <a:spcPts val="0"/>
                        </a:spcBef>
                        <a:spcAft>
                          <a:spcPts val="0"/>
                        </a:spcAft>
                        <a:buNone/>
                      </a:pPr>
                      <a:r>
                        <a:rPr lang="en" sz="1200">
                          <a:latin typeface="Calibri"/>
                          <a:ea typeface="Calibri"/>
                          <a:cs typeface="Calibri"/>
                          <a:sym typeface="Calibri"/>
                        </a:rPr>
                        <a:t>I like designing processes that work well.</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observant.</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1200">
                          <a:latin typeface="Calibri"/>
                          <a:ea typeface="Calibri"/>
                          <a:cs typeface="Calibri"/>
                          <a:sym typeface="Calibri"/>
                        </a:rPr>
                        <a:t>Economics</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587400">
                <a:tc>
                  <a:txBody>
                    <a:bodyPr/>
                    <a:lstStyle/>
                    <a:p>
                      <a:pPr marL="0" lvl="0" indent="0" algn="ctr" rtl="0">
                        <a:spcBef>
                          <a:spcPts val="0"/>
                        </a:spcBef>
                        <a:spcAft>
                          <a:spcPts val="0"/>
                        </a:spcAft>
                        <a:buNone/>
                      </a:pPr>
                      <a:r>
                        <a:rPr lang="en" sz="1200">
                          <a:latin typeface="Calibri"/>
                          <a:ea typeface="Calibri"/>
                          <a:cs typeface="Calibri"/>
                          <a:sym typeface="Calibri"/>
                        </a:rPr>
                        <a:t>I can anticipate needs and prepare to meet them. </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a planner.</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Foreign Language </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587400">
                <a:tc>
                  <a:txBody>
                    <a:bodyPr/>
                    <a:lstStyle/>
                    <a:p>
                      <a:pPr marL="0" lvl="0" indent="0" algn="ctr" rtl="0">
                        <a:spcBef>
                          <a:spcPts val="0"/>
                        </a:spcBef>
                        <a:spcAft>
                          <a:spcPts val="0"/>
                        </a:spcAft>
                        <a:buNone/>
                      </a:pPr>
                      <a:r>
                        <a:rPr lang="en" sz="1200">
                          <a:latin typeface="Calibri"/>
                          <a:ea typeface="Calibri"/>
                          <a:cs typeface="Calibri"/>
                          <a:sym typeface="Calibri"/>
                        </a:rPr>
                        <a:t>I like driving or riding in different vehicles.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587400">
                <a:tc>
                  <a:txBody>
                    <a:bodyPr/>
                    <a:lstStyle/>
                    <a:p>
                      <a:pPr marL="0" lvl="0" indent="0" algn="ctr" rtl="0">
                        <a:spcBef>
                          <a:spcPts val="0"/>
                        </a:spcBef>
                        <a:spcAft>
                          <a:spcPts val="0"/>
                        </a:spcAft>
                        <a:buNone/>
                      </a:pPr>
                      <a:r>
                        <a:rPr lang="en" sz="1200">
                          <a:latin typeface="Calibri"/>
                          <a:ea typeface="Calibri"/>
                          <a:cs typeface="Calibri"/>
                          <a:sym typeface="Calibri"/>
                        </a:rPr>
                        <a:t>I like to move things from place to place.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n" sz="1200" b="1">
                          <a:solidFill>
                            <a:srgbClr val="910D28"/>
                          </a:solidFill>
                          <a:highlight>
                            <a:schemeClr val="lt1"/>
                          </a:highlight>
                          <a:latin typeface="Calibri"/>
                          <a:ea typeface="Calibri"/>
                          <a:cs typeface="Calibri"/>
                          <a:sym typeface="Calibri"/>
                        </a:rPr>
                        <a:t>Survey Card I Total:</a:t>
                      </a:r>
                      <a:endParaRPr sz="1200">
                        <a:solidFill>
                          <a:schemeClr val="dk1"/>
                        </a:solidFill>
                        <a:latin typeface="Calibri"/>
                        <a:ea typeface="Calibri"/>
                        <a:cs typeface="Calibri"/>
                        <a:sym typeface="Calibri"/>
                      </a:endParaRPr>
                    </a:p>
                    <a:p>
                      <a:pPr marL="0" lvl="0" indent="0" algn="ctr" rtl="0">
                        <a:spcBef>
                          <a:spcPts val="0"/>
                        </a:spcBef>
                        <a:spcAft>
                          <a:spcPts val="0"/>
                        </a:spcAft>
                        <a:buNone/>
                      </a:pPr>
                      <a:endParaRPr sz="1200" b="1">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graphicFrame>
        <p:nvGraphicFramePr>
          <p:cNvPr id="111" name="Google Shape;111;p24"/>
          <p:cNvGraphicFramePr/>
          <p:nvPr/>
        </p:nvGraphicFramePr>
        <p:xfrm>
          <a:off x="718963" y="77788"/>
          <a:ext cx="7706050" cy="3015080"/>
        </p:xfrm>
        <a:graphic>
          <a:graphicData uri="http://schemas.openxmlformats.org/drawingml/2006/table">
            <a:tbl>
              <a:tblPr bandRow="1">
                <a:noFill/>
                <a:tableStyleId>{4C863E2C-6CC6-44A2-8A6B-BEAB063E3C7C}</a:tableStyleId>
              </a:tblPr>
              <a:tblGrid>
                <a:gridCol w="3853025">
                  <a:extLst>
                    <a:ext uri="{9D8B030D-6E8A-4147-A177-3AD203B41FA5}">
                      <a16:colId xmlns:a16="http://schemas.microsoft.com/office/drawing/2014/main" val="20000"/>
                    </a:ext>
                  </a:extLst>
                </a:gridCol>
                <a:gridCol w="3853025">
                  <a:extLst>
                    <a:ext uri="{9D8B030D-6E8A-4147-A177-3AD203B41FA5}">
                      <a16:colId xmlns:a16="http://schemas.microsoft.com/office/drawing/2014/main" val="20001"/>
                    </a:ext>
                  </a:extLst>
                </a:gridCol>
              </a:tblGrid>
              <a:tr h="361575">
                <a:tc gridSpan="2">
                  <a:txBody>
                    <a:bodyPr/>
                    <a:lstStyle/>
                    <a:p>
                      <a:pPr marL="0" lvl="0" indent="0" algn="ctr" rtl="0">
                        <a:lnSpc>
                          <a:spcPct val="115000"/>
                        </a:lnSpc>
                        <a:spcBef>
                          <a:spcPts val="0"/>
                        </a:spcBef>
                        <a:spcAft>
                          <a:spcPts val="600"/>
                        </a:spcAft>
                        <a:buNone/>
                      </a:pPr>
                      <a:r>
                        <a:rPr lang="en" sz="900" b="1">
                          <a:solidFill>
                            <a:srgbClr val="FFFFFF"/>
                          </a:solidFill>
                          <a:latin typeface="Calibri"/>
                          <a:ea typeface="Calibri"/>
                          <a:cs typeface="Calibri"/>
                          <a:sym typeface="Calibri"/>
                        </a:rPr>
                        <a:t>Career Clusters</a:t>
                      </a:r>
                      <a:endParaRPr sz="9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extLst>
                  <a:ext uri="{0D108BD9-81ED-4DB2-BD59-A6C34878D82A}">
                    <a16:rowId xmlns:a16="http://schemas.microsoft.com/office/drawing/2014/main" val="10000"/>
                  </a:ext>
                </a:extLst>
              </a:tr>
              <a:tr h="387825">
                <a:tc>
                  <a:txBody>
                    <a:bodyPr/>
                    <a:lstStyle/>
                    <a:p>
                      <a:pPr marL="0" lvl="0" indent="0" algn="ctr" rtl="0">
                        <a:spcBef>
                          <a:spcPts val="1000"/>
                        </a:spcBef>
                        <a:spcAft>
                          <a:spcPts val="0"/>
                        </a:spcAft>
                        <a:buNone/>
                      </a:pPr>
                      <a:r>
                        <a:rPr lang="en" sz="900" b="1">
                          <a:highlight>
                            <a:srgbClr val="FFFFFF"/>
                          </a:highlight>
                          <a:latin typeface="Calibri"/>
                          <a:ea typeface="Calibri"/>
                          <a:cs typeface="Calibri"/>
                          <a:sym typeface="Calibri"/>
                        </a:rPr>
                        <a:t>Survey Card  A</a:t>
                      </a:r>
                      <a:endParaRPr sz="900" b="1">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n" sz="900" b="1">
                          <a:highlight>
                            <a:srgbClr val="FFFFFF"/>
                          </a:highlight>
                          <a:latin typeface="Calibri"/>
                          <a:ea typeface="Calibri"/>
                          <a:cs typeface="Calibri"/>
                          <a:sym typeface="Calibri"/>
                        </a:rPr>
                        <a:t>Agricultural Food and Natural Resources</a:t>
                      </a:r>
                      <a:endParaRPr sz="9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274100">
                <a:tc>
                  <a:txBody>
                    <a:bodyPr/>
                    <a:lstStyle/>
                    <a:p>
                      <a:pPr marL="0" lvl="0" indent="0" algn="ctr" rtl="0">
                        <a:spcBef>
                          <a:spcPts val="0"/>
                        </a:spcBef>
                        <a:spcAft>
                          <a:spcPts val="0"/>
                        </a:spcAft>
                        <a:buNone/>
                      </a:pPr>
                      <a:r>
                        <a:rPr lang="en" sz="900" b="1">
                          <a:solidFill>
                            <a:schemeClr val="dk1"/>
                          </a:solidFill>
                          <a:highlight>
                            <a:schemeClr val="lt1"/>
                          </a:highlight>
                          <a:latin typeface="Calibri"/>
                          <a:ea typeface="Calibri"/>
                          <a:cs typeface="Calibri"/>
                          <a:sym typeface="Calibri"/>
                        </a:rPr>
                        <a:t>Survey Card</a:t>
                      </a:r>
                      <a:r>
                        <a:rPr lang="en" sz="900" b="1">
                          <a:latin typeface="Calibri"/>
                          <a:ea typeface="Calibri"/>
                          <a:cs typeface="Calibri"/>
                          <a:sym typeface="Calibri"/>
                        </a:rPr>
                        <a:t> B</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900" b="1">
                          <a:latin typeface="Calibri"/>
                          <a:ea typeface="Calibri"/>
                          <a:cs typeface="Calibri"/>
                          <a:sym typeface="Calibri"/>
                        </a:rPr>
                        <a:t>Architecture and Construction</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2"/>
                  </a:ext>
                </a:extLst>
              </a:tr>
              <a:tr h="274100">
                <a:tc>
                  <a:txBody>
                    <a:bodyPr/>
                    <a:lstStyle/>
                    <a:p>
                      <a:pPr marL="0" lvl="0" indent="0" algn="ctr" rtl="0">
                        <a:spcBef>
                          <a:spcPts val="0"/>
                        </a:spcBef>
                        <a:spcAft>
                          <a:spcPts val="0"/>
                        </a:spcAft>
                        <a:buNone/>
                      </a:pPr>
                      <a:r>
                        <a:rPr lang="en" sz="900" b="1">
                          <a:solidFill>
                            <a:schemeClr val="dk1"/>
                          </a:solidFill>
                          <a:highlight>
                            <a:schemeClr val="lt1"/>
                          </a:highlight>
                          <a:latin typeface="Calibri"/>
                          <a:ea typeface="Calibri"/>
                          <a:cs typeface="Calibri"/>
                          <a:sym typeface="Calibri"/>
                        </a:rPr>
                        <a:t>Survey Card </a:t>
                      </a:r>
                      <a:r>
                        <a:rPr lang="en" sz="900" b="1">
                          <a:latin typeface="Calibri"/>
                          <a:ea typeface="Calibri"/>
                          <a:cs typeface="Calibri"/>
                          <a:sym typeface="Calibri"/>
                        </a:rPr>
                        <a:t>C</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900" b="1">
                          <a:latin typeface="Calibri"/>
                          <a:ea typeface="Calibri"/>
                          <a:cs typeface="Calibri"/>
                          <a:sym typeface="Calibri"/>
                        </a:rPr>
                        <a:t>Arts, AV Technology, and Communications</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3"/>
                  </a:ext>
                </a:extLst>
              </a:tr>
              <a:tr h="274100">
                <a:tc>
                  <a:txBody>
                    <a:bodyPr/>
                    <a:lstStyle/>
                    <a:p>
                      <a:pPr marL="0" lvl="0" indent="0" algn="ctr" rtl="0">
                        <a:spcBef>
                          <a:spcPts val="0"/>
                        </a:spcBef>
                        <a:spcAft>
                          <a:spcPts val="0"/>
                        </a:spcAft>
                        <a:buNone/>
                      </a:pPr>
                      <a:r>
                        <a:rPr lang="en" sz="900" b="1">
                          <a:solidFill>
                            <a:schemeClr val="dk1"/>
                          </a:solidFill>
                          <a:highlight>
                            <a:schemeClr val="lt1"/>
                          </a:highlight>
                          <a:latin typeface="Calibri"/>
                          <a:ea typeface="Calibri"/>
                          <a:cs typeface="Calibri"/>
                          <a:sym typeface="Calibri"/>
                        </a:rPr>
                        <a:t>Survey Card </a:t>
                      </a:r>
                      <a:r>
                        <a:rPr lang="en" sz="900" b="1">
                          <a:latin typeface="Calibri"/>
                          <a:ea typeface="Calibri"/>
                          <a:cs typeface="Calibri"/>
                          <a:sym typeface="Calibri"/>
                        </a:rPr>
                        <a:t>D</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900" b="1">
                          <a:latin typeface="Calibri"/>
                          <a:ea typeface="Calibri"/>
                          <a:cs typeface="Calibri"/>
                          <a:sym typeface="Calibri"/>
                        </a:rPr>
                        <a:t>Education and Training</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4"/>
                  </a:ext>
                </a:extLst>
              </a:tr>
              <a:tr h="274100">
                <a:tc>
                  <a:txBody>
                    <a:bodyPr/>
                    <a:lstStyle/>
                    <a:p>
                      <a:pPr marL="0" lvl="0" indent="0" algn="ctr" rtl="0">
                        <a:spcBef>
                          <a:spcPts val="0"/>
                        </a:spcBef>
                        <a:spcAft>
                          <a:spcPts val="0"/>
                        </a:spcAft>
                        <a:buNone/>
                      </a:pPr>
                      <a:r>
                        <a:rPr lang="en" sz="900" b="1">
                          <a:solidFill>
                            <a:schemeClr val="dk1"/>
                          </a:solidFill>
                          <a:highlight>
                            <a:schemeClr val="lt1"/>
                          </a:highlight>
                          <a:latin typeface="Calibri"/>
                          <a:ea typeface="Calibri"/>
                          <a:cs typeface="Calibri"/>
                          <a:sym typeface="Calibri"/>
                        </a:rPr>
                        <a:t>Survey Card</a:t>
                      </a:r>
                      <a:r>
                        <a:rPr lang="en" sz="900" b="1">
                          <a:latin typeface="Calibri"/>
                          <a:ea typeface="Calibri"/>
                          <a:cs typeface="Calibri"/>
                          <a:sym typeface="Calibri"/>
                        </a:rPr>
                        <a:t> E</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900" b="1">
                          <a:latin typeface="Calibri"/>
                          <a:ea typeface="Calibri"/>
                          <a:cs typeface="Calibri"/>
                          <a:sym typeface="Calibri"/>
                        </a:rPr>
                        <a:t>Finance </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274100">
                <a:tc>
                  <a:txBody>
                    <a:bodyPr/>
                    <a:lstStyle/>
                    <a:p>
                      <a:pPr marL="0" lvl="0" indent="0" algn="ctr" rtl="0">
                        <a:spcBef>
                          <a:spcPts val="0"/>
                        </a:spcBef>
                        <a:spcAft>
                          <a:spcPts val="0"/>
                        </a:spcAft>
                        <a:buClr>
                          <a:schemeClr val="dk1"/>
                        </a:buClr>
                        <a:buSzPts val="1100"/>
                        <a:buFont typeface="Arial"/>
                        <a:buNone/>
                      </a:pPr>
                      <a:r>
                        <a:rPr lang="en" sz="900" b="1">
                          <a:solidFill>
                            <a:schemeClr val="dk1"/>
                          </a:solidFill>
                          <a:highlight>
                            <a:schemeClr val="lt1"/>
                          </a:highlight>
                          <a:latin typeface="Calibri"/>
                          <a:ea typeface="Calibri"/>
                          <a:cs typeface="Calibri"/>
                          <a:sym typeface="Calibri"/>
                        </a:rPr>
                        <a:t>Survey Card </a:t>
                      </a:r>
                      <a:r>
                        <a:rPr lang="en" sz="900" b="1">
                          <a:latin typeface="Calibri"/>
                          <a:ea typeface="Calibri"/>
                          <a:cs typeface="Calibri"/>
                          <a:sym typeface="Calibri"/>
                        </a:rPr>
                        <a:t>F</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900" b="1">
                          <a:latin typeface="Calibri"/>
                          <a:ea typeface="Calibri"/>
                          <a:cs typeface="Calibri"/>
                          <a:sym typeface="Calibri"/>
                        </a:rPr>
                        <a:t>Law, Public Safety, Corrections, and Security </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6"/>
                  </a:ext>
                </a:extLst>
              </a:tr>
              <a:tr h="274100">
                <a:tc>
                  <a:txBody>
                    <a:bodyPr/>
                    <a:lstStyle/>
                    <a:p>
                      <a:pPr marL="0" lvl="0" indent="0" algn="ctr" rtl="0">
                        <a:spcBef>
                          <a:spcPts val="0"/>
                        </a:spcBef>
                        <a:spcAft>
                          <a:spcPts val="0"/>
                        </a:spcAft>
                        <a:buClr>
                          <a:schemeClr val="dk1"/>
                        </a:buClr>
                        <a:buSzPts val="1100"/>
                        <a:buFont typeface="Arial"/>
                        <a:buNone/>
                      </a:pPr>
                      <a:r>
                        <a:rPr lang="en" sz="900" b="1">
                          <a:solidFill>
                            <a:schemeClr val="dk1"/>
                          </a:solidFill>
                          <a:highlight>
                            <a:schemeClr val="lt1"/>
                          </a:highlight>
                          <a:latin typeface="Calibri"/>
                          <a:ea typeface="Calibri"/>
                          <a:cs typeface="Calibri"/>
                          <a:sym typeface="Calibri"/>
                        </a:rPr>
                        <a:t>Survey Card </a:t>
                      </a:r>
                      <a:r>
                        <a:rPr lang="en" sz="900" b="1">
                          <a:latin typeface="Calibri"/>
                          <a:ea typeface="Calibri"/>
                          <a:cs typeface="Calibri"/>
                          <a:sym typeface="Calibri"/>
                        </a:rPr>
                        <a:t>G</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900" b="1">
                          <a:latin typeface="Calibri"/>
                          <a:ea typeface="Calibri"/>
                          <a:cs typeface="Calibri"/>
                          <a:sym typeface="Calibri"/>
                        </a:rPr>
                        <a:t>Marketing, Sales, and Services</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7"/>
                  </a:ext>
                </a:extLst>
              </a:tr>
              <a:tr h="274100">
                <a:tc>
                  <a:txBody>
                    <a:bodyPr/>
                    <a:lstStyle/>
                    <a:p>
                      <a:pPr marL="0" lvl="0" indent="0" algn="ctr" rtl="0">
                        <a:spcBef>
                          <a:spcPts val="0"/>
                        </a:spcBef>
                        <a:spcAft>
                          <a:spcPts val="0"/>
                        </a:spcAft>
                        <a:buClr>
                          <a:schemeClr val="dk1"/>
                        </a:buClr>
                        <a:buSzPts val="1100"/>
                        <a:buFont typeface="Arial"/>
                        <a:buNone/>
                      </a:pPr>
                      <a:r>
                        <a:rPr lang="en" sz="900" b="1">
                          <a:solidFill>
                            <a:schemeClr val="dk1"/>
                          </a:solidFill>
                          <a:highlight>
                            <a:schemeClr val="lt1"/>
                          </a:highlight>
                          <a:latin typeface="Calibri"/>
                          <a:ea typeface="Calibri"/>
                          <a:cs typeface="Calibri"/>
                          <a:sym typeface="Calibri"/>
                        </a:rPr>
                        <a:t>Survey Card</a:t>
                      </a:r>
                      <a:r>
                        <a:rPr lang="en" sz="900" b="1">
                          <a:latin typeface="Calibri"/>
                          <a:ea typeface="Calibri"/>
                          <a:cs typeface="Calibri"/>
                          <a:sym typeface="Calibri"/>
                        </a:rPr>
                        <a:t> H</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900" b="1">
                          <a:latin typeface="Calibri"/>
                          <a:ea typeface="Calibri"/>
                          <a:cs typeface="Calibri"/>
                          <a:sym typeface="Calibri"/>
                        </a:rPr>
                        <a:t>Science, Technology, Engineering, and Mathematics</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8"/>
                  </a:ext>
                </a:extLst>
              </a:tr>
              <a:tr h="274100">
                <a:tc>
                  <a:txBody>
                    <a:bodyPr/>
                    <a:lstStyle/>
                    <a:p>
                      <a:pPr marL="0" lvl="0" indent="0" algn="ctr" rtl="0">
                        <a:spcBef>
                          <a:spcPts val="0"/>
                        </a:spcBef>
                        <a:spcAft>
                          <a:spcPts val="0"/>
                        </a:spcAft>
                        <a:buClr>
                          <a:schemeClr val="dk1"/>
                        </a:buClr>
                        <a:buSzPts val="1100"/>
                        <a:buFont typeface="Arial"/>
                        <a:buNone/>
                      </a:pPr>
                      <a:r>
                        <a:rPr lang="en" sz="900" b="1">
                          <a:solidFill>
                            <a:schemeClr val="dk1"/>
                          </a:solidFill>
                          <a:highlight>
                            <a:schemeClr val="lt1"/>
                          </a:highlight>
                          <a:latin typeface="Calibri"/>
                          <a:ea typeface="Calibri"/>
                          <a:cs typeface="Calibri"/>
                          <a:sym typeface="Calibri"/>
                        </a:rPr>
                        <a:t>Survey Card</a:t>
                      </a:r>
                      <a:r>
                        <a:rPr lang="en" sz="900" b="1">
                          <a:latin typeface="Calibri"/>
                          <a:ea typeface="Calibri"/>
                          <a:cs typeface="Calibri"/>
                          <a:sym typeface="Calibri"/>
                        </a:rPr>
                        <a:t> I</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900" b="1">
                          <a:latin typeface="Calibri"/>
                          <a:ea typeface="Calibri"/>
                          <a:cs typeface="Calibri"/>
                          <a:sym typeface="Calibri"/>
                        </a:rPr>
                        <a:t>Transportation, Distribution, and Logistics </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n-US" sz="1600" b="1" cap="small" dirty="0">
                <a:latin typeface="Calibri"/>
                <a:ea typeface="Calibri"/>
                <a:cs typeface="Calibri"/>
                <a:sym typeface="Calibri"/>
              </a:rPr>
              <a:t>DROP ZONE: CAREER CLUSTER ACTIVITY (DIGITAL)</a:t>
            </a:r>
            <a:endParaRPr lang="en-US" dirty="0"/>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900" dirty="0">
                <a:solidFill>
                  <a:schemeClr val="dk1"/>
                </a:solidFill>
                <a:latin typeface="Calibri"/>
                <a:ea typeface="Calibri"/>
                <a:cs typeface="Calibri"/>
                <a:sym typeface="Calibri"/>
              </a:rPr>
              <a:t>The K20 Center’s GEAR UP program wants to help you explore career options! This Career Cluster activity will help you think about your skills, personality, and interests to identify which clusters might be a good fit for you when it comes to a career using drones. While your interests will likely change over the years, the Career Cluster Survey is a great place to begin your exploration—but the journey won’t end there. You can use what you learn in this survey and apply it to other career activities and exploration. </a:t>
            </a:r>
            <a:endParaRPr sz="9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9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 sz="900" b="1" dirty="0">
                <a:solidFill>
                  <a:schemeClr val="dk1"/>
                </a:solidFill>
                <a:latin typeface="Calibri"/>
                <a:ea typeface="Calibri"/>
                <a:cs typeface="Calibri"/>
                <a:sym typeface="Calibri"/>
              </a:rPr>
              <a:t>What is a career cluster?</a:t>
            </a:r>
            <a:r>
              <a:rPr lang="en" sz="900" dirty="0">
                <a:solidFill>
                  <a:schemeClr val="dk1"/>
                </a:solidFill>
                <a:latin typeface="Calibri"/>
                <a:ea typeface="Calibri"/>
                <a:cs typeface="Calibri"/>
                <a:sym typeface="Calibri"/>
              </a:rPr>
              <a:t> A career cluster is a group of jobs that are similar. If you like one job in a cluster, you will probably find other jobs in that cluster that you will like as well.</a:t>
            </a:r>
            <a:endParaRPr sz="900" dirty="0">
              <a:solidFill>
                <a:schemeClr val="dk1"/>
              </a:solidFill>
              <a:latin typeface="Calibri"/>
              <a:ea typeface="Calibri"/>
              <a:cs typeface="Calibri"/>
              <a:sym typeface="Calibri"/>
            </a:endParaRPr>
          </a:p>
          <a:p>
            <a:pPr marL="0" lvl="0" indent="0" algn="l" rtl="0">
              <a:spcBef>
                <a:spcPts val="1000"/>
              </a:spcBef>
              <a:spcAft>
                <a:spcPts val="0"/>
              </a:spcAft>
              <a:buClr>
                <a:schemeClr val="dk1"/>
              </a:buClr>
              <a:buSzPts val="1100"/>
              <a:buFont typeface="Arial"/>
              <a:buNone/>
            </a:pPr>
            <a:r>
              <a:rPr lang="en" sz="1200" b="1" dirty="0">
                <a:solidFill>
                  <a:srgbClr val="910D28"/>
                </a:solidFill>
                <a:highlight>
                  <a:schemeClr val="lt1"/>
                </a:highlight>
                <a:latin typeface="Calibri"/>
                <a:ea typeface="Calibri"/>
                <a:cs typeface="Calibri"/>
                <a:sym typeface="Calibri"/>
              </a:rPr>
              <a:t>Materials</a:t>
            </a:r>
            <a:endParaRPr sz="1400" dirty="0">
              <a:solidFill>
                <a:schemeClr val="dk1"/>
              </a:solidFill>
              <a:latin typeface="Calibri"/>
              <a:ea typeface="Calibri"/>
              <a:cs typeface="Calibri"/>
              <a:sym typeface="Calibri"/>
            </a:endParaRPr>
          </a:p>
          <a:p>
            <a:pPr marL="457200" lvl="0" indent="-285750" algn="l" rtl="0">
              <a:lnSpc>
                <a:spcPct val="100000"/>
              </a:lnSpc>
              <a:spcBef>
                <a:spcPts val="600"/>
              </a:spcBef>
              <a:spcAft>
                <a:spcPts val="0"/>
              </a:spcAft>
              <a:buClr>
                <a:schemeClr val="dk1"/>
              </a:buClr>
              <a:buSzPts val="900"/>
              <a:buFont typeface="Calibri"/>
              <a:buChar char="●"/>
            </a:pPr>
            <a:r>
              <a:rPr lang="en" sz="900" dirty="0">
                <a:solidFill>
                  <a:schemeClr val="dk1"/>
                </a:solidFill>
                <a:latin typeface="Calibri"/>
                <a:ea typeface="Calibri"/>
                <a:cs typeface="Calibri"/>
                <a:sym typeface="Calibri"/>
              </a:rPr>
              <a:t>An internet capable device (laptop, computer, smartphone)</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Char char="●"/>
            </a:pPr>
            <a:r>
              <a:rPr lang="en" sz="900" dirty="0">
                <a:solidFill>
                  <a:schemeClr val="dk1"/>
                </a:solidFill>
                <a:latin typeface="Calibri"/>
                <a:ea typeface="Calibri"/>
                <a:cs typeface="Calibri"/>
                <a:sym typeface="Calibri"/>
              </a:rPr>
              <a:t>Link to the activity</a:t>
            </a:r>
            <a:endParaRPr sz="900" dirty="0">
              <a:solidFill>
                <a:schemeClr val="dk1"/>
              </a:solidFill>
              <a:latin typeface="Calibri"/>
              <a:ea typeface="Calibri"/>
              <a:cs typeface="Calibri"/>
              <a:sym typeface="Calibri"/>
            </a:endParaRPr>
          </a:p>
          <a:p>
            <a:pPr marL="0" lvl="0" indent="0" algn="l" rtl="0">
              <a:spcBef>
                <a:spcPts val="1000"/>
              </a:spcBef>
              <a:spcAft>
                <a:spcPts val="0"/>
              </a:spcAft>
              <a:buClr>
                <a:schemeClr val="dk1"/>
              </a:buClr>
              <a:buSzPts val="1100"/>
              <a:buFont typeface="Arial"/>
              <a:buNone/>
            </a:pPr>
            <a:r>
              <a:rPr lang="en" sz="1200" b="1" dirty="0">
                <a:solidFill>
                  <a:srgbClr val="910D28"/>
                </a:solidFill>
                <a:highlight>
                  <a:schemeClr val="lt1"/>
                </a:highlight>
                <a:latin typeface="Calibri"/>
                <a:ea typeface="Calibri"/>
                <a:cs typeface="Calibri"/>
                <a:sym typeface="Calibri"/>
              </a:rPr>
              <a:t>Instructions</a:t>
            </a:r>
            <a:endParaRPr sz="2000" dirty="0">
              <a:solidFill>
                <a:schemeClr val="dk1"/>
              </a:solidFill>
              <a:latin typeface="Calibri"/>
              <a:ea typeface="Calibri"/>
              <a:cs typeface="Calibri"/>
              <a:sym typeface="Calibri"/>
            </a:endParaRPr>
          </a:p>
          <a:p>
            <a:pPr marL="457200" lvl="0" indent="-285750" algn="l" rtl="0">
              <a:lnSpc>
                <a:spcPct val="100000"/>
              </a:lnSpc>
              <a:spcBef>
                <a:spcPts val="600"/>
              </a:spcBef>
              <a:spcAft>
                <a:spcPts val="0"/>
              </a:spcAft>
              <a:buClr>
                <a:schemeClr val="dk1"/>
              </a:buClr>
              <a:buSzPts val="900"/>
              <a:buFont typeface="Calibri"/>
              <a:buAutoNum type="arabicPeriod"/>
            </a:pPr>
            <a:r>
              <a:rPr lang="en" sz="900" dirty="0">
                <a:solidFill>
                  <a:schemeClr val="dk1"/>
                </a:solidFill>
                <a:latin typeface="Calibri"/>
                <a:ea typeface="Calibri"/>
                <a:cs typeface="Calibri"/>
                <a:sym typeface="Calibri"/>
              </a:rPr>
              <a:t>Provide the link to the career cluster activity.</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n" sz="900" dirty="0">
                <a:solidFill>
                  <a:schemeClr val="dk1"/>
                </a:solidFill>
                <a:latin typeface="Calibri"/>
                <a:ea typeface="Calibri"/>
                <a:cs typeface="Calibri"/>
                <a:sym typeface="Calibri"/>
              </a:rPr>
              <a:t>Complete the online survey via the provided link.</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n" sz="900" dirty="0">
                <a:solidFill>
                  <a:schemeClr val="dk1"/>
                </a:solidFill>
                <a:latin typeface="Calibri"/>
                <a:ea typeface="Calibri"/>
                <a:cs typeface="Calibri"/>
                <a:sym typeface="Calibri"/>
              </a:rPr>
              <a:t>Read each statement carefully and select the options that best describe you.</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n" sz="900" dirty="0">
                <a:solidFill>
                  <a:schemeClr val="dk1"/>
                </a:solidFill>
                <a:latin typeface="Calibri"/>
                <a:ea typeface="Calibri"/>
                <a:cs typeface="Calibri"/>
                <a:sym typeface="Calibri"/>
              </a:rPr>
              <a:t>Using the survey results page and graph, determine your top three Career Clusters.</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n" sz="900" dirty="0">
                <a:solidFill>
                  <a:schemeClr val="dk1"/>
                </a:solidFill>
                <a:latin typeface="Calibri"/>
                <a:ea typeface="Calibri"/>
                <a:cs typeface="Calibri"/>
                <a:sym typeface="Calibri"/>
              </a:rPr>
              <a:t>Move on to the next activity.</a:t>
            </a:r>
            <a:br>
              <a:rPr lang="en" sz="900" dirty="0">
                <a:solidFill>
                  <a:schemeClr val="dk1"/>
                </a:solidFill>
                <a:latin typeface="Calibri"/>
                <a:ea typeface="Calibri"/>
                <a:cs typeface="Calibri"/>
                <a:sym typeface="Calibri"/>
              </a:rPr>
            </a:br>
            <a:endParaRPr sz="900" dirty="0">
              <a:solidFill>
                <a:schemeClr val="dk1"/>
              </a:solidFill>
              <a:latin typeface="Calibri"/>
              <a:ea typeface="Calibri"/>
              <a:cs typeface="Calibri"/>
              <a:sym typeface="Calibri"/>
            </a:endParaRPr>
          </a:p>
          <a:p>
            <a:pPr marL="0" lvl="0" indent="0" algn="l" rtl="0">
              <a:lnSpc>
                <a:spcPct val="100000"/>
              </a:lnSpc>
              <a:spcBef>
                <a:spcPts val="0"/>
              </a:spcBef>
              <a:spcAft>
                <a:spcPts val="0"/>
              </a:spcAft>
              <a:buNone/>
            </a:pPr>
            <a:r>
              <a:rPr lang="en" sz="900" b="1" dirty="0">
                <a:solidFill>
                  <a:schemeClr val="dk1"/>
                </a:solidFill>
                <a:latin typeface="Calibri"/>
                <a:ea typeface="Calibri"/>
                <a:cs typeface="Calibri"/>
                <a:sym typeface="Calibri"/>
              </a:rPr>
              <a:t>Note: </a:t>
            </a:r>
            <a:r>
              <a:rPr lang="en" sz="900" dirty="0">
                <a:solidFill>
                  <a:schemeClr val="dk1"/>
                </a:solidFill>
                <a:latin typeface="Calibri"/>
                <a:ea typeface="Calibri"/>
                <a:cs typeface="Calibri"/>
                <a:sym typeface="Calibri"/>
              </a:rPr>
              <a:t>Your interests may change overtime and this survey and these options can be revisited throughout your educational career.</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graphicFrame>
        <p:nvGraphicFramePr>
          <p:cNvPr id="66" name="Google Shape;66;p15"/>
          <p:cNvGraphicFramePr/>
          <p:nvPr/>
        </p:nvGraphicFramePr>
        <p:xfrm>
          <a:off x="-37" y="75"/>
          <a:ext cx="9144000" cy="5143475"/>
        </p:xfrm>
        <a:graphic>
          <a:graphicData uri="http://schemas.openxmlformats.org/drawingml/2006/table">
            <a:tbl>
              <a:tblPr bandRow="1">
                <a:noFill/>
                <a:tableStyleId>{4C863E2C-6CC6-44A2-8A6B-BEAB063E3C7C}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55625">
                <a:tc gridSpan="3">
                  <a:txBody>
                    <a:bodyPr/>
                    <a:lstStyle/>
                    <a:p>
                      <a:pPr marL="0" lvl="0" indent="0" algn="ctr" rtl="0">
                        <a:lnSpc>
                          <a:spcPct val="115000"/>
                        </a:lnSpc>
                        <a:spcBef>
                          <a:spcPts val="0"/>
                        </a:spcBef>
                        <a:spcAft>
                          <a:spcPts val="600"/>
                        </a:spcAft>
                        <a:buNone/>
                      </a:pPr>
                      <a:r>
                        <a:rPr lang="en" sz="1200" b="1">
                          <a:solidFill>
                            <a:srgbClr val="FFFFFF"/>
                          </a:solidFill>
                          <a:latin typeface="Calibri"/>
                          <a:ea typeface="Calibri"/>
                          <a:cs typeface="Calibri"/>
                          <a:sym typeface="Calibri"/>
                        </a:rPr>
                        <a:t>Survey Card A</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0850">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Activities that describe what I like to do:</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420800">
                <a:tc>
                  <a:txBody>
                    <a:bodyPr/>
                    <a:lstStyle/>
                    <a:p>
                      <a:pPr marL="0" lvl="0" indent="0" algn="ctr" rtl="0">
                        <a:spcBef>
                          <a:spcPts val="0"/>
                        </a:spcBef>
                        <a:spcAft>
                          <a:spcPts val="0"/>
                        </a:spcAft>
                        <a:buNone/>
                      </a:pPr>
                      <a:r>
                        <a:rPr lang="en" sz="1200">
                          <a:latin typeface="Calibri"/>
                          <a:ea typeface="Calibri"/>
                          <a:cs typeface="Calibri"/>
                          <a:sym typeface="Calibri"/>
                        </a:rPr>
                        <a:t>I like to learn how things grow and stay alive.</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can rely on myself to get things done.</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Math</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653650">
                <a:tc>
                  <a:txBody>
                    <a:bodyPr/>
                    <a:lstStyle/>
                    <a:p>
                      <a:pPr marL="0" lvl="0" indent="0" algn="ctr" rtl="0">
                        <a:spcBef>
                          <a:spcPts val="0"/>
                        </a:spcBef>
                        <a:spcAft>
                          <a:spcPts val="0"/>
                        </a:spcAft>
                        <a:buNone/>
                      </a:pPr>
                      <a:r>
                        <a:rPr lang="en" sz="1200">
                          <a:latin typeface="Calibri"/>
                          <a:ea typeface="Calibri"/>
                          <a:cs typeface="Calibri"/>
                          <a:sym typeface="Calibri"/>
                        </a:rPr>
                        <a:t>I make the best use of the natural resources around me.</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n" sz="1200">
                          <a:latin typeface="Calibri"/>
                          <a:ea typeface="Calibri"/>
                          <a:cs typeface="Calibri"/>
                          <a:sym typeface="Calibri"/>
                        </a:rPr>
                        <a:t>I love being in nature.</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n" sz="1200">
                          <a:latin typeface="Calibri"/>
                          <a:ea typeface="Calibri"/>
                          <a:cs typeface="Calibri"/>
                          <a:sym typeface="Calibri"/>
                        </a:rPr>
                        <a:t>Life Sciences</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420800">
                <a:tc>
                  <a:txBody>
                    <a:bodyPr/>
                    <a:lstStyle/>
                    <a:p>
                      <a:pPr marL="0" lvl="0" indent="0" algn="ctr" rtl="0">
                        <a:spcBef>
                          <a:spcPts val="0"/>
                        </a:spcBef>
                        <a:spcAft>
                          <a:spcPts val="0"/>
                        </a:spcAft>
                        <a:buNone/>
                      </a:pPr>
                      <a:r>
                        <a:rPr lang="en" sz="1200">
                          <a:latin typeface="Calibri"/>
                          <a:ea typeface="Calibri"/>
                          <a:cs typeface="Calibri"/>
                          <a:sym typeface="Calibri"/>
                        </a:rPr>
                        <a:t>Hunting and fishing are activities I enjoy most.</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physically active.</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Earth Sciences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420800">
                <a:tc>
                  <a:txBody>
                    <a:bodyPr/>
                    <a:lstStyle/>
                    <a:p>
                      <a:pPr marL="0" lvl="0" indent="0" algn="ctr" rtl="0">
                        <a:spcBef>
                          <a:spcPts val="0"/>
                        </a:spcBef>
                        <a:spcAft>
                          <a:spcPts val="0"/>
                        </a:spcAft>
                        <a:buNone/>
                      </a:pPr>
                      <a:r>
                        <a:rPr lang="en" sz="1200">
                          <a:latin typeface="Calibri"/>
                          <a:ea typeface="Calibri"/>
                          <a:cs typeface="Calibri"/>
                          <a:sym typeface="Calibri"/>
                        </a:rPr>
                        <a:t>I want to protect the environment.</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n" sz="1200">
                          <a:latin typeface="Calibri"/>
                          <a:ea typeface="Calibri"/>
                          <a:cs typeface="Calibri"/>
                          <a:sym typeface="Calibri"/>
                        </a:rPr>
                        <a:t>I like to plan ahead.</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n" sz="1200">
                          <a:latin typeface="Calibri"/>
                          <a:ea typeface="Calibri"/>
                          <a:cs typeface="Calibri"/>
                          <a:sym typeface="Calibri"/>
                        </a:rPr>
                        <a:t>Chemistry</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5"/>
                  </a:ext>
                </a:extLst>
              </a:tr>
              <a:tr h="653650">
                <a:tc>
                  <a:txBody>
                    <a:bodyPr/>
                    <a:lstStyle/>
                    <a:p>
                      <a:pPr marL="0" lvl="0" indent="0" algn="ctr" rtl="0">
                        <a:spcBef>
                          <a:spcPts val="0"/>
                        </a:spcBef>
                        <a:spcAft>
                          <a:spcPts val="0"/>
                        </a:spcAft>
                        <a:buNone/>
                      </a:pPr>
                      <a:r>
                        <a:rPr lang="en" sz="1200">
                          <a:latin typeface="Calibri"/>
                          <a:ea typeface="Calibri"/>
                          <a:cs typeface="Calibri"/>
                          <a:sym typeface="Calibri"/>
                        </a:rPr>
                        <a:t>I like to be outdoors, no matter what the weather is like.</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a creative problem solver.</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Agriculture</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6"/>
                  </a:ext>
                </a:extLst>
              </a:tr>
              <a:tr h="653650">
                <a:tc>
                  <a:txBody>
                    <a:bodyPr/>
                    <a:lstStyle/>
                    <a:p>
                      <a:pPr marL="0" lvl="0" indent="0" algn="ctr" rtl="0">
                        <a:spcBef>
                          <a:spcPts val="0"/>
                        </a:spcBef>
                        <a:spcAft>
                          <a:spcPts val="0"/>
                        </a:spcAft>
                        <a:buNone/>
                      </a:pPr>
                      <a:r>
                        <a:rPr lang="en" sz="1200">
                          <a:latin typeface="Calibri"/>
                          <a:ea typeface="Calibri"/>
                          <a:cs typeface="Calibri"/>
                          <a:sym typeface="Calibri"/>
                        </a:rPr>
                        <a:t>I enjoy operating machines and keeping them in good repair.</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solidFill>
                      <a:srgbClr val="999999"/>
                    </a:solidFill>
                  </a:tcPr>
                </a:tc>
                <a:extLst>
                  <a:ext uri="{0D108BD9-81ED-4DB2-BD59-A6C34878D82A}">
                    <a16:rowId xmlns:a16="http://schemas.microsoft.com/office/drawing/2014/main" val="10007"/>
                  </a:ext>
                </a:extLst>
              </a:tr>
              <a:tr h="653650">
                <a:tc>
                  <a:txBody>
                    <a:bodyPr/>
                    <a:lstStyle/>
                    <a:p>
                      <a:pPr marL="0" lvl="0" indent="0" algn="ctr" rtl="0">
                        <a:spcBef>
                          <a:spcPts val="0"/>
                        </a:spcBef>
                        <a:spcAft>
                          <a:spcPts val="0"/>
                        </a:spcAft>
                        <a:buNone/>
                      </a:pPr>
                      <a:r>
                        <a:rPr lang="en" sz="1200">
                          <a:latin typeface="Calibri"/>
                          <a:ea typeface="Calibri"/>
                          <a:cs typeface="Calibri"/>
                          <a:sym typeface="Calibri"/>
                        </a:rPr>
                        <a:t>I like to plan ahead, keep a budget, and maintain records.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solidFill>
                      <a:srgbClr val="999999"/>
                    </a:solidFill>
                  </a:tcPr>
                </a:tc>
                <a:tc>
                  <a:txBody>
                    <a:bodyPr/>
                    <a:lstStyle/>
                    <a:p>
                      <a:pPr marL="0" lvl="0" indent="0" algn="l" rtl="0">
                        <a:spcBef>
                          <a:spcPts val="1000"/>
                        </a:spcBef>
                        <a:spcAft>
                          <a:spcPts val="0"/>
                        </a:spcAft>
                        <a:buClr>
                          <a:schemeClr val="dk1"/>
                        </a:buClr>
                        <a:buSzPts val="1100"/>
                        <a:buFont typeface="Arial"/>
                        <a:buNone/>
                      </a:pPr>
                      <a:r>
                        <a:rPr lang="en" sz="1200" b="1">
                          <a:solidFill>
                            <a:srgbClr val="910D28"/>
                          </a:solidFill>
                          <a:highlight>
                            <a:schemeClr val="lt1"/>
                          </a:highlight>
                          <a:latin typeface="Calibri"/>
                          <a:ea typeface="Calibri"/>
                          <a:cs typeface="Calibri"/>
                          <a:sym typeface="Calibri"/>
                        </a:rPr>
                        <a:t>Survey Card A Total:</a:t>
                      </a:r>
                      <a:endParaRPr sz="1200">
                        <a:solidFill>
                          <a:schemeClr val="dk1"/>
                        </a:solidFill>
                        <a:latin typeface="Calibri"/>
                        <a:ea typeface="Calibri"/>
                        <a:cs typeface="Calibri"/>
                        <a:sym typeface="Calibri"/>
                      </a:endParaRPr>
                    </a:p>
                    <a:p>
                      <a:pPr marL="0" lvl="0" indent="0" algn="ctr" rtl="0">
                        <a:spcBef>
                          <a:spcPts val="0"/>
                        </a:spcBef>
                        <a:spcAft>
                          <a:spcPts val="0"/>
                        </a:spcAft>
                        <a:buNone/>
                      </a:pPr>
                      <a:endParaRPr sz="1200" b="1">
                        <a:solidFill>
                          <a:srgbClr val="910D28"/>
                        </a:solidFill>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graphicFrame>
        <p:nvGraphicFramePr>
          <p:cNvPr id="71" name="Google Shape;71;p16"/>
          <p:cNvGraphicFramePr/>
          <p:nvPr/>
        </p:nvGraphicFramePr>
        <p:xfrm>
          <a:off x="25" y="-14287"/>
          <a:ext cx="9144000" cy="5252760"/>
        </p:xfrm>
        <a:graphic>
          <a:graphicData uri="http://schemas.openxmlformats.org/drawingml/2006/table">
            <a:tbl>
              <a:tblPr bandRow="1">
                <a:noFill/>
                <a:tableStyleId>{4C863E2C-6CC6-44A2-8A6B-BEAB063E3C7C}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31550">
                <a:tc gridSpan="3">
                  <a:txBody>
                    <a:bodyPr/>
                    <a:lstStyle/>
                    <a:p>
                      <a:pPr marL="0" lvl="0" indent="0" algn="ctr" rtl="0">
                        <a:lnSpc>
                          <a:spcPct val="115000"/>
                        </a:lnSpc>
                        <a:spcBef>
                          <a:spcPts val="0"/>
                        </a:spcBef>
                        <a:spcAft>
                          <a:spcPts val="600"/>
                        </a:spcAft>
                        <a:buNone/>
                      </a:pPr>
                      <a:r>
                        <a:rPr lang="en" sz="1200" b="1">
                          <a:solidFill>
                            <a:srgbClr val="FFFFFF"/>
                          </a:solidFill>
                          <a:latin typeface="Calibri"/>
                          <a:ea typeface="Calibri"/>
                          <a:cs typeface="Calibri"/>
                          <a:sym typeface="Calibri"/>
                        </a:rPr>
                        <a:t>Survey Card B</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0075">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Activities that describe what I like to do:</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625350">
                <a:tc>
                  <a:txBody>
                    <a:bodyPr/>
                    <a:lstStyle/>
                    <a:p>
                      <a:pPr marL="0" lvl="0" indent="0" algn="ctr" rtl="0">
                        <a:spcBef>
                          <a:spcPts val="0"/>
                        </a:spcBef>
                        <a:spcAft>
                          <a:spcPts val="0"/>
                        </a:spcAft>
                        <a:buNone/>
                      </a:pPr>
                      <a:r>
                        <a:rPr lang="en" sz="1200">
                          <a:latin typeface="Calibri"/>
                          <a:ea typeface="Calibri"/>
                          <a:cs typeface="Calibri"/>
                          <a:sym typeface="Calibri"/>
                        </a:rPr>
                        <a:t>I enjoy reading and following blueprints or instructions.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curious.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Math</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625350">
                <a:tc>
                  <a:txBody>
                    <a:bodyPr/>
                    <a:lstStyle/>
                    <a:p>
                      <a:pPr marL="0" lvl="0" indent="0" algn="ctr" rtl="0">
                        <a:spcBef>
                          <a:spcPts val="0"/>
                        </a:spcBef>
                        <a:spcAft>
                          <a:spcPts val="0"/>
                        </a:spcAft>
                        <a:buNone/>
                      </a:pPr>
                      <a:r>
                        <a:rPr lang="en" sz="1200">
                          <a:latin typeface="Calibri"/>
                          <a:ea typeface="Calibri"/>
                          <a:cs typeface="Calibri"/>
                          <a:sym typeface="Calibri"/>
                        </a:rPr>
                        <a:t>I create pictures in my mind of what a finished product may look like.</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n" sz="1200">
                          <a:latin typeface="Calibri"/>
                          <a:ea typeface="Calibri"/>
                          <a:cs typeface="Calibri"/>
                          <a:sym typeface="Calibri"/>
                        </a:rPr>
                        <a:t>I follow directions well.</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n" sz="1200">
                          <a:latin typeface="Calibri"/>
                          <a:ea typeface="Calibri"/>
                          <a:cs typeface="Calibri"/>
                          <a:sym typeface="Calibri"/>
                        </a:rPr>
                        <a:t>Drafting</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402575">
                <a:tc>
                  <a:txBody>
                    <a:bodyPr/>
                    <a:lstStyle/>
                    <a:p>
                      <a:pPr marL="0" lvl="0" indent="0" algn="ctr" rtl="0">
                        <a:spcBef>
                          <a:spcPts val="0"/>
                        </a:spcBef>
                        <a:spcAft>
                          <a:spcPts val="0"/>
                        </a:spcAft>
                        <a:buNone/>
                      </a:pPr>
                      <a:r>
                        <a:rPr lang="en" sz="1200">
                          <a:latin typeface="Calibri"/>
                          <a:ea typeface="Calibri"/>
                          <a:cs typeface="Calibri"/>
                          <a:sym typeface="Calibri"/>
                        </a:rPr>
                        <a:t>I want to work with my hands.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can pay attention to details.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Physical Sciences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402575">
                <a:tc>
                  <a:txBody>
                    <a:bodyPr/>
                    <a:lstStyle/>
                    <a:p>
                      <a:pPr marL="0" lvl="0" indent="0" algn="ctr" rtl="0">
                        <a:spcBef>
                          <a:spcPts val="0"/>
                        </a:spcBef>
                        <a:spcAft>
                          <a:spcPts val="0"/>
                        </a:spcAft>
                        <a:buNone/>
                      </a:pPr>
                      <a:r>
                        <a:rPr lang="en" sz="1200">
                          <a:latin typeface="Calibri"/>
                          <a:ea typeface="Calibri"/>
                          <a:cs typeface="Calibri"/>
                          <a:sym typeface="Calibri"/>
                        </a:rPr>
                        <a:t>I most enjoy work that requires precise results.</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good at visualizing possibilities.</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1200">
                          <a:latin typeface="Calibri"/>
                          <a:ea typeface="Calibri"/>
                          <a:cs typeface="Calibri"/>
                          <a:sym typeface="Calibri"/>
                        </a:rPr>
                        <a:t>Construction Trades</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625350">
                <a:tc>
                  <a:txBody>
                    <a:bodyPr/>
                    <a:lstStyle/>
                    <a:p>
                      <a:pPr marL="0" lvl="0" indent="0" algn="ctr" rtl="0">
                        <a:spcBef>
                          <a:spcPts val="0"/>
                        </a:spcBef>
                        <a:spcAft>
                          <a:spcPts val="0"/>
                        </a:spcAft>
                        <a:buNone/>
                      </a:pPr>
                      <a:r>
                        <a:rPr lang="en" sz="1200">
                          <a:latin typeface="Calibri"/>
                          <a:ea typeface="Calibri"/>
                          <a:cs typeface="Calibri"/>
                          <a:sym typeface="Calibri"/>
                        </a:rPr>
                        <a:t>I like to solve technical problems.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patient but persistent.</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Electrical Trades/Heat, Air Conditioning, and Refrigeration/Technology Education</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625350">
                <a:tc>
                  <a:txBody>
                    <a:bodyPr/>
                    <a:lstStyle/>
                    <a:p>
                      <a:pPr marL="0" lvl="0" indent="0" algn="ctr" rtl="0">
                        <a:spcBef>
                          <a:spcPts val="0"/>
                        </a:spcBef>
                        <a:spcAft>
                          <a:spcPts val="0"/>
                        </a:spcAft>
                        <a:buNone/>
                      </a:pPr>
                      <a:r>
                        <a:rPr lang="en" sz="1200">
                          <a:latin typeface="Calibri"/>
                          <a:ea typeface="Calibri"/>
                          <a:cs typeface="Calibri"/>
                          <a:sym typeface="Calibri"/>
                        </a:rPr>
                        <a:t>Learning and visiting beautiful, historic, or interesting buildings makes me happy.</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625350">
                <a:tc>
                  <a:txBody>
                    <a:bodyPr/>
                    <a:lstStyle/>
                    <a:p>
                      <a:pPr marL="0" lvl="0" indent="0" algn="ctr" rtl="0">
                        <a:spcBef>
                          <a:spcPts val="0"/>
                        </a:spcBef>
                        <a:spcAft>
                          <a:spcPts val="0"/>
                        </a:spcAft>
                        <a:buNone/>
                      </a:pPr>
                      <a:r>
                        <a:rPr lang="en" sz="1200">
                          <a:latin typeface="Calibri"/>
                          <a:ea typeface="Calibri"/>
                          <a:cs typeface="Calibri"/>
                          <a:sym typeface="Calibri"/>
                        </a:rPr>
                        <a:t>Following logical, step-by-step procedures is enjoyable.</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n" sz="1200" b="1">
                          <a:solidFill>
                            <a:srgbClr val="910D28"/>
                          </a:solidFill>
                          <a:highlight>
                            <a:schemeClr val="lt1"/>
                          </a:highlight>
                          <a:latin typeface="Calibri"/>
                          <a:ea typeface="Calibri"/>
                          <a:cs typeface="Calibri"/>
                          <a:sym typeface="Calibri"/>
                        </a:rPr>
                        <a:t>Survey Card B Total:</a:t>
                      </a:r>
                      <a:endParaRPr sz="1200">
                        <a:solidFill>
                          <a:schemeClr val="dk1"/>
                        </a:solidFill>
                        <a:latin typeface="Calibri"/>
                        <a:ea typeface="Calibri"/>
                        <a:cs typeface="Calibri"/>
                        <a:sym typeface="Calibri"/>
                      </a:endParaRPr>
                    </a:p>
                    <a:p>
                      <a:pPr marL="0" lvl="0" indent="0" algn="ctr" rtl="0">
                        <a:spcBef>
                          <a:spcPts val="0"/>
                        </a:spcBef>
                        <a:spcAft>
                          <a:spcPts val="0"/>
                        </a:spcAft>
                        <a:buNone/>
                      </a:pPr>
                      <a:endParaRPr sz="1200" b="1">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graphicFrame>
        <p:nvGraphicFramePr>
          <p:cNvPr id="76" name="Google Shape;76;p17"/>
          <p:cNvGraphicFramePr/>
          <p:nvPr/>
        </p:nvGraphicFramePr>
        <p:xfrm>
          <a:off x="25" y="0"/>
          <a:ext cx="9144000" cy="5143475"/>
        </p:xfrm>
        <a:graphic>
          <a:graphicData uri="http://schemas.openxmlformats.org/drawingml/2006/table">
            <a:tbl>
              <a:tblPr bandRow="1">
                <a:noFill/>
                <a:tableStyleId>{4C863E2C-6CC6-44A2-8A6B-BEAB063E3C7C}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22025">
                <a:tc gridSpan="3">
                  <a:txBody>
                    <a:bodyPr/>
                    <a:lstStyle/>
                    <a:p>
                      <a:pPr marL="0" lvl="0" indent="0" algn="ctr" rtl="0">
                        <a:lnSpc>
                          <a:spcPct val="115000"/>
                        </a:lnSpc>
                        <a:spcBef>
                          <a:spcPts val="0"/>
                        </a:spcBef>
                        <a:spcAft>
                          <a:spcPts val="600"/>
                        </a:spcAft>
                        <a:buNone/>
                      </a:pPr>
                      <a:r>
                        <a:rPr lang="en" sz="1200" b="1">
                          <a:solidFill>
                            <a:srgbClr val="FFFFFF"/>
                          </a:solidFill>
                          <a:latin typeface="Calibri"/>
                          <a:ea typeface="Calibri"/>
                          <a:cs typeface="Calibri"/>
                          <a:sym typeface="Calibri"/>
                        </a:rPr>
                        <a:t>Survey Card C</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98750">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Activities that describe what I like to do:</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683250">
                <a:tc>
                  <a:txBody>
                    <a:bodyPr/>
                    <a:lstStyle/>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use my imagination to communicate new </a:t>
                      </a:r>
                      <a:endParaRPr sz="1200">
                        <a:solidFill>
                          <a:srgbClr val="231F20"/>
                        </a:solidFill>
                        <a:latin typeface="Calibri"/>
                        <a:ea typeface="Calibri"/>
                        <a:cs typeface="Calibri"/>
                        <a:sym typeface="Calibri"/>
                      </a:endParaRPr>
                    </a:p>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information to others.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am creative and imaginative.</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 Art/Graphic design</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683250">
                <a:tc>
                  <a:txBody>
                    <a:bodyPr/>
                    <a:lstStyle/>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enjoy performing in front of others.</a:t>
                      </a:r>
                      <a:endParaRPr sz="1200">
                        <a:latin typeface="Calibri"/>
                        <a:ea typeface="Calibri"/>
                        <a:cs typeface="Calibri"/>
                        <a:sym typeface="Calibri"/>
                      </a:endParaRPr>
                    </a:p>
                  </a:txBody>
                  <a:tcPr marL="73025" marR="73025" marT="73025" marB="73025" anchor="ctr"/>
                </a:tc>
                <a:tc>
                  <a:txBody>
                    <a:bodyPr/>
                    <a:lstStyle/>
                    <a:p>
                      <a:pPr marL="0" lvl="0" indent="0" algn="ctr" rtl="0">
                        <a:lnSpc>
                          <a:spcPct val="115000"/>
                        </a:lnSpc>
                        <a:spcBef>
                          <a:spcPts val="0"/>
                        </a:spcBef>
                        <a:spcAft>
                          <a:spcPts val="0"/>
                        </a:spcAft>
                        <a:buNone/>
                      </a:pPr>
                      <a:r>
                        <a:rPr lang="en" sz="1200">
                          <a:solidFill>
                            <a:srgbClr val="231F20"/>
                          </a:solidFill>
                          <a:latin typeface="Calibri"/>
                          <a:ea typeface="Calibri"/>
                          <a:cs typeface="Calibri"/>
                          <a:sym typeface="Calibri"/>
                        </a:rPr>
                        <a:t>I have a good vocabulary and can communicate clearly.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n" sz="1200">
                          <a:latin typeface="Calibri"/>
                          <a:ea typeface="Calibri"/>
                          <a:cs typeface="Calibri"/>
                          <a:sym typeface="Calibri"/>
                        </a:rPr>
                        <a:t>Music</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429900">
                <a:tc>
                  <a:txBody>
                    <a:bodyPr/>
                    <a:lstStyle/>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like to read and write in my free time.</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am curious about new technology.</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Speech &amp; Drama</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683250">
                <a:tc>
                  <a:txBody>
                    <a:bodyPr/>
                    <a:lstStyle/>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play a musical instrument.</a:t>
                      </a:r>
                      <a:endParaRPr sz="1200">
                        <a:solidFill>
                          <a:srgbClr val="231F20"/>
                        </a:solidFill>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relate well to the feelings and </a:t>
                      </a:r>
                      <a:endParaRPr sz="1200">
                        <a:solidFill>
                          <a:srgbClr val="231F20"/>
                        </a:solidFill>
                        <a:latin typeface="Calibri"/>
                        <a:ea typeface="Calibri"/>
                        <a:cs typeface="Calibri"/>
                        <a:sym typeface="Calibri"/>
                      </a:endParaRPr>
                    </a:p>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thoughts of others.</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1200">
                          <a:latin typeface="Calibri"/>
                          <a:ea typeface="Calibri"/>
                          <a:cs typeface="Calibri"/>
                          <a:sym typeface="Calibri"/>
                        </a:rPr>
                        <a:t>Journalism/Literature</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429900">
                <a:tc>
                  <a:txBody>
                    <a:bodyPr/>
                    <a:lstStyle/>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like to perform creative, artistic activities.</a:t>
                      </a:r>
                      <a:endParaRPr sz="1200">
                        <a:solidFill>
                          <a:srgbClr val="231F20"/>
                        </a:solidFill>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am determined and tenacious.</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Audiovisual Technologies</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429900">
                <a:tc>
                  <a:txBody>
                    <a:bodyPr/>
                    <a:lstStyle/>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often use video and recording technology.</a:t>
                      </a:r>
                      <a:endParaRPr sz="1200">
                        <a:solidFill>
                          <a:srgbClr val="231F20"/>
                        </a:solidFill>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683250">
                <a:tc>
                  <a:txBody>
                    <a:bodyPr/>
                    <a:lstStyle/>
                    <a:p>
                      <a:pPr marL="0" lvl="0" indent="0" algn="ctr" rtl="0">
                        <a:lnSpc>
                          <a:spcPct val="115000"/>
                        </a:lnSpc>
                        <a:spcBef>
                          <a:spcPts val="0"/>
                        </a:spcBef>
                        <a:spcAft>
                          <a:spcPts val="0"/>
                        </a:spcAft>
                        <a:buNone/>
                      </a:pPr>
                      <a:r>
                        <a:rPr lang="en" sz="1200">
                          <a:solidFill>
                            <a:srgbClr val="231F20"/>
                          </a:solidFill>
                          <a:latin typeface="Calibri"/>
                          <a:ea typeface="Calibri"/>
                          <a:cs typeface="Calibri"/>
                          <a:sym typeface="Calibri"/>
                        </a:rPr>
                        <a:t>I enjoy designing brochures and posters for projects. </a:t>
                      </a:r>
                      <a:endParaRPr sz="1200">
                        <a:solidFill>
                          <a:srgbClr val="231F20"/>
                        </a:solidFill>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n" sz="1200" b="1">
                          <a:solidFill>
                            <a:srgbClr val="910D28"/>
                          </a:solidFill>
                          <a:highlight>
                            <a:schemeClr val="lt1"/>
                          </a:highlight>
                          <a:latin typeface="Calibri"/>
                          <a:ea typeface="Calibri"/>
                          <a:cs typeface="Calibri"/>
                          <a:sym typeface="Calibri"/>
                        </a:rPr>
                        <a:t>Survey Card C Total:</a:t>
                      </a:r>
                      <a:endParaRPr sz="1200">
                        <a:solidFill>
                          <a:schemeClr val="dk1"/>
                        </a:solidFill>
                        <a:latin typeface="Calibri"/>
                        <a:ea typeface="Calibri"/>
                        <a:cs typeface="Calibri"/>
                        <a:sym typeface="Calibri"/>
                      </a:endParaRPr>
                    </a:p>
                    <a:p>
                      <a:pPr marL="0" lvl="0" indent="0" algn="ctr" rtl="0">
                        <a:spcBef>
                          <a:spcPts val="0"/>
                        </a:spcBef>
                        <a:spcAft>
                          <a:spcPts val="0"/>
                        </a:spcAft>
                        <a:buNone/>
                      </a:pPr>
                      <a:endParaRPr sz="1200" b="1">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graphicFrame>
        <p:nvGraphicFramePr>
          <p:cNvPr id="81" name="Google Shape;81;p18"/>
          <p:cNvGraphicFramePr/>
          <p:nvPr/>
        </p:nvGraphicFramePr>
        <p:xfrm>
          <a:off x="-37" y="0"/>
          <a:ext cx="9144000" cy="5143525"/>
        </p:xfrm>
        <a:graphic>
          <a:graphicData uri="http://schemas.openxmlformats.org/drawingml/2006/table">
            <a:tbl>
              <a:tblPr bandRow="1">
                <a:noFill/>
                <a:tableStyleId>{4C863E2C-6CC6-44A2-8A6B-BEAB063E3C7C}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661225">
                <a:tc gridSpan="3">
                  <a:txBody>
                    <a:bodyPr/>
                    <a:lstStyle/>
                    <a:p>
                      <a:pPr marL="0" lvl="0" indent="0" algn="ctr" rtl="0">
                        <a:lnSpc>
                          <a:spcPct val="115000"/>
                        </a:lnSpc>
                        <a:spcBef>
                          <a:spcPts val="0"/>
                        </a:spcBef>
                        <a:spcAft>
                          <a:spcPts val="600"/>
                        </a:spcAft>
                        <a:buNone/>
                      </a:pPr>
                      <a:r>
                        <a:rPr lang="en" sz="1200" b="1">
                          <a:solidFill>
                            <a:srgbClr val="FFFFFF"/>
                          </a:solidFill>
                          <a:latin typeface="Calibri"/>
                          <a:ea typeface="Calibri"/>
                          <a:cs typeface="Calibri"/>
                          <a:sym typeface="Calibri"/>
                        </a:rPr>
                        <a:t>Survey Card D</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9075">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Activities that describe what I like to do:</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735600">
                <a:tc>
                  <a:txBody>
                    <a:bodyPr/>
                    <a:lstStyle/>
                    <a:p>
                      <a:pPr marL="0" lvl="0" indent="0" algn="ctr" rtl="0">
                        <a:lnSpc>
                          <a:spcPct val="115000"/>
                        </a:lnSpc>
                        <a:spcBef>
                          <a:spcPts val="0"/>
                        </a:spcBef>
                        <a:spcAft>
                          <a:spcPts val="0"/>
                        </a:spcAft>
                        <a:buNone/>
                      </a:pPr>
                      <a:r>
                        <a:rPr lang="en" sz="1200">
                          <a:solidFill>
                            <a:srgbClr val="231F20"/>
                          </a:solidFill>
                          <a:latin typeface="Calibri"/>
                          <a:ea typeface="Calibri"/>
                          <a:cs typeface="Calibri"/>
                          <a:sym typeface="Calibri"/>
                        </a:rPr>
                        <a:t>I enjoy communicating with different types of people. </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friendly.</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Language Arts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661225">
                <a:tc>
                  <a:txBody>
                    <a:bodyPr/>
                    <a:lstStyle/>
                    <a:p>
                      <a:pPr marL="0" lvl="0" indent="0" algn="ctr" rtl="0">
                        <a:spcBef>
                          <a:spcPts val="0"/>
                        </a:spcBef>
                        <a:spcAft>
                          <a:spcPts val="0"/>
                        </a:spcAft>
                        <a:buNone/>
                      </a:pPr>
                      <a:r>
                        <a:rPr lang="en" sz="1200">
                          <a:latin typeface="Calibri"/>
                          <a:ea typeface="Calibri"/>
                          <a:cs typeface="Calibri"/>
                          <a:sym typeface="Calibri"/>
                        </a:rPr>
                        <a:t>I want to help others with their homework and to learn new things.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n" sz="1200">
                          <a:latin typeface="Calibri"/>
                          <a:ea typeface="Calibri"/>
                          <a:cs typeface="Calibri"/>
                          <a:sym typeface="Calibri"/>
                        </a:rPr>
                        <a:t>I make decisions.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n" sz="1200">
                          <a:latin typeface="Calibri"/>
                          <a:ea typeface="Calibri"/>
                          <a:cs typeface="Calibri"/>
                          <a:sym typeface="Calibri"/>
                        </a:rPr>
                        <a:t>Social Studies</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425675">
                <a:tc>
                  <a:txBody>
                    <a:bodyPr/>
                    <a:lstStyle/>
                    <a:p>
                      <a:pPr marL="0" lvl="0" indent="0" algn="ctr" rtl="0">
                        <a:spcBef>
                          <a:spcPts val="0"/>
                        </a:spcBef>
                        <a:spcAft>
                          <a:spcPts val="0"/>
                        </a:spcAft>
                        <a:buNone/>
                      </a:pPr>
                      <a:r>
                        <a:rPr lang="en" sz="1200">
                          <a:latin typeface="Calibri"/>
                          <a:ea typeface="Calibri"/>
                          <a:cs typeface="Calibri"/>
                          <a:sym typeface="Calibri"/>
                        </a:rPr>
                        <a:t>I like to go to school.</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helpful.</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Math</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425675">
                <a:tc>
                  <a:txBody>
                    <a:bodyPr/>
                    <a:lstStyle/>
                    <a:p>
                      <a:pPr marL="0" lvl="0" indent="0" algn="ctr" rtl="0">
                        <a:spcBef>
                          <a:spcPts val="0"/>
                        </a:spcBef>
                        <a:spcAft>
                          <a:spcPts val="0"/>
                        </a:spcAft>
                        <a:buNone/>
                      </a:pPr>
                      <a:r>
                        <a:rPr lang="en" sz="1200">
                          <a:latin typeface="Calibri"/>
                          <a:ea typeface="Calibri"/>
                          <a:cs typeface="Calibri"/>
                          <a:sym typeface="Calibri"/>
                        </a:rPr>
                        <a:t>I can handle several responsibilities at once.</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innovative and inquisitive.</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1200">
                          <a:latin typeface="Calibri"/>
                          <a:ea typeface="Calibri"/>
                          <a:cs typeface="Calibri"/>
                          <a:sym typeface="Calibri"/>
                        </a:rPr>
                        <a:t>Science</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425675">
                <a:tc>
                  <a:txBody>
                    <a:bodyPr/>
                    <a:lstStyle/>
                    <a:p>
                      <a:pPr marL="0" lvl="0" indent="0" algn="ctr" rtl="0">
                        <a:spcBef>
                          <a:spcPts val="0"/>
                        </a:spcBef>
                        <a:spcAft>
                          <a:spcPts val="0"/>
                        </a:spcAft>
                        <a:buNone/>
                      </a:pPr>
                      <a:r>
                        <a:rPr lang="en" sz="1200">
                          <a:latin typeface="Calibri"/>
                          <a:ea typeface="Calibri"/>
                          <a:cs typeface="Calibri"/>
                          <a:sym typeface="Calibri"/>
                        </a:rPr>
                        <a:t>I direct and plan activities for others.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a good listener.</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Psychology</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428150">
                <a:tc>
                  <a:txBody>
                    <a:bodyPr/>
                    <a:lstStyle/>
                    <a:p>
                      <a:pPr marL="0" lvl="0" indent="0" algn="ctr" rtl="0">
                        <a:spcBef>
                          <a:spcPts val="0"/>
                        </a:spcBef>
                        <a:spcAft>
                          <a:spcPts val="0"/>
                        </a:spcAft>
                        <a:buNone/>
                      </a:pPr>
                      <a:r>
                        <a:rPr lang="en" sz="1200">
                          <a:latin typeface="Calibri"/>
                          <a:ea typeface="Calibri"/>
                          <a:cs typeface="Calibri"/>
                          <a:sym typeface="Calibri"/>
                        </a:rPr>
                        <a:t>I enjoy acquiring new information.</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661225">
                <a:tc>
                  <a:txBody>
                    <a:bodyPr/>
                    <a:lstStyle/>
                    <a:p>
                      <a:pPr marL="0" lvl="0" indent="0" algn="ctr" rtl="0">
                        <a:spcBef>
                          <a:spcPts val="0"/>
                        </a:spcBef>
                        <a:spcAft>
                          <a:spcPts val="0"/>
                        </a:spcAft>
                        <a:buNone/>
                      </a:pPr>
                      <a:r>
                        <a:rPr lang="en" sz="1200">
                          <a:latin typeface="Calibri"/>
                          <a:ea typeface="Calibri"/>
                          <a:cs typeface="Calibri"/>
                          <a:sym typeface="Calibri"/>
                        </a:rPr>
                        <a:t>I like helping people overcome their challenges.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n" sz="1200" b="1">
                          <a:solidFill>
                            <a:srgbClr val="910D28"/>
                          </a:solidFill>
                          <a:highlight>
                            <a:schemeClr val="lt1"/>
                          </a:highlight>
                          <a:latin typeface="Calibri"/>
                          <a:ea typeface="Calibri"/>
                          <a:cs typeface="Calibri"/>
                          <a:sym typeface="Calibri"/>
                        </a:rPr>
                        <a:t>Survey Card D Total:</a:t>
                      </a:r>
                      <a:endParaRPr sz="1200">
                        <a:solidFill>
                          <a:schemeClr val="dk1"/>
                        </a:solidFill>
                        <a:latin typeface="Calibri"/>
                        <a:ea typeface="Calibri"/>
                        <a:cs typeface="Calibri"/>
                        <a:sym typeface="Calibri"/>
                      </a:endParaRPr>
                    </a:p>
                    <a:p>
                      <a:pPr marL="0" lvl="0" indent="0" algn="ctr" rtl="0">
                        <a:spcBef>
                          <a:spcPts val="0"/>
                        </a:spcBef>
                        <a:spcAft>
                          <a:spcPts val="0"/>
                        </a:spcAft>
                        <a:buNone/>
                      </a:pPr>
                      <a:endParaRPr sz="1200" b="1">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graphicFrame>
        <p:nvGraphicFramePr>
          <p:cNvPr id="86" name="Google Shape;86;p19"/>
          <p:cNvGraphicFramePr/>
          <p:nvPr/>
        </p:nvGraphicFramePr>
        <p:xfrm>
          <a:off x="-37" y="0"/>
          <a:ext cx="9144000" cy="5143525"/>
        </p:xfrm>
        <a:graphic>
          <a:graphicData uri="http://schemas.openxmlformats.org/drawingml/2006/table">
            <a:tbl>
              <a:tblPr bandRow="1">
                <a:noFill/>
                <a:tableStyleId>{4C863E2C-6CC6-44A2-8A6B-BEAB063E3C7C}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72575">
                <a:tc gridSpan="3">
                  <a:txBody>
                    <a:bodyPr/>
                    <a:lstStyle/>
                    <a:p>
                      <a:pPr marL="0" lvl="0" indent="0" algn="ctr" rtl="0">
                        <a:lnSpc>
                          <a:spcPct val="115000"/>
                        </a:lnSpc>
                        <a:spcBef>
                          <a:spcPts val="0"/>
                        </a:spcBef>
                        <a:spcAft>
                          <a:spcPts val="600"/>
                        </a:spcAft>
                        <a:buNone/>
                      </a:pPr>
                      <a:r>
                        <a:rPr lang="en" sz="1200" b="1">
                          <a:solidFill>
                            <a:srgbClr val="FFFFFF"/>
                          </a:solidFill>
                          <a:latin typeface="Calibri"/>
                          <a:ea typeface="Calibri"/>
                          <a:cs typeface="Calibri"/>
                          <a:sym typeface="Calibri"/>
                        </a:rPr>
                        <a:t>Survey Card E</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22675">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Activities that describe what I like to do:</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370750">
                <a:tc>
                  <a:txBody>
                    <a:bodyPr/>
                    <a:lstStyle/>
                    <a:p>
                      <a:pPr marL="0" lvl="0" indent="0" algn="ctr" rtl="0">
                        <a:spcBef>
                          <a:spcPts val="0"/>
                        </a:spcBef>
                        <a:spcAft>
                          <a:spcPts val="0"/>
                        </a:spcAft>
                        <a:buNone/>
                      </a:pPr>
                      <a:r>
                        <a:rPr lang="en" sz="1200">
                          <a:latin typeface="Calibri"/>
                          <a:ea typeface="Calibri"/>
                          <a:cs typeface="Calibri"/>
                          <a:sym typeface="Calibri"/>
                        </a:rPr>
                        <a:t>I enjoy working with numbers.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trustworthy.</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Accounting</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400825">
                <a:tc>
                  <a:txBody>
                    <a:bodyPr/>
                    <a:lstStyle/>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like to work to meet a deadline.</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n" sz="1200">
                          <a:latin typeface="Calibri"/>
                          <a:ea typeface="Calibri"/>
                          <a:cs typeface="Calibri"/>
                          <a:sym typeface="Calibri"/>
                        </a:rPr>
                        <a:t>I am orderly.</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n" sz="1200">
                          <a:latin typeface="Calibri"/>
                          <a:ea typeface="Calibri"/>
                          <a:cs typeface="Calibri"/>
                          <a:sym typeface="Calibri"/>
                        </a:rPr>
                        <a:t>Math</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637000">
                <a:tc>
                  <a:txBody>
                    <a:bodyPr/>
                    <a:lstStyle/>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often make predictions based on existing facts.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self-confident.</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Economics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637000">
                <a:tc>
                  <a:txBody>
                    <a:bodyPr/>
                    <a:lstStyle/>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have a framework of rules by which I </a:t>
                      </a:r>
                      <a:endParaRPr sz="1200">
                        <a:solidFill>
                          <a:srgbClr val="231F20"/>
                        </a:solidFill>
                        <a:latin typeface="Calibri"/>
                        <a:ea typeface="Calibri"/>
                        <a:cs typeface="Calibri"/>
                        <a:sym typeface="Calibri"/>
                      </a:endParaRPr>
                    </a:p>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operate.</a:t>
                      </a:r>
                      <a:endParaRPr sz="1200">
                        <a:solidFill>
                          <a:srgbClr val="231F20"/>
                        </a:solidFill>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1200">
                          <a:latin typeface="Calibri"/>
                          <a:ea typeface="Calibri"/>
                          <a:cs typeface="Calibri"/>
                          <a:sym typeface="Calibri"/>
                        </a:rPr>
                        <a:t>I think logically.</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1200">
                          <a:latin typeface="Calibri"/>
                          <a:ea typeface="Calibri"/>
                          <a:cs typeface="Calibri"/>
                          <a:sym typeface="Calibri"/>
                        </a:rPr>
                        <a:t>Banking/Financial Services</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637000">
                <a:tc>
                  <a:txBody>
                    <a:bodyPr/>
                    <a:lstStyle/>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like to analyze financial information and interpret it to others.</a:t>
                      </a:r>
                      <a:endParaRPr sz="1200">
                        <a:solidFill>
                          <a:srgbClr val="231F20"/>
                        </a:solidFill>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often methodical or efficient.</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Business Law</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637000">
                <a:tc>
                  <a:txBody>
                    <a:bodyPr/>
                    <a:lstStyle/>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enjoy handling money with accuracy and reliability. </a:t>
                      </a:r>
                      <a:endParaRPr sz="1200">
                        <a:solidFill>
                          <a:srgbClr val="231F20"/>
                        </a:solidFill>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628700">
                <a:tc>
                  <a:txBody>
                    <a:bodyPr/>
                    <a:lstStyle/>
                    <a:p>
                      <a:pPr marL="0" lvl="0" indent="0" algn="ctr" rtl="0">
                        <a:lnSpc>
                          <a:spcPct val="115000"/>
                        </a:lnSpc>
                        <a:spcBef>
                          <a:spcPts val="0"/>
                        </a:spcBef>
                        <a:spcAft>
                          <a:spcPts val="0"/>
                        </a:spcAft>
                        <a:buClr>
                          <a:schemeClr val="dk1"/>
                        </a:buClr>
                        <a:buSzPts val="1100"/>
                        <a:buFont typeface="Arial"/>
                        <a:buNone/>
                      </a:pPr>
                      <a:r>
                        <a:rPr lang="en" sz="1200">
                          <a:solidFill>
                            <a:srgbClr val="231F20"/>
                          </a:solidFill>
                          <a:latin typeface="Calibri"/>
                          <a:ea typeface="Calibri"/>
                          <a:cs typeface="Calibri"/>
                          <a:sym typeface="Calibri"/>
                        </a:rPr>
                        <a:t>I take pride in the way I dress and look.</a:t>
                      </a:r>
                      <a:endParaRPr sz="1200">
                        <a:solidFill>
                          <a:srgbClr val="231F20"/>
                        </a:solidFill>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n" sz="1200" b="1">
                          <a:solidFill>
                            <a:srgbClr val="910D28"/>
                          </a:solidFill>
                          <a:highlight>
                            <a:schemeClr val="lt1"/>
                          </a:highlight>
                          <a:latin typeface="Calibri"/>
                          <a:ea typeface="Calibri"/>
                          <a:cs typeface="Calibri"/>
                          <a:sym typeface="Calibri"/>
                        </a:rPr>
                        <a:t>Survey Card E Total:</a:t>
                      </a:r>
                      <a:endParaRPr sz="1200">
                        <a:solidFill>
                          <a:schemeClr val="dk1"/>
                        </a:solidFill>
                        <a:latin typeface="Calibri"/>
                        <a:ea typeface="Calibri"/>
                        <a:cs typeface="Calibri"/>
                        <a:sym typeface="Calibri"/>
                      </a:endParaRPr>
                    </a:p>
                    <a:p>
                      <a:pPr marL="0" lvl="0" indent="0" algn="ctr" rtl="0">
                        <a:spcBef>
                          <a:spcPts val="0"/>
                        </a:spcBef>
                        <a:spcAft>
                          <a:spcPts val="0"/>
                        </a:spcAft>
                        <a:buNone/>
                      </a:pPr>
                      <a:endParaRPr sz="1200" b="1">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graphicFrame>
        <p:nvGraphicFramePr>
          <p:cNvPr id="91" name="Google Shape;91;p20"/>
          <p:cNvGraphicFramePr/>
          <p:nvPr/>
        </p:nvGraphicFramePr>
        <p:xfrm>
          <a:off x="-37" y="-25"/>
          <a:ext cx="9144000" cy="5143525"/>
        </p:xfrm>
        <a:graphic>
          <a:graphicData uri="http://schemas.openxmlformats.org/drawingml/2006/table">
            <a:tbl>
              <a:tblPr bandRow="1">
                <a:noFill/>
                <a:tableStyleId>{4C863E2C-6CC6-44A2-8A6B-BEAB063E3C7C}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20450">
                <a:tc gridSpan="3">
                  <a:txBody>
                    <a:bodyPr/>
                    <a:lstStyle/>
                    <a:p>
                      <a:pPr marL="0" lvl="0" indent="0" algn="ctr" rtl="0">
                        <a:lnSpc>
                          <a:spcPct val="115000"/>
                        </a:lnSpc>
                        <a:spcBef>
                          <a:spcPts val="0"/>
                        </a:spcBef>
                        <a:spcAft>
                          <a:spcPts val="600"/>
                        </a:spcAft>
                        <a:buNone/>
                      </a:pPr>
                      <a:r>
                        <a:rPr lang="en" sz="1200" b="1">
                          <a:solidFill>
                            <a:srgbClr val="FFFFFF"/>
                          </a:solidFill>
                          <a:latin typeface="Calibri"/>
                          <a:ea typeface="Calibri"/>
                          <a:cs typeface="Calibri"/>
                          <a:sym typeface="Calibri"/>
                        </a:rPr>
                        <a:t>Survey Card F</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73050">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Activities that describe what I like to do:</a:t>
                      </a:r>
                      <a:endParaRPr sz="1200" b="1">
                        <a:solidFill>
                          <a:srgbClr val="910D28"/>
                        </a:solidFill>
                        <a:highlight>
                          <a:srgbClr val="FFFFFF"/>
                        </a:highlight>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tcPr>
                </a:tc>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612325">
                <a:tc>
                  <a:txBody>
                    <a:bodyPr/>
                    <a:lstStyle/>
                    <a:p>
                      <a:pPr marL="0" lvl="0" indent="0" algn="ctr" rtl="0">
                        <a:spcBef>
                          <a:spcPts val="0"/>
                        </a:spcBef>
                        <a:spcAft>
                          <a:spcPts val="0"/>
                        </a:spcAft>
                        <a:buNone/>
                      </a:pPr>
                      <a:r>
                        <a:rPr lang="en" sz="1200">
                          <a:latin typeface="Calibri"/>
                          <a:ea typeface="Calibri"/>
                          <a:cs typeface="Calibri"/>
                          <a:sym typeface="Calibri"/>
                        </a:rPr>
                        <a:t>I make decisions based on what I notice.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adventurous.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Language Arts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394200">
                <a:tc>
                  <a:txBody>
                    <a:bodyPr/>
                    <a:lstStyle/>
                    <a:p>
                      <a:pPr marL="0" lvl="0" indent="0" algn="ctr" rtl="0">
                        <a:spcBef>
                          <a:spcPts val="0"/>
                        </a:spcBef>
                        <a:spcAft>
                          <a:spcPts val="0"/>
                        </a:spcAft>
                        <a:buNone/>
                      </a:pPr>
                      <a:r>
                        <a:rPr lang="en" sz="1200">
                          <a:latin typeface="Calibri"/>
                          <a:ea typeface="Calibri"/>
                          <a:cs typeface="Calibri"/>
                          <a:sym typeface="Calibri"/>
                        </a:rPr>
                        <a:t>I enjoy being a leader.</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dependable.</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tcPr>
                </a:tc>
                <a:tc>
                  <a:txBody>
                    <a:bodyPr/>
                    <a:lstStyle/>
                    <a:p>
                      <a:pPr marL="0" lvl="0" indent="0" algn="ctr" rtl="0">
                        <a:spcBef>
                          <a:spcPts val="0"/>
                        </a:spcBef>
                        <a:spcAft>
                          <a:spcPts val="0"/>
                        </a:spcAft>
                        <a:buNone/>
                      </a:pPr>
                      <a:r>
                        <a:rPr lang="en" sz="1200">
                          <a:latin typeface="Calibri"/>
                          <a:ea typeface="Calibri"/>
                          <a:cs typeface="Calibri"/>
                          <a:sym typeface="Calibri"/>
                        </a:rPr>
                        <a:t>Psychology/Sociology </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394200">
                <a:tc>
                  <a:txBody>
                    <a:bodyPr/>
                    <a:lstStyle/>
                    <a:p>
                      <a:pPr marL="0" lvl="0" indent="0" algn="ctr" rtl="0">
                        <a:spcBef>
                          <a:spcPts val="0"/>
                        </a:spcBef>
                        <a:spcAft>
                          <a:spcPts val="0"/>
                        </a:spcAft>
                        <a:buNone/>
                      </a:pPr>
                      <a:r>
                        <a:rPr lang="en" sz="1200">
                          <a:latin typeface="Calibri"/>
                          <a:ea typeface="Calibri"/>
                          <a:cs typeface="Calibri"/>
                          <a:sym typeface="Calibri"/>
                        </a:rPr>
                        <a:t>I respect rules and regulations.</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community-minded.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Government/History</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612325">
                <a:tc>
                  <a:txBody>
                    <a:bodyPr/>
                    <a:lstStyle/>
                    <a:p>
                      <a:pPr marL="0" lvl="0" indent="0" algn="ctr" rtl="0">
                        <a:spcBef>
                          <a:spcPts val="0"/>
                        </a:spcBef>
                        <a:spcAft>
                          <a:spcPts val="0"/>
                        </a:spcAft>
                        <a:buNone/>
                      </a:pPr>
                      <a:r>
                        <a:rPr lang="en" sz="1200">
                          <a:latin typeface="Calibri"/>
                          <a:ea typeface="Calibri"/>
                          <a:cs typeface="Calibri"/>
                          <a:sym typeface="Calibri"/>
                        </a:rPr>
                        <a:t>Debating and winning arguments is fun.</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determined.</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solidFill>
                      <a:srgbClr val="FFFFFF"/>
                    </a:solidFill>
                  </a:tcPr>
                </a:tc>
                <a:tc>
                  <a:txBody>
                    <a:bodyPr/>
                    <a:lstStyle/>
                    <a:p>
                      <a:pPr marL="0" lvl="0" indent="0" algn="ctr" rtl="0">
                        <a:spcBef>
                          <a:spcPts val="0"/>
                        </a:spcBef>
                        <a:spcAft>
                          <a:spcPts val="0"/>
                        </a:spcAft>
                        <a:buNone/>
                      </a:pPr>
                      <a:r>
                        <a:rPr lang="en" sz="1200">
                          <a:latin typeface="Calibri"/>
                          <a:ea typeface="Calibri"/>
                          <a:cs typeface="Calibri"/>
                          <a:sym typeface="Calibri"/>
                        </a:rPr>
                        <a:t>Law Enforcement </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612325">
                <a:tc>
                  <a:txBody>
                    <a:bodyPr/>
                    <a:lstStyle/>
                    <a:p>
                      <a:pPr marL="0" lvl="0" indent="0" algn="ctr" rtl="0">
                        <a:spcBef>
                          <a:spcPts val="0"/>
                        </a:spcBef>
                        <a:spcAft>
                          <a:spcPts val="0"/>
                        </a:spcAft>
                        <a:buNone/>
                      </a:pPr>
                      <a:r>
                        <a:rPr lang="en" sz="1200">
                          <a:latin typeface="Calibri"/>
                          <a:ea typeface="Calibri"/>
                          <a:cs typeface="Calibri"/>
                          <a:sym typeface="Calibri"/>
                        </a:rPr>
                        <a:t>I like observing and analyzing others’ behavior.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a positive person.</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First Aid</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612325">
                <a:tc>
                  <a:txBody>
                    <a:bodyPr/>
                    <a:lstStyle/>
                    <a:p>
                      <a:pPr marL="0" lvl="0" indent="0" algn="ctr" rtl="0">
                        <a:spcBef>
                          <a:spcPts val="0"/>
                        </a:spcBef>
                        <a:spcAft>
                          <a:spcPts val="0"/>
                        </a:spcAft>
                        <a:buNone/>
                      </a:pPr>
                      <a:r>
                        <a:rPr lang="en" sz="1200">
                          <a:latin typeface="Calibri"/>
                          <a:ea typeface="Calibri"/>
                          <a:cs typeface="Calibri"/>
                          <a:sym typeface="Calibri"/>
                        </a:rPr>
                        <a:t>I like interacting with other people.</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612325">
                <a:tc>
                  <a:txBody>
                    <a:bodyPr/>
                    <a:lstStyle/>
                    <a:p>
                      <a:pPr marL="0" lvl="0" indent="0" algn="ctr" rtl="0">
                        <a:spcBef>
                          <a:spcPts val="0"/>
                        </a:spcBef>
                        <a:spcAft>
                          <a:spcPts val="0"/>
                        </a:spcAft>
                        <a:buNone/>
                      </a:pPr>
                      <a:r>
                        <a:rPr lang="en" sz="1200">
                          <a:latin typeface="Calibri"/>
                          <a:ea typeface="Calibri"/>
                          <a:cs typeface="Calibri"/>
                          <a:sym typeface="Calibri"/>
                        </a:rPr>
                        <a:t>I’m good at working under pressure.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n" sz="1200" b="1">
                          <a:solidFill>
                            <a:srgbClr val="910D28"/>
                          </a:solidFill>
                          <a:highlight>
                            <a:schemeClr val="lt1"/>
                          </a:highlight>
                          <a:latin typeface="Calibri"/>
                          <a:ea typeface="Calibri"/>
                          <a:cs typeface="Calibri"/>
                          <a:sym typeface="Calibri"/>
                        </a:rPr>
                        <a:t>Survey Card F Total:</a:t>
                      </a:r>
                      <a:endParaRPr sz="1200">
                        <a:solidFill>
                          <a:schemeClr val="dk1"/>
                        </a:solidFill>
                        <a:latin typeface="Calibri"/>
                        <a:ea typeface="Calibri"/>
                        <a:cs typeface="Calibri"/>
                        <a:sym typeface="Calibri"/>
                      </a:endParaRPr>
                    </a:p>
                    <a:p>
                      <a:pPr marL="0" lvl="0" indent="0" algn="ctr" rtl="0">
                        <a:spcBef>
                          <a:spcPts val="0"/>
                        </a:spcBef>
                        <a:spcAft>
                          <a:spcPts val="0"/>
                        </a:spcAft>
                        <a:buNone/>
                      </a:pPr>
                      <a:endParaRPr sz="1200" b="1">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graphicFrame>
        <p:nvGraphicFramePr>
          <p:cNvPr id="96" name="Google Shape;96;p21"/>
          <p:cNvGraphicFramePr/>
          <p:nvPr/>
        </p:nvGraphicFramePr>
        <p:xfrm>
          <a:off x="-37" y="-20"/>
          <a:ext cx="3000000" cy="3000000"/>
        </p:xfrm>
        <a:graphic>
          <a:graphicData uri="http://schemas.openxmlformats.org/drawingml/2006/table">
            <a:tbl>
              <a:tblPr bandRow="1">
                <a:noFill/>
                <a:tableStyleId>{4C863E2C-6CC6-44A2-8A6B-BEAB063E3C7C}</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43275">
                <a:tc gridSpan="3">
                  <a:txBody>
                    <a:bodyPr/>
                    <a:lstStyle/>
                    <a:p>
                      <a:pPr marL="0" lvl="0" indent="0" algn="ctr" rtl="0">
                        <a:lnSpc>
                          <a:spcPct val="115000"/>
                        </a:lnSpc>
                        <a:spcBef>
                          <a:spcPts val="0"/>
                        </a:spcBef>
                        <a:spcAft>
                          <a:spcPts val="600"/>
                        </a:spcAft>
                        <a:buNone/>
                      </a:pPr>
                      <a:r>
                        <a:rPr lang="en" sz="1200" b="1">
                          <a:solidFill>
                            <a:srgbClr val="FFFFFF"/>
                          </a:solidFill>
                          <a:latin typeface="Calibri"/>
                          <a:ea typeface="Calibri"/>
                          <a:cs typeface="Calibri"/>
                          <a:sym typeface="Calibri"/>
                        </a:rPr>
                        <a:t>Survey Card G</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06900">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Activities that describe what I like to do:</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Personal qualities that describe me: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n" sz="1200" b="1">
                          <a:solidFill>
                            <a:srgbClr val="910D28"/>
                          </a:solidFill>
                          <a:highlight>
                            <a:srgbClr val="FFFFFF"/>
                          </a:highlight>
                          <a:latin typeface="Calibri"/>
                          <a:ea typeface="Calibri"/>
                          <a:cs typeface="Calibri"/>
                          <a:sym typeface="Calibri"/>
                        </a:rPr>
                        <a:t>School subjects I like:</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411450">
                <a:tc>
                  <a:txBody>
                    <a:bodyPr/>
                    <a:lstStyle/>
                    <a:p>
                      <a:pPr marL="0" lvl="0" indent="0" algn="ctr" rtl="0">
                        <a:spcBef>
                          <a:spcPts val="0"/>
                        </a:spcBef>
                        <a:spcAft>
                          <a:spcPts val="0"/>
                        </a:spcAft>
                        <a:buNone/>
                      </a:pPr>
                      <a:r>
                        <a:rPr lang="en" sz="1200">
                          <a:latin typeface="Calibri"/>
                          <a:ea typeface="Calibri"/>
                          <a:cs typeface="Calibri"/>
                          <a:sym typeface="Calibri"/>
                        </a:rPr>
                        <a:t>I like to shop.</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energetic.</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Language Arts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411450">
                <a:tc>
                  <a:txBody>
                    <a:bodyPr/>
                    <a:lstStyle/>
                    <a:p>
                      <a:pPr marL="0" lvl="0" indent="0" algn="ctr" rtl="0">
                        <a:spcBef>
                          <a:spcPts val="0"/>
                        </a:spcBef>
                        <a:spcAft>
                          <a:spcPts val="0"/>
                        </a:spcAft>
                        <a:buNone/>
                      </a:pPr>
                      <a:r>
                        <a:rPr lang="en" sz="1200">
                          <a:latin typeface="Calibri"/>
                          <a:ea typeface="Calibri"/>
                          <a:cs typeface="Calibri"/>
                          <a:sym typeface="Calibri"/>
                        </a:rPr>
                        <a:t>I enjoy being in charge.</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n" sz="1200">
                          <a:latin typeface="Calibri"/>
                          <a:ea typeface="Calibri"/>
                          <a:cs typeface="Calibri"/>
                          <a:sym typeface="Calibri"/>
                        </a:rPr>
                        <a:t>I am competitive.</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n" sz="1200">
                          <a:latin typeface="Calibri"/>
                          <a:ea typeface="Calibri"/>
                          <a:cs typeface="Calibri"/>
                          <a:sym typeface="Calibri"/>
                        </a:rPr>
                        <a:t>Math</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639150">
                <a:tc>
                  <a:txBody>
                    <a:bodyPr/>
                    <a:lstStyle/>
                    <a:p>
                      <a:pPr marL="0" lvl="0" indent="0" algn="ctr" rtl="0">
                        <a:spcBef>
                          <a:spcPts val="0"/>
                        </a:spcBef>
                        <a:spcAft>
                          <a:spcPts val="0"/>
                        </a:spcAft>
                        <a:buNone/>
                      </a:pPr>
                      <a:r>
                        <a:rPr lang="en" sz="1200">
                          <a:latin typeface="Calibri"/>
                          <a:ea typeface="Calibri"/>
                          <a:cs typeface="Calibri"/>
                          <a:sym typeface="Calibri"/>
                        </a:rPr>
                        <a:t>Making displays and promoting ideas sounds fun.</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creative.</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Business/Marketing</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639150">
                <a:tc>
                  <a:txBody>
                    <a:bodyPr/>
                    <a:lstStyle/>
                    <a:p>
                      <a:pPr marL="0" lvl="0" indent="0" algn="ctr" rtl="0">
                        <a:spcBef>
                          <a:spcPts val="0"/>
                        </a:spcBef>
                        <a:spcAft>
                          <a:spcPts val="0"/>
                        </a:spcAft>
                        <a:buNone/>
                      </a:pPr>
                      <a:r>
                        <a:rPr lang="en" sz="1200">
                          <a:latin typeface="Calibri"/>
                          <a:ea typeface="Calibri"/>
                          <a:cs typeface="Calibri"/>
                          <a:sym typeface="Calibri"/>
                        </a:rPr>
                        <a:t>I like to give presentations and enjoy public speaking. </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motivated.</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n" sz="1200">
                          <a:latin typeface="Calibri"/>
                          <a:ea typeface="Calibri"/>
                          <a:cs typeface="Calibri"/>
                          <a:sym typeface="Calibri"/>
                        </a:rPr>
                        <a:t>Economics</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639150">
                <a:tc>
                  <a:txBody>
                    <a:bodyPr/>
                    <a:lstStyle/>
                    <a:p>
                      <a:pPr marL="0" lvl="0" indent="0" algn="ctr" rtl="0">
                        <a:spcBef>
                          <a:spcPts val="0"/>
                        </a:spcBef>
                        <a:spcAft>
                          <a:spcPts val="0"/>
                        </a:spcAft>
                        <a:buNone/>
                      </a:pPr>
                      <a:r>
                        <a:rPr lang="en" sz="1200">
                          <a:latin typeface="Calibri"/>
                          <a:ea typeface="Calibri"/>
                          <a:cs typeface="Calibri"/>
                          <a:sym typeface="Calibri"/>
                        </a:rPr>
                        <a:t>I like persuading people to buy or do things. </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I am persuasive. </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n" sz="1200">
                          <a:latin typeface="Calibri"/>
                          <a:ea typeface="Calibri"/>
                          <a:cs typeface="Calibri"/>
                          <a:sym typeface="Calibri"/>
                        </a:rPr>
                        <a:t>Computer Applications</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413825">
                <a:tc>
                  <a:txBody>
                    <a:bodyPr/>
                    <a:lstStyle/>
                    <a:p>
                      <a:pPr marL="0" lvl="0" indent="0" algn="ctr" rtl="0">
                        <a:spcBef>
                          <a:spcPts val="0"/>
                        </a:spcBef>
                        <a:spcAft>
                          <a:spcPts val="0"/>
                        </a:spcAft>
                        <a:buNone/>
                      </a:pPr>
                      <a:r>
                        <a:rPr lang="en" sz="1200">
                          <a:latin typeface="Calibri"/>
                          <a:ea typeface="Calibri"/>
                          <a:cs typeface="Calibri"/>
                          <a:sym typeface="Calibri"/>
                        </a:rPr>
                        <a:t>I like talking with people.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639150">
                <a:tc>
                  <a:txBody>
                    <a:bodyPr/>
                    <a:lstStyle/>
                    <a:p>
                      <a:pPr marL="0" lvl="0" indent="0" algn="ctr" rtl="0">
                        <a:spcBef>
                          <a:spcPts val="0"/>
                        </a:spcBef>
                        <a:spcAft>
                          <a:spcPts val="0"/>
                        </a:spcAft>
                        <a:buNone/>
                      </a:pPr>
                      <a:r>
                        <a:rPr lang="en" sz="1200">
                          <a:latin typeface="Calibri"/>
                          <a:ea typeface="Calibri"/>
                          <a:cs typeface="Calibri"/>
                          <a:sym typeface="Calibri"/>
                        </a:rPr>
                        <a:t>I like getting opportunities to make extra money.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n" sz="1200" b="1">
                          <a:solidFill>
                            <a:srgbClr val="910D28"/>
                          </a:solidFill>
                          <a:highlight>
                            <a:schemeClr val="lt1"/>
                          </a:highlight>
                          <a:latin typeface="Calibri"/>
                          <a:ea typeface="Calibri"/>
                          <a:cs typeface="Calibri"/>
                          <a:sym typeface="Calibri"/>
                        </a:rPr>
                        <a:t>Survey Card G Total:</a:t>
                      </a:r>
                      <a:endParaRPr sz="1200">
                        <a:solidFill>
                          <a:schemeClr val="dk1"/>
                        </a:solidFill>
                        <a:latin typeface="Calibri"/>
                        <a:ea typeface="Calibri"/>
                        <a:cs typeface="Calibri"/>
                        <a:sym typeface="Calibri"/>
                      </a:endParaRPr>
                    </a:p>
                    <a:p>
                      <a:pPr marL="0" lvl="0" indent="0" algn="ctr" rtl="0">
                        <a:spcBef>
                          <a:spcPts val="0"/>
                        </a:spcBef>
                        <a:spcAft>
                          <a:spcPts val="0"/>
                        </a:spcAft>
                        <a:buNone/>
                      </a:pPr>
                      <a:endParaRPr sz="1200" b="1">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1846</Words>
  <Application>Microsoft Office PowerPoint</Application>
  <PresentationFormat>On-screen Show (16:9)</PresentationFormat>
  <Paragraphs>252</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Simple Light</vt:lpstr>
      <vt:lpstr>K20 CAREER CLUSTER SURVEY - DRONES</vt:lpstr>
      <vt:lpstr>DROP ZONE: CAREER CLUSTER ACTIVITY (DIGITAL)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K20 CAREER CLUSTER SURVEY - DRONES</dc:title>
  <dc:creator>K20 Center</dc:creator>
  <cp:lastModifiedBy>Lee, Brooke L.</cp:lastModifiedBy>
  <cp:revision>1</cp:revision>
  <dcterms:modified xsi:type="dcterms:W3CDTF">2021-09-14T21:45:24Z</dcterms:modified>
</cp:coreProperties>
</file>