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4C863E2C-6CC6-44A2-8A6B-BEAB063E3C7C}">
  <a:tblStyle styleId="{4C863E2C-6CC6-44A2-8A6B-BEAB063E3C7C}" styleName="Table_0">
    <a:wholeTbl>
      <a:tcTxStyle>
        <a:font>
          <a:latin typeface="Arial"/>
          <a:ea typeface="Arial"/>
          <a:cs typeface="Arial"/>
        </a:font>
        <a:srgbClr val="000000"/>
      </a:tcTxStyle>
      <a:tcStyle>
        <a:tcBdr>
          <a:left>
            <a:ln w="12700" cap="flat" cmpd="sng">
              <a:solidFill>
                <a:srgbClr val="BED7D3"/>
              </a:solidFill>
              <a:prstDash val="solid"/>
              <a:round/>
              <a:headEnd type="none" w="sm" len="sm"/>
              <a:tailEnd type="none" w="sm" len="sm"/>
            </a:ln>
          </a:left>
          <a:right>
            <a:ln w="12700" cap="flat" cmpd="sng">
              <a:solidFill>
                <a:srgbClr val="BED7D3"/>
              </a:solidFill>
              <a:prstDash val="solid"/>
              <a:round/>
              <a:headEnd type="none" w="sm" len="sm"/>
              <a:tailEnd type="none" w="sm" len="sm"/>
            </a:ln>
          </a:right>
          <a:top>
            <a:ln w="12700" cap="flat" cmpd="sng">
              <a:solidFill>
                <a:srgbClr val="BED7D3"/>
              </a:solidFill>
              <a:prstDash val="solid"/>
              <a:round/>
              <a:headEnd type="none" w="sm" len="sm"/>
              <a:tailEnd type="none" w="sm" len="sm"/>
            </a:ln>
          </a:top>
          <a:bottom>
            <a:ln w="12700" cap="flat" cmpd="sng">
              <a:solidFill>
                <a:srgbClr val="BED7D3"/>
              </a:solidFill>
              <a:prstDash val="solid"/>
              <a:round/>
              <a:headEnd type="none" w="sm" len="sm"/>
              <a:tailEnd type="none" w="sm" len="sm"/>
            </a:ln>
          </a:bottom>
          <a:insideH>
            <a:ln w="12700" cap="flat" cmpd="sng">
              <a:solidFill>
                <a:srgbClr val="BED7D3"/>
              </a:solidFill>
              <a:prstDash val="solid"/>
              <a:round/>
              <a:headEnd type="none" w="sm" len="sm"/>
              <a:tailEnd type="none" w="sm" len="sm"/>
            </a:ln>
          </a:insideH>
          <a:insideV>
            <a:ln w="12700" cap="flat" cmpd="sng">
              <a:solidFill>
                <a:srgbClr val="BED7D3"/>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106" d="100"/>
          <a:sy n="106" d="100"/>
        </p:scale>
        <p:origin x="140" y="6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g73863e7263_0_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g73863e7263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g73863e7263_0_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9" name="Google Shape;99;g73863e7263_0_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g73863e7263_0_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4" name="Google Shape;104;g73863e7263_0_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g73863e7263_0_8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9" name="Google Shape;109;g73863e7263_0_8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e712b54c1a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e712b54c1a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73863e7263_0_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g73863e7263_0_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9" name="Google Shape;69;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Google Shape;73;g73863e7263_0_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4" name="Google Shape;74;g73863e7263_0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Google Shape;78;g73863e7263_0_3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9" name="Google Shape;79;g73863e7263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g73863e7263_0_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4" name="Google Shape;84;g73863e7263_0_3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g73863e7263_0_6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9" name="Google Shape;89;g73863e7263_0_6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g73863e7263_0_6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4" name="Google Shape;94;g73863e7263_0_6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1200"/>
              </a:spcAft>
              <a:buNone/>
            </a:pPr>
            <a:r>
              <a:rPr lang="en" sz="1600" b="1" cap="small">
                <a:latin typeface="Calibri"/>
                <a:ea typeface="Calibri"/>
                <a:cs typeface="Calibri"/>
                <a:sym typeface="Calibri"/>
              </a:rPr>
              <a:t>K20 CAREER CLUSTER SURVEY - DRONES</a:t>
            </a:r>
            <a:endParaRPr/>
          </a:p>
        </p:txBody>
      </p:sp>
      <p:sp>
        <p:nvSpPr>
          <p:cNvPr id="55" name="Google Shape;55;p13"/>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sz="900" dirty="0">
                <a:solidFill>
                  <a:schemeClr val="dk1"/>
                </a:solidFill>
                <a:latin typeface="Calibri"/>
                <a:ea typeface="Calibri"/>
                <a:cs typeface="Calibri"/>
                <a:sym typeface="Calibri"/>
              </a:rPr>
              <a:t>The K20 Center’s GEAR UP program wants to help you explore career options! This Career Cluster activity will help you think about your skills, personality, and interests to identify which clusters might be a good fit for you when it comes to a career using drones. While your interests will likely change over the years, the Career Cluster Survey is a great place to begin your exploration—but the journey won’t end there. You can use what you learn in this survey and apply it to other career activities and exploration. </a:t>
            </a:r>
            <a:endParaRPr sz="900" dirty="0">
              <a:solidFill>
                <a:schemeClr val="dk1"/>
              </a:solidFill>
              <a:latin typeface="Calibri"/>
              <a:ea typeface="Calibri"/>
              <a:cs typeface="Calibri"/>
              <a:sym typeface="Calibri"/>
            </a:endParaRPr>
          </a:p>
          <a:p>
            <a:pPr marL="0" lvl="0" indent="0" algn="l" rtl="0">
              <a:spcBef>
                <a:spcPts val="0"/>
              </a:spcBef>
              <a:spcAft>
                <a:spcPts val="0"/>
              </a:spcAft>
              <a:buClr>
                <a:schemeClr val="dk1"/>
              </a:buClr>
              <a:buSzPts val="1100"/>
              <a:buFont typeface="Arial"/>
              <a:buNone/>
            </a:pPr>
            <a:endParaRPr sz="900" dirty="0">
              <a:solidFill>
                <a:schemeClr val="dk1"/>
              </a:solidFill>
              <a:latin typeface="Calibri"/>
              <a:ea typeface="Calibri"/>
              <a:cs typeface="Calibri"/>
              <a:sym typeface="Calibri"/>
            </a:endParaRPr>
          </a:p>
          <a:p>
            <a:pPr marL="0" lvl="0" indent="0" algn="l" rtl="0">
              <a:spcBef>
                <a:spcPts val="0"/>
              </a:spcBef>
              <a:spcAft>
                <a:spcPts val="0"/>
              </a:spcAft>
              <a:buClr>
                <a:schemeClr val="dk1"/>
              </a:buClr>
              <a:buSzPts val="1100"/>
              <a:buFont typeface="Arial"/>
              <a:buNone/>
            </a:pPr>
            <a:r>
              <a:rPr lang="en" sz="900" b="1" dirty="0">
                <a:solidFill>
                  <a:schemeClr val="dk1"/>
                </a:solidFill>
                <a:latin typeface="Calibri"/>
                <a:ea typeface="Calibri"/>
                <a:cs typeface="Calibri"/>
                <a:sym typeface="Calibri"/>
              </a:rPr>
              <a:t>What is a career cluster?</a:t>
            </a:r>
            <a:r>
              <a:rPr lang="en" sz="900" dirty="0">
                <a:solidFill>
                  <a:schemeClr val="dk1"/>
                </a:solidFill>
                <a:latin typeface="Calibri"/>
                <a:ea typeface="Calibri"/>
                <a:cs typeface="Calibri"/>
                <a:sym typeface="Calibri"/>
              </a:rPr>
              <a:t> A career cluster is a group of jobs that are similar. If you like one job in a cluster, you will probably find other jobs in that cluster that you will like as well.</a:t>
            </a:r>
            <a:endParaRPr sz="900" dirty="0">
              <a:solidFill>
                <a:schemeClr val="dk1"/>
              </a:solidFill>
              <a:latin typeface="Calibri"/>
              <a:ea typeface="Calibri"/>
              <a:cs typeface="Calibri"/>
              <a:sym typeface="Calibri"/>
            </a:endParaRPr>
          </a:p>
          <a:p>
            <a:pPr marL="0" lvl="0" indent="0" algn="l" rtl="0">
              <a:spcBef>
                <a:spcPts val="1000"/>
              </a:spcBef>
              <a:spcAft>
                <a:spcPts val="0"/>
              </a:spcAft>
              <a:buClr>
                <a:schemeClr val="dk1"/>
              </a:buClr>
              <a:buSzPts val="1100"/>
              <a:buFont typeface="Arial"/>
              <a:buNone/>
            </a:pPr>
            <a:r>
              <a:rPr lang="en" sz="1200" b="1" dirty="0">
                <a:solidFill>
                  <a:srgbClr val="910D28"/>
                </a:solidFill>
                <a:highlight>
                  <a:schemeClr val="lt1"/>
                </a:highlight>
                <a:latin typeface="Calibri"/>
                <a:ea typeface="Calibri"/>
                <a:cs typeface="Calibri"/>
                <a:sym typeface="Calibri"/>
              </a:rPr>
              <a:t>Materials</a:t>
            </a:r>
            <a:endParaRPr sz="1400" dirty="0">
              <a:solidFill>
                <a:schemeClr val="dk1"/>
              </a:solidFill>
              <a:latin typeface="Calibri"/>
              <a:ea typeface="Calibri"/>
              <a:cs typeface="Calibri"/>
              <a:sym typeface="Calibri"/>
            </a:endParaRPr>
          </a:p>
          <a:p>
            <a:pPr marL="457200" lvl="0" indent="-285750" algn="l" rtl="0">
              <a:lnSpc>
                <a:spcPct val="100000"/>
              </a:lnSpc>
              <a:spcBef>
                <a:spcPts val="600"/>
              </a:spcBef>
              <a:spcAft>
                <a:spcPts val="0"/>
              </a:spcAft>
              <a:buClr>
                <a:schemeClr val="dk1"/>
              </a:buClr>
              <a:buSzPts val="900"/>
              <a:buFont typeface="Calibri"/>
              <a:buChar char="●"/>
            </a:pPr>
            <a:r>
              <a:rPr lang="en" sz="900" dirty="0">
                <a:solidFill>
                  <a:schemeClr val="dk1"/>
                </a:solidFill>
                <a:latin typeface="Calibri"/>
                <a:ea typeface="Calibri"/>
                <a:cs typeface="Calibri"/>
                <a:sym typeface="Calibri"/>
              </a:rPr>
              <a:t>Something to write with</a:t>
            </a:r>
            <a:endParaRPr sz="900" dirty="0">
              <a:solidFill>
                <a:schemeClr val="dk1"/>
              </a:solidFill>
              <a:latin typeface="Calibri"/>
              <a:ea typeface="Calibri"/>
              <a:cs typeface="Calibri"/>
              <a:sym typeface="Calibri"/>
            </a:endParaRPr>
          </a:p>
          <a:p>
            <a:pPr marL="457200" lvl="0" indent="-285750" algn="l" rtl="0">
              <a:lnSpc>
                <a:spcPct val="100000"/>
              </a:lnSpc>
              <a:spcBef>
                <a:spcPts val="0"/>
              </a:spcBef>
              <a:spcAft>
                <a:spcPts val="0"/>
              </a:spcAft>
              <a:buClr>
                <a:schemeClr val="dk1"/>
              </a:buClr>
              <a:buSzPts val="900"/>
              <a:buFont typeface="Calibri"/>
              <a:buChar char="●"/>
            </a:pPr>
            <a:r>
              <a:rPr lang="en" sz="900" dirty="0">
                <a:solidFill>
                  <a:schemeClr val="dk1"/>
                </a:solidFill>
                <a:latin typeface="Calibri"/>
                <a:ea typeface="Calibri"/>
                <a:cs typeface="Calibri"/>
                <a:sym typeface="Calibri"/>
              </a:rPr>
              <a:t>Paper copies of each Survey Card, or a blank sheet of paper for keeping score</a:t>
            </a:r>
            <a:endParaRPr sz="900" dirty="0">
              <a:solidFill>
                <a:schemeClr val="dk1"/>
              </a:solidFill>
              <a:latin typeface="Calibri"/>
              <a:ea typeface="Calibri"/>
              <a:cs typeface="Calibri"/>
              <a:sym typeface="Calibri"/>
            </a:endParaRPr>
          </a:p>
          <a:p>
            <a:pPr marL="0" lvl="0" indent="0" algn="l" rtl="0">
              <a:spcBef>
                <a:spcPts val="1000"/>
              </a:spcBef>
              <a:spcAft>
                <a:spcPts val="0"/>
              </a:spcAft>
              <a:buClr>
                <a:schemeClr val="dk1"/>
              </a:buClr>
              <a:buSzPts val="1100"/>
              <a:buFont typeface="Arial"/>
              <a:buNone/>
            </a:pPr>
            <a:r>
              <a:rPr lang="en" sz="1200" b="1" dirty="0">
                <a:solidFill>
                  <a:srgbClr val="910D28"/>
                </a:solidFill>
                <a:highlight>
                  <a:schemeClr val="lt1"/>
                </a:highlight>
                <a:latin typeface="Calibri"/>
                <a:ea typeface="Calibri"/>
                <a:cs typeface="Calibri"/>
                <a:sym typeface="Calibri"/>
              </a:rPr>
              <a:t>Instructions</a:t>
            </a:r>
            <a:endParaRPr sz="2000" dirty="0">
              <a:solidFill>
                <a:schemeClr val="dk1"/>
              </a:solidFill>
              <a:latin typeface="Calibri"/>
              <a:ea typeface="Calibri"/>
              <a:cs typeface="Calibri"/>
              <a:sym typeface="Calibri"/>
            </a:endParaRPr>
          </a:p>
          <a:p>
            <a:pPr marL="457200" lvl="0" indent="-285750" algn="l" rtl="0">
              <a:lnSpc>
                <a:spcPct val="100000"/>
              </a:lnSpc>
              <a:spcBef>
                <a:spcPts val="600"/>
              </a:spcBef>
              <a:spcAft>
                <a:spcPts val="0"/>
              </a:spcAft>
              <a:buClr>
                <a:schemeClr val="dk1"/>
              </a:buClr>
              <a:buSzPts val="900"/>
              <a:buFont typeface="Calibri"/>
              <a:buAutoNum type="arabicPeriod"/>
            </a:pPr>
            <a:r>
              <a:rPr lang="en" sz="900" dirty="0">
                <a:solidFill>
                  <a:schemeClr val="dk1"/>
                </a:solidFill>
                <a:latin typeface="Calibri"/>
                <a:ea typeface="Calibri"/>
                <a:cs typeface="Calibri"/>
                <a:sym typeface="Calibri"/>
              </a:rPr>
              <a:t>Print out the following Survey Cards. If you are unable to print, you can use blank paper to keep track of your score.</a:t>
            </a:r>
            <a:endParaRPr sz="900" dirty="0">
              <a:solidFill>
                <a:schemeClr val="dk1"/>
              </a:solidFill>
              <a:latin typeface="Calibri"/>
              <a:ea typeface="Calibri"/>
              <a:cs typeface="Calibri"/>
              <a:sym typeface="Calibri"/>
            </a:endParaRPr>
          </a:p>
          <a:p>
            <a:pPr marL="457200" lvl="0" indent="-285750" algn="l" rtl="0">
              <a:lnSpc>
                <a:spcPct val="100000"/>
              </a:lnSpc>
              <a:spcBef>
                <a:spcPts val="0"/>
              </a:spcBef>
              <a:spcAft>
                <a:spcPts val="0"/>
              </a:spcAft>
              <a:buClr>
                <a:schemeClr val="dk1"/>
              </a:buClr>
              <a:buSzPts val="900"/>
              <a:buFont typeface="Calibri"/>
              <a:buAutoNum type="arabicPeriod"/>
            </a:pPr>
            <a:r>
              <a:rPr lang="en" sz="900" dirty="0">
                <a:solidFill>
                  <a:schemeClr val="dk1"/>
                </a:solidFill>
                <a:latin typeface="Calibri"/>
                <a:ea typeface="Calibri"/>
                <a:cs typeface="Calibri"/>
                <a:sym typeface="Calibri"/>
              </a:rPr>
              <a:t>To start the Career Cluster Survey, begin with Survey Card A. Read each of the statements on Survey Card A.</a:t>
            </a:r>
            <a:endParaRPr sz="900" dirty="0">
              <a:solidFill>
                <a:schemeClr val="dk1"/>
              </a:solidFill>
              <a:latin typeface="Calibri"/>
              <a:ea typeface="Calibri"/>
              <a:cs typeface="Calibri"/>
              <a:sym typeface="Calibri"/>
            </a:endParaRPr>
          </a:p>
          <a:p>
            <a:pPr marL="457200" lvl="0" indent="-285750" algn="l" rtl="0">
              <a:lnSpc>
                <a:spcPct val="100000"/>
              </a:lnSpc>
              <a:spcBef>
                <a:spcPts val="0"/>
              </a:spcBef>
              <a:spcAft>
                <a:spcPts val="0"/>
              </a:spcAft>
              <a:buClr>
                <a:schemeClr val="dk1"/>
              </a:buClr>
              <a:buSzPts val="900"/>
              <a:buFont typeface="Calibri"/>
              <a:buAutoNum type="arabicPeriod"/>
            </a:pPr>
            <a:r>
              <a:rPr lang="en" sz="900" dirty="0">
                <a:solidFill>
                  <a:schemeClr val="dk1"/>
                </a:solidFill>
                <a:latin typeface="Calibri"/>
                <a:ea typeface="Calibri"/>
                <a:cs typeface="Calibri"/>
                <a:sym typeface="Calibri"/>
              </a:rPr>
              <a:t>On the Survey Card, mark each statement you agree with. For every statement you agree with, give yourself one point.  </a:t>
            </a:r>
            <a:endParaRPr sz="900" dirty="0">
              <a:solidFill>
                <a:schemeClr val="dk1"/>
              </a:solidFill>
              <a:latin typeface="Calibri"/>
              <a:ea typeface="Calibri"/>
              <a:cs typeface="Calibri"/>
              <a:sym typeface="Calibri"/>
            </a:endParaRPr>
          </a:p>
          <a:p>
            <a:pPr marL="914400" lvl="1" indent="-285750" algn="l" rtl="0">
              <a:lnSpc>
                <a:spcPct val="100000"/>
              </a:lnSpc>
              <a:spcBef>
                <a:spcPts val="0"/>
              </a:spcBef>
              <a:spcAft>
                <a:spcPts val="0"/>
              </a:spcAft>
              <a:buClr>
                <a:schemeClr val="dk1"/>
              </a:buClr>
              <a:buSzPts val="900"/>
              <a:buFont typeface="Calibri"/>
              <a:buChar char="○"/>
            </a:pPr>
            <a:r>
              <a:rPr lang="en" sz="900" dirty="0">
                <a:solidFill>
                  <a:schemeClr val="dk1"/>
                </a:solidFill>
                <a:latin typeface="Calibri"/>
                <a:ea typeface="Calibri"/>
                <a:cs typeface="Calibri"/>
                <a:sym typeface="Calibri"/>
              </a:rPr>
              <a:t>If you did not print the Survey Cards, use a blank sheet of paper to tally up the number of statements you agree with. Label this tally “Survey Card A.”</a:t>
            </a:r>
            <a:endParaRPr sz="900" dirty="0">
              <a:solidFill>
                <a:schemeClr val="dk1"/>
              </a:solidFill>
              <a:latin typeface="Calibri"/>
              <a:ea typeface="Calibri"/>
              <a:cs typeface="Calibri"/>
              <a:sym typeface="Calibri"/>
            </a:endParaRPr>
          </a:p>
          <a:p>
            <a:pPr marL="457200" lvl="0" indent="-285750" algn="l" rtl="0">
              <a:lnSpc>
                <a:spcPct val="100000"/>
              </a:lnSpc>
              <a:spcBef>
                <a:spcPts val="0"/>
              </a:spcBef>
              <a:spcAft>
                <a:spcPts val="0"/>
              </a:spcAft>
              <a:buClr>
                <a:schemeClr val="dk1"/>
              </a:buClr>
              <a:buSzPts val="900"/>
              <a:buFont typeface="Calibri"/>
              <a:buAutoNum type="arabicPeriod"/>
            </a:pPr>
            <a:r>
              <a:rPr lang="en" sz="900" dirty="0">
                <a:solidFill>
                  <a:schemeClr val="dk1"/>
                </a:solidFill>
                <a:latin typeface="Calibri"/>
                <a:ea typeface="Calibri"/>
                <a:cs typeface="Calibri"/>
                <a:sym typeface="Calibri"/>
              </a:rPr>
              <a:t>Count up your total points for Survey Card A.  You may total your points in the bottom right corner next to “Survey Card Total” or on your blank sheet of paper.  </a:t>
            </a:r>
            <a:endParaRPr sz="900" dirty="0">
              <a:solidFill>
                <a:schemeClr val="dk1"/>
              </a:solidFill>
              <a:latin typeface="Calibri"/>
              <a:ea typeface="Calibri"/>
              <a:cs typeface="Calibri"/>
              <a:sym typeface="Calibri"/>
            </a:endParaRPr>
          </a:p>
          <a:p>
            <a:pPr marL="457200" lvl="0" indent="-285750" algn="l" rtl="0">
              <a:lnSpc>
                <a:spcPct val="100000"/>
              </a:lnSpc>
              <a:spcBef>
                <a:spcPts val="0"/>
              </a:spcBef>
              <a:spcAft>
                <a:spcPts val="0"/>
              </a:spcAft>
              <a:buClr>
                <a:schemeClr val="dk1"/>
              </a:buClr>
              <a:buSzPts val="900"/>
              <a:buFont typeface="Calibri"/>
              <a:buAutoNum type="arabicPeriod"/>
            </a:pPr>
            <a:r>
              <a:rPr lang="en" sz="900" dirty="0">
                <a:solidFill>
                  <a:schemeClr val="dk1"/>
                </a:solidFill>
                <a:latin typeface="Calibri"/>
                <a:ea typeface="Calibri"/>
                <a:cs typeface="Calibri"/>
                <a:sym typeface="Calibri"/>
              </a:rPr>
              <a:t>Repeat this process with the remaining survey cards B through I.</a:t>
            </a:r>
            <a:endParaRPr sz="900" dirty="0">
              <a:solidFill>
                <a:schemeClr val="dk1"/>
              </a:solidFill>
              <a:latin typeface="Calibri"/>
              <a:ea typeface="Calibri"/>
              <a:cs typeface="Calibri"/>
              <a:sym typeface="Calibri"/>
            </a:endParaRPr>
          </a:p>
          <a:p>
            <a:pPr marL="457200" lvl="0" indent="-285750" algn="l" rtl="0">
              <a:lnSpc>
                <a:spcPct val="100000"/>
              </a:lnSpc>
              <a:spcBef>
                <a:spcPts val="0"/>
              </a:spcBef>
              <a:spcAft>
                <a:spcPts val="0"/>
              </a:spcAft>
              <a:buClr>
                <a:schemeClr val="dk1"/>
              </a:buClr>
              <a:buSzPts val="900"/>
              <a:buFont typeface="Calibri"/>
              <a:buAutoNum type="arabicPeriod"/>
            </a:pPr>
            <a:r>
              <a:rPr lang="en" sz="900" dirty="0">
                <a:solidFill>
                  <a:schemeClr val="dk1"/>
                </a:solidFill>
                <a:latin typeface="Calibri"/>
                <a:ea typeface="Calibri"/>
                <a:cs typeface="Calibri"/>
                <a:sym typeface="Calibri"/>
              </a:rPr>
              <a:t>Determine your top three Career Clusters based on which three survey cards have the highest number of points.</a:t>
            </a:r>
            <a:endParaRPr sz="900" dirty="0">
              <a:solidFill>
                <a:schemeClr val="dk1"/>
              </a:solidFill>
              <a:latin typeface="Calibri"/>
              <a:ea typeface="Calibri"/>
              <a:cs typeface="Calibri"/>
              <a:sym typeface="Calibri"/>
            </a:endParaRPr>
          </a:p>
          <a:p>
            <a:pPr marL="457200" lvl="0" indent="-285750" algn="l" rtl="0">
              <a:lnSpc>
                <a:spcPct val="100000"/>
              </a:lnSpc>
              <a:spcBef>
                <a:spcPts val="0"/>
              </a:spcBef>
              <a:spcAft>
                <a:spcPts val="0"/>
              </a:spcAft>
              <a:buClr>
                <a:schemeClr val="dk1"/>
              </a:buClr>
              <a:buSzPts val="900"/>
              <a:buFont typeface="Calibri"/>
              <a:buAutoNum type="arabicPeriod"/>
            </a:pPr>
            <a:r>
              <a:rPr lang="en" sz="900" dirty="0">
                <a:solidFill>
                  <a:schemeClr val="dk1"/>
                </a:solidFill>
                <a:latin typeface="Calibri"/>
                <a:ea typeface="Calibri"/>
                <a:cs typeface="Calibri"/>
                <a:sym typeface="Calibri"/>
              </a:rPr>
              <a:t>Once you have your top three Career Clusters, move on to the next step in this activity.</a:t>
            </a:r>
            <a:endParaRPr sz="900" dirty="0">
              <a:solidFill>
                <a:schemeClr val="dk1"/>
              </a:solidFill>
              <a:latin typeface="Calibri"/>
              <a:ea typeface="Calibri"/>
              <a:cs typeface="Calibri"/>
              <a:sym typeface="Calibri"/>
            </a:endParaRPr>
          </a:p>
          <a:p>
            <a:pPr marL="457200" lvl="0" indent="0" algn="l" rtl="0">
              <a:lnSpc>
                <a:spcPct val="100000"/>
              </a:lnSpc>
              <a:spcBef>
                <a:spcPts val="0"/>
              </a:spcBef>
              <a:spcAft>
                <a:spcPts val="0"/>
              </a:spcAft>
              <a:buNone/>
            </a:pPr>
            <a:endParaRPr sz="900" dirty="0">
              <a:solidFill>
                <a:schemeClr val="dk1"/>
              </a:solidFill>
              <a:latin typeface="Calibri"/>
              <a:ea typeface="Calibri"/>
              <a:cs typeface="Calibri"/>
              <a:sym typeface="Calibri"/>
            </a:endParaRPr>
          </a:p>
          <a:p>
            <a:pPr marL="0" lvl="0" indent="0" algn="l" rtl="0">
              <a:spcBef>
                <a:spcPts val="0"/>
              </a:spcBef>
              <a:spcAft>
                <a:spcPts val="0"/>
              </a:spcAft>
              <a:buNone/>
            </a:pPr>
            <a:r>
              <a:rPr lang="en" sz="900" b="1" dirty="0">
                <a:solidFill>
                  <a:schemeClr val="dk1"/>
                </a:solidFill>
                <a:latin typeface="Calibri"/>
                <a:ea typeface="Calibri"/>
                <a:cs typeface="Calibri"/>
                <a:sym typeface="Calibri"/>
              </a:rPr>
              <a:t>Note: </a:t>
            </a:r>
            <a:r>
              <a:rPr lang="en" sz="900" dirty="0">
                <a:solidFill>
                  <a:schemeClr val="dk1"/>
                </a:solidFill>
                <a:latin typeface="Calibri"/>
                <a:ea typeface="Calibri"/>
                <a:cs typeface="Calibri"/>
                <a:sym typeface="Calibri"/>
              </a:rPr>
              <a:t>Your interests may change overtime and this survey and these options can be revisited throughout your educational career.</a:t>
            </a:r>
            <a:endParaRP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graphicFrame>
        <p:nvGraphicFramePr>
          <p:cNvPr id="101" name="Google Shape;101;p22"/>
          <p:cNvGraphicFramePr/>
          <p:nvPr/>
        </p:nvGraphicFramePr>
        <p:xfrm>
          <a:off x="-37" y="75"/>
          <a:ext cx="9144000" cy="5143550"/>
        </p:xfrm>
        <a:graphic>
          <a:graphicData uri="http://schemas.openxmlformats.org/drawingml/2006/table">
            <a:tbl>
              <a:tblPr bandRow="1">
                <a:noFill/>
                <a:tableStyleId>{4C863E2C-6CC6-44A2-8A6B-BEAB063E3C7C}</a:tableStyleId>
              </a:tblPr>
              <a:tblGrid>
                <a:gridCol w="30480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gridCol w="3048000">
                  <a:extLst>
                    <a:ext uri="{9D8B030D-6E8A-4147-A177-3AD203B41FA5}">
                      <a16:colId xmlns:a16="http://schemas.microsoft.com/office/drawing/2014/main" val="20002"/>
                    </a:ext>
                  </a:extLst>
                </a:gridCol>
              </a:tblGrid>
              <a:tr h="479775">
                <a:tc gridSpan="3">
                  <a:txBody>
                    <a:bodyPr/>
                    <a:lstStyle/>
                    <a:p>
                      <a:pPr marL="0" lvl="0" indent="0" algn="ctr" rtl="0">
                        <a:lnSpc>
                          <a:spcPct val="115000"/>
                        </a:lnSpc>
                        <a:spcBef>
                          <a:spcPts val="0"/>
                        </a:spcBef>
                        <a:spcAft>
                          <a:spcPts val="600"/>
                        </a:spcAft>
                        <a:buNone/>
                      </a:pPr>
                      <a:r>
                        <a:rPr lang="en" sz="1200" b="1">
                          <a:solidFill>
                            <a:srgbClr val="FFFFFF"/>
                          </a:solidFill>
                          <a:latin typeface="Calibri"/>
                          <a:ea typeface="Calibri"/>
                          <a:cs typeface="Calibri"/>
                          <a:sym typeface="Calibri"/>
                        </a:rPr>
                        <a:t>Survey Card H</a:t>
                      </a:r>
                      <a:endParaRPr sz="1200" b="1">
                        <a:solidFill>
                          <a:srgbClr val="FFFFFF"/>
                        </a:solidFill>
                        <a:latin typeface="Calibri"/>
                        <a:ea typeface="Calibri"/>
                        <a:cs typeface="Calibri"/>
                        <a:sym typeface="Calibri"/>
                      </a:endParaRPr>
                    </a:p>
                  </a:txBody>
                  <a:tcPr marL="73025" marR="73025" marT="73025" marB="73025" anchor="ctr">
                    <a:solidFill>
                      <a:srgbClr val="3E5C61"/>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712625">
                <a:tc>
                  <a:txBody>
                    <a:bodyPr/>
                    <a:lstStyle/>
                    <a:p>
                      <a:pPr marL="0" lvl="0" indent="0" algn="ctr" rtl="0">
                        <a:spcBef>
                          <a:spcPts val="1000"/>
                        </a:spcBef>
                        <a:spcAft>
                          <a:spcPts val="0"/>
                        </a:spcAft>
                        <a:buNone/>
                      </a:pPr>
                      <a:r>
                        <a:rPr lang="en" sz="1200" b="1">
                          <a:solidFill>
                            <a:srgbClr val="910D28"/>
                          </a:solidFill>
                          <a:highlight>
                            <a:srgbClr val="FFFFFF"/>
                          </a:highlight>
                          <a:latin typeface="Calibri"/>
                          <a:ea typeface="Calibri"/>
                          <a:cs typeface="Calibri"/>
                          <a:sym typeface="Calibri"/>
                        </a:rPr>
                        <a:t>Activities that describe what I like to do:</a:t>
                      </a:r>
                      <a:endParaRPr sz="1200" b="1">
                        <a:solidFill>
                          <a:srgbClr val="910D28"/>
                        </a:solidFill>
                        <a:highlight>
                          <a:srgbClr val="FFFFFF"/>
                        </a:highlight>
                        <a:latin typeface="Calibri"/>
                        <a:ea typeface="Calibri"/>
                        <a:cs typeface="Calibri"/>
                        <a:sym typeface="Calibri"/>
                      </a:endParaRPr>
                    </a:p>
                  </a:txBody>
                  <a:tcPr marL="73025" marR="73025" marT="73025" marB="73025" anchor="ctr"/>
                </a:tc>
                <a:tc>
                  <a:txBody>
                    <a:bodyPr/>
                    <a:lstStyle/>
                    <a:p>
                      <a:pPr marL="0" lvl="0" indent="0" algn="ctr" rtl="0">
                        <a:spcBef>
                          <a:spcPts val="1000"/>
                        </a:spcBef>
                        <a:spcAft>
                          <a:spcPts val="0"/>
                        </a:spcAft>
                        <a:buNone/>
                      </a:pPr>
                      <a:r>
                        <a:rPr lang="en" sz="1200" b="1">
                          <a:solidFill>
                            <a:srgbClr val="910D28"/>
                          </a:solidFill>
                          <a:highlight>
                            <a:srgbClr val="FFFFFF"/>
                          </a:highlight>
                          <a:latin typeface="Calibri"/>
                          <a:ea typeface="Calibri"/>
                          <a:cs typeface="Calibri"/>
                          <a:sym typeface="Calibri"/>
                        </a:rPr>
                        <a:t>Personal qualities that describe me: </a:t>
                      </a:r>
                      <a:endParaRPr sz="1200">
                        <a:latin typeface="Calibri"/>
                        <a:ea typeface="Calibri"/>
                        <a:cs typeface="Calibri"/>
                        <a:sym typeface="Calibri"/>
                      </a:endParaRPr>
                    </a:p>
                  </a:txBody>
                  <a:tcPr marL="73025" marR="73025" marT="73025" marB="73025" anchor="ctr">
                    <a:lnB w="12700" cap="flat" cmpd="sng">
                      <a:solidFill>
                        <a:srgbClr val="BED7D3"/>
                      </a:solidFill>
                      <a:prstDash val="solid"/>
                      <a:round/>
                      <a:headEnd type="none" w="sm" len="sm"/>
                      <a:tailEnd type="none" w="sm" len="sm"/>
                    </a:lnB>
                  </a:tcPr>
                </a:tc>
                <a:tc>
                  <a:txBody>
                    <a:bodyPr/>
                    <a:lstStyle/>
                    <a:p>
                      <a:pPr marL="0" lvl="0" indent="0" algn="ctr" rtl="0">
                        <a:spcBef>
                          <a:spcPts val="1000"/>
                        </a:spcBef>
                        <a:spcAft>
                          <a:spcPts val="0"/>
                        </a:spcAft>
                        <a:buNone/>
                      </a:pPr>
                      <a:r>
                        <a:rPr lang="en" sz="1200" b="1">
                          <a:solidFill>
                            <a:srgbClr val="910D28"/>
                          </a:solidFill>
                          <a:highlight>
                            <a:srgbClr val="FFFFFF"/>
                          </a:highlight>
                          <a:latin typeface="Calibri"/>
                          <a:ea typeface="Calibri"/>
                          <a:cs typeface="Calibri"/>
                          <a:sym typeface="Calibri"/>
                        </a:rPr>
                        <a:t>School subjects I like:</a:t>
                      </a:r>
                      <a:endParaRPr sz="1200">
                        <a:latin typeface="Calibri"/>
                        <a:ea typeface="Calibri"/>
                        <a:cs typeface="Calibri"/>
                        <a:sym typeface="Calibri"/>
                      </a:endParaRPr>
                    </a:p>
                  </a:txBody>
                  <a:tcPr marL="73025" marR="73025" marT="73025" marB="73025" anchor="ctr"/>
                </a:tc>
                <a:extLst>
                  <a:ext uri="{0D108BD9-81ED-4DB2-BD59-A6C34878D82A}">
                    <a16:rowId xmlns:a16="http://schemas.microsoft.com/office/drawing/2014/main" val="10001"/>
                  </a:ext>
                </a:extLst>
              </a:tr>
              <a:tr h="363350">
                <a:tc>
                  <a:txBody>
                    <a:bodyPr/>
                    <a:lstStyle/>
                    <a:p>
                      <a:pPr marL="0" lvl="0" indent="0" algn="ctr" rtl="0">
                        <a:spcBef>
                          <a:spcPts val="0"/>
                        </a:spcBef>
                        <a:spcAft>
                          <a:spcPts val="0"/>
                        </a:spcAft>
                        <a:buNone/>
                      </a:pPr>
                      <a:r>
                        <a:rPr lang="en" sz="1200">
                          <a:latin typeface="Calibri"/>
                          <a:ea typeface="Calibri"/>
                          <a:cs typeface="Calibri"/>
                          <a:sym typeface="Calibri"/>
                        </a:rPr>
                        <a:t>I like working with formulas.</a:t>
                      </a:r>
                      <a:endParaRPr sz="1200">
                        <a:latin typeface="Calibri"/>
                        <a:ea typeface="Calibri"/>
                        <a:cs typeface="Calibri"/>
                        <a:sym typeface="Calibri"/>
                      </a:endParaRPr>
                    </a:p>
                  </a:txBody>
                  <a:tcPr marL="73025" marR="73025" marT="73025" marB="73025" anchor="ctr">
                    <a:lnR w="12700" cap="flat" cmpd="sng">
                      <a:solidFill>
                        <a:srgbClr val="BED7D3"/>
                      </a:solidFill>
                      <a:prstDash val="solid"/>
                      <a:round/>
                      <a:headEnd type="none" w="sm" len="sm"/>
                      <a:tailEnd type="none" w="sm" len="sm"/>
                    </a:lnR>
                    <a:solidFill>
                      <a:srgbClr val="F3F3F3"/>
                    </a:solidFill>
                  </a:tcPr>
                </a:tc>
                <a:tc>
                  <a:txBody>
                    <a:bodyPr/>
                    <a:lstStyle/>
                    <a:p>
                      <a:pPr marL="0" lvl="0" indent="0" algn="ctr" rtl="0">
                        <a:spcBef>
                          <a:spcPts val="0"/>
                        </a:spcBef>
                        <a:spcAft>
                          <a:spcPts val="0"/>
                        </a:spcAft>
                        <a:buNone/>
                      </a:pPr>
                      <a:r>
                        <a:rPr lang="en" sz="1200">
                          <a:latin typeface="Calibri"/>
                          <a:ea typeface="Calibri"/>
                          <a:cs typeface="Calibri"/>
                          <a:sym typeface="Calibri"/>
                        </a:rPr>
                        <a:t>I am detail oriented. </a:t>
                      </a:r>
                      <a:endParaRPr sz="1200">
                        <a:latin typeface="Calibri"/>
                        <a:ea typeface="Calibri"/>
                        <a:cs typeface="Calibri"/>
                        <a:sym typeface="Calibri"/>
                      </a:endParaRPr>
                    </a:p>
                  </a:txBody>
                  <a:tcPr marL="73025" marR="73025" marT="73025" marB="73025" anchor="ctr">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solidFill>
                      <a:srgbClr val="F3F3F3"/>
                    </a:solidFill>
                  </a:tcPr>
                </a:tc>
                <a:tc>
                  <a:txBody>
                    <a:bodyPr/>
                    <a:lstStyle/>
                    <a:p>
                      <a:pPr marL="0" lvl="0" indent="0" algn="ctr" rtl="0">
                        <a:spcBef>
                          <a:spcPts val="0"/>
                        </a:spcBef>
                        <a:spcAft>
                          <a:spcPts val="0"/>
                        </a:spcAft>
                        <a:buNone/>
                      </a:pPr>
                      <a:r>
                        <a:rPr lang="en" sz="1200">
                          <a:latin typeface="Calibri"/>
                          <a:ea typeface="Calibri"/>
                          <a:cs typeface="Calibri"/>
                          <a:sym typeface="Calibri"/>
                        </a:rPr>
                        <a:t>Math</a:t>
                      </a:r>
                      <a:endParaRPr sz="1200">
                        <a:latin typeface="Calibri"/>
                        <a:ea typeface="Calibri"/>
                        <a:cs typeface="Calibri"/>
                        <a:sym typeface="Calibri"/>
                      </a:endParaRPr>
                    </a:p>
                  </a:txBody>
                  <a:tcPr marL="73025" marR="73025" marT="73025" marB="73025" anchor="ctr">
                    <a:lnL w="12700" cap="flat" cmpd="sng">
                      <a:solidFill>
                        <a:srgbClr val="BED7D3"/>
                      </a:solidFill>
                      <a:prstDash val="solid"/>
                      <a:round/>
                      <a:headEnd type="none" w="sm" len="sm"/>
                      <a:tailEnd type="none" w="sm" len="sm"/>
                    </a:lnL>
                    <a:solidFill>
                      <a:srgbClr val="F3F3F3"/>
                    </a:solidFill>
                  </a:tcPr>
                </a:tc>
                <a:extLst>
                  <a:ext uri="{0D108BD9-81ED-4DB2-BD59-A6C34878D82A}">
                    <a16:rowId xmlns:a16="http://schemas.microsoft.com/office/drawing/2014/main" val="10002"/>
                  </a:ext>
                </a:extLst>
              </a:tr>
              <a:tr h="564450">
                <a:tc>
                  <a:txBody>
                    <a:bodyPr/>
                    <a:lstStyle/>
                    <a:p>
                      <a:pPr marL="0" lvl="0" indent="0" algn="ctr" rtl="0">
                        <a:spcBef>
                          <a:spcPts val="0"/>
                        </a:spcBef>
                        <a:spcAft>
                          <a:spcPts val="0"/>
                        </a:spcAft>
                        <a:buNone/>
                      </a:pPr>
                      <a:r>
                        <a:rPr lang="en" sz="1200">
                          <a:latin typeface="Calibri"/>
                          <a:ea typeface="Calibri"/>
                          <a:cs typeface="Calibri"/>
                          <a:sym typeface="Calibri"/>
                        </a:rPr>
                        <a:t>I like finding answers to questions.</a:t>
                      </a:r>
                      <a:endParaRPr sz="1200">
                        <a:latin typeface="Calibri"/>
                        <a:ea typeface="Calibri"/>
                        <a:cs typeface="Calibri"/>
                        <a:sym typeface="Calibri"/>
                      </a:endParaRPr>
                    </a:p>
                  </a:txBody>
                  <a:tcPr marL="73025" marR="73025" marT="73025" marB="73025" anchor="ctr">
                    <a:lnR w="12700" cap="flat" cmpd="sng">
                      <a:solidFill>
                        <a:srgbClr val="BED7D3"/>
                      </a:solidFill>
                      <a:prstDash val="solid"/>
                      <a:round/>
                      <a:headEnd type="none" w="sm" len="sm"/>
                      <a:tailEnd type="none" w="sm" len="sm"/>
                    </a:lnR>
                  </a:tcPr>
                </a:tc>
                <a:tc>
                  <a:txBody>
                    <a:bodyPr/>
                    <a:lstStyle/>
                    <a:p>
                      <a:pPr marL="0" lvl="0" indent="0" algn="ctr" rtl="0">
                        <a:spcBef>
                          <a:spcPts val="0"/>
                        </a:spcBef>
                        <a:spcAft>
                          <a:spcPts val="0"/>
                        </a:spcAft>
                        <a:buNone/>
                      </a:pPr>
                      <a:r>
                        <a:rPr lang="en" sz="1200">
                          <a:latin typeface="Calibri"/>
                          <a:ea typeface="Calibri"/>
                          <a:cs typeface="Calibri"/>
                          <a:sym typeface="Calibri"/>
                        </a:rPr>
                        <a:t>I am inquisitive. </a:t>
                      </a:r>
                      <a:endParaRPr sz="1200">
                        <a:latin typeface="Calibri"/>
                        <a:ea typeface="Calibri"/>
                        <a:cs typeface="Calibri"/>
                        <a:sym typeface="Calibri"/>
                      </a:endParaRPr>
                    </a:p>
                  </a:txBody>
                  <a:tcPr marL="73025" marR="73025" marT="73025" marB="73025" anchor="ctr">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tcPr>
                </a:tc>
                <a:tc>
                  <a:txBody>
                    <a:bodyPr/>
                    <a:lstStyle/>
                    <a:p>
                      <a:pPr marL="0" lvl="0" indent="0" algn="ctr" rtl="0">
                        <a:spcBef>
                          <a:spcPts val="0"/>
                        </a:spcBef>
                        <a:spcAft>
                          <a:spcPts val="0"/>
                        </a:spcAft>
                        <a:buNone/>
                      </a:pPr>
                      <a:r>
                        <a:rPr lang="en" sz="1200">
                          <a:latin typeface="Calibri"/>
                          <a:ea typeface="Calibri"/>
                          <a:cs typeface="Calibri"/>
                          <a:sym typeface="Calibri"/>
                        </a:rPr>
                        <a:t>Science</a:t>
                      </a:r>
                      <a:endParaRPr sz="1200">
                        <a:latin typeface="Calibri"/>
                        <a:ea typeface="Calibri"/>
                        <a:cs typeface="Calibri"/>
                        <a:sym typeface="Calibri"/>
                      </a:endParaRPr>
                    </a:p>
                  </a:txBody>
                  <a:tcPr marL="73025" marR="73025" marT="73025" marB="73025" anchor="ctr">
                    <a:lnL w="12700" cap="flat" cmpd="sng">
                      <a:solidFill>
                        <a:srgbClr val="BED7D3"/>
                      </a:solidFill>
                      <a:prstDash val="solid"/>
                      <a:round/>
                      <a:headEnd type="none" w="sm" len="sm"/>
                      <a:tailEnd type="none" w="sm" len="sm"/>
                    </a:lnL>
                  </a:tcPr>
                </a:tc>
                <a:extLst>
                  <a:ext uri="{0D108BD9-81ED-4DB2-BD59-A6C34878D82A}">
                    <a16:rowId xmlns:a16="http://schemas.microsoft.com/office/drawing/2014/main" val="10003"/>
                  </a:ext>
                </a:extLst>
              </a:tr>
              <a:tr h="564450">
                <a:tc>
                  <a:txBody>
                    <a:bodyPr/>
                    <a:lstStyle/>
                    <a:p>
                      <a:pPr marL="0" lvl="0" indent="0" algn="ctr" rtl="0">
                        <a:spcBef>
                          <a:spcPts val="0"/>
                        </a:spcBef>
                        <a:spcAft>
                          <a:spcPts val="0"/>
                        </a:spcAft>
                        <a:buNone/>
                      </a:pPr>
                      <a:r>
                        <a:rPr lang="en" sz="1200">
                          <a:latin typeface="Calibri"/>
                          <a:ea typeface="Calibri"/>
                          <a:cs typeface="Calibri"/>
                          <a:sym typeface="Calibri"/>
                        </a:rPr>
                        <a:t>Working in a laboratory is fun.</a:t>
                      </a:r>
                      <a:endParaRPr sz="1200">
                        <a:latin typeface="Calibri"/>
                        <a:ea typeface="Calibri"/>
                        <a:cs typeface="Calibri"/>
                        <a:sym typeface="Calibri"/>
                      </a:endParaRPr>
                    </a:p>
                  </a:txBody>
                  <a:tcPr marL="73025" marR="73025" marT="73025" marB="73025" anchor="ctr">
                    <a:lnR w="12700" cap="flat" cmpd="sng">
                      <a:solidFill>
                        <a:srgbClr val="BED7D3"/>
                      </a:solidFill>
                      <a:prstDash val="solid"/>
                      <a:round/>
                      <a:headEnd type="none" w="sm" len="sm"/>
                      <a:tailEnd type="none" w="sm" len="sm"/>
                    </a:lnR>
                    <a:solidFill>
                      <a:srgbClr val="F3F3F3"/>
                    </a:solidFill>
                  </a:tcPr>
                </a:tc>
                <a:tc>
                  <a:txBody>
                    <a:bodyPr/>
                    <a:lstStyle/>
                    <a:p>
                      <a:pPr marL="0" lvl="0" indent="0" algn="ctr" rtl="0">
                        <a:spcBef>
                          <a:spcPts val="0"/>
                        </a:spcBef>
                        <a:spcAft>
                          <a:spcPts val="0"/>
                        </a:spcAft>
                        <a:buNone/>
                      </a:pPr>
                      <a:r>
                        <a:rPr lang="en" sz="1200">
                          <a:latin typeface="Calibri"/>
                          <a:ea typeface="Calibri"/>
                          <a:cs typeface="Calibri"/>
                          <a:sym typeface="Calibri"/>
                        </a:rPr>
                        <a:t>I am fair minded.</a:t>
                      </a:r>
                      <a:endParaRPr sz="1200">
                        <a:latin typeface="Calibri"/>
                        <a:ea typeface="Calibri"/>
                        <a:cs typeface="Calibri"/>
                        <a:sym typeface="Calibri"/>
                      </a:endParaRPr>
                    </a:p>
                  </a:txBody>
                  <a:tcPr marL="73025" marR="73025" marT="73025" marB="73025" anchor="ctr">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solidFill>
                      <a:srgbClr val="F3F3F3"/>
                    </a:solidFill>
                  </a:tcPr>
                </a:tc>
                <a:tc>
                  <a:txBody>
                    <a:bodyPr/>
                    <a:lstStyle/>
                    <a:p>
                      <a:pPr marL="0" lvl="0" indent="0" algn="ctr" rtl="0">
                        <a:spcBef>
                          <a:spcPts val="0"/>
                        </a:spcBef>
                        <a:spcAft>
                          <a:spcPts val="0"/>
                        </a:spcAft>
                        <a:buNone/>
                      </a:pPr>
                      <a:r>
                        <a:rPr lang="en" sz="1200">
                          <a:latin typeface="Calibri"/>
                          <a:ea typeface="Calibri"/>
                          <a:cs typeface="Calibri"/>
                          <a:sym typeface="Calibri"/>
                        </a:rPr>
                        <a:t>Drafting/Computer Aided Drafting</a:t>
                      </a:r>
                      <a:endParaRPr sz="1200">
                        <a:latin typeface="Calibri"/>
                        <a:ea typeface="Calibri"/>
                        <a:cs typeface="Calibri"/>
                        <a:sym typeface="Calibri"/>
                      </a:endParaRPr>
                    </a:p>
                  </a:txBody>
                  <a:tcPr marL="73025" marR="73025" marT="73025" marB="73025" anchor="ctr">
                    <a:lnL w="12700" cap="flat" cmpd="sng">
                      <a:solidFill>
                        <a:srgbClr val="BED7D3"/>
                      </a:solidFill>
                      <a:prstDash val="solid"/>
                      <a:round/>
                      <a:headEnd type="none" w="sm" len="sm"/>
                      <a:tailEnd type="none" w="sm" len="sm"/>
                    </a:lnL>
                    <a:solidFill>
                      <a:srgbClr val="F3F3F3"/>
                    </a:solidFill>
                  </a:tcPr>
                </a:tc>
                <a:extLst>
                  <a:ext uri="{0D108BD9-81ED-4DB2-BD59-A6C34878D82A}">
                    <a16:rowId xmlns:a16="http://schemas.microsoft.com/office/drawing/2014/main" val="10004"/>
                  </a:ext>
                </a:extLst>
              </a:tr>
              <a:tr h="564450">
                <a:tc>
                  <a:txBody>
                    <a:bodyPr/>
                    <a:lstStyle/>
                    <a:p>
                      <a:pPr marL="0" lvl="0" indent="0" algn="ctr" rtl="0">
                        <a:spcBef>
                          <a:spcPts val="0"/>
                        </a:spcBef>
                        <a:spcAft>
                          <a:spcPts val="0"/>
                        </a:spcAft>
                        <a:buClr>
                          <a:schemeClr val="dk1"/>
                        </a:buClr>
                        <a:buSzPts val="1100"/>
                        <a:buFont typeface="Arial"/>
                        <a:buNone/>
                      </a:pPr>
                      <a:r>
                        <a:rPr lang="en" sz="1200">
                          <a:solidFill>
                            <a:schemeClr val="dk1"/>
                          </a:solidFill>
                          <a:latin typeface="Calibri"/>
                          <a:ea typeface="Calibri"/>
                          <a:cs typeface="Calibri"/>
                          <a:sym typeface="Calibri"/>
                        </a:rPr>
                        <a:t>I like figuring out how things work.</a:t>
                      </a:r>
                      <a:endParaRPr sz="1200">
                        <a:latin typeface="Calibri"/>
                        <a:ea typeface="Calibri"/>
                        <a:cs typeface="Calibri"/>
                        <a:sym typeface="Calibri"/>
                      </a:endParaRPr>
                    </a:p>
                  </a:txBody>
                  <a:tcPr marL="73025" marR="73025" marT="73025" marB="73025" anchor="ctr">
                    <a:lnR w="12700" cap="flat" cmpd="sng">
                      <a:solidFill>
                        <a:srgbClr val="BED7D3"/>
                      </a:solidFill>
                      <a:prstDash val="solid"/>
                      <a:round/>
                      <a:headEnd type="none" w="sm" len="sm"/>
                      <a:tailEnd type="none" w="sm" len="sm"/>
                    </a:lnR>
                    <a:solidFill>
                      <a:srgbClr val="FFFFFF"/>
                    </a:solidFill>
                  </a:tcPr>
                </a:tc>
                <a:tc>
                  <a:txBody>
                    <a:bodyPr/>
                    <a:lstStyle/>
                    <a:p>
                      <a:pPr marL="0" lvl="0" indent="0" algn="ctr" rtl="0">
                        <a:spcBef>
                          <a:spcPts val="0"/>
                        </a:spcBef>
                        <a:spcAft>
                          <a:spcPts val="0"/>
                        </a:spcAft>
                        <a:buNone/>
                      </a:pPr>
                      <a:r>
                        <a:rPr lang="en" sz="1200">
                          <a:latin typeface="Calibri"/>
                          <a:ea typeface="Calibri"/>
                          <a:cs typeface="Calibri"/>
                          <a:sym typeface="Calibri"/>
                        </a:rPr>
                        <a:t>I am well organized.</a:t>
                      </a:r>
                      <a:endParaRPr sz="1200">
                        <a:latin typeface="Calibri"/>
                        <a:ea typeface="Calibri"/>
                        <a:cs typeface="Calibri"/>
                        <a:sym typeface="Calibri"/>
                      </a:endParaRPr>
                    </a:p>
                  </a:txBody>
                  <a:tcPr marL="73025" marR="73025" marT="73025" marB="73025" anchor="ctr">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solidFill>
                      <a:srgbClr val="FFFFFF"/>
                    </a:solidFill>
                  </a:tcPr>
                </a:tc>
                <a:tc>
                  <a:txBody>
                    <a:bodyPr/>
                    <a:lstStyle/>
                    <a:p>
                      <a:pPr marL="0" lvl="0" indent="0" algn="ctr" rtl="0">
                        <a:spcBef>
                          <a:spcPts val="0"/>
                        </a:spcBef>
                        <a:spcAft>
                          <a:spcPts val="0"/>
                        </a:spcAft>
                        <a:buNone/>
                      </a:pPr>
                      <a:r>
                        <a:rPr lang="en" sz="1200">
                          <a:latin typeface="Calibri"/>
                          <a:ea typeface="Calibri"/>
                          <a:cs typeface="Calibri"/>
                          <a:sym typeface="Calibri"/>
                        </a:rPr>
                        <a:t>Electronics/Computer Networking </a:t>
                      </a:r>
                      <a:endParaRPr sz="1200">
                        <a:latin typeface="Calibri"/>
                        <a:ea typeface="Calibri"/>
                        <a:cs typeface="Calibri"/>
                        <a:sym typeface="Calibri"/>
                      </a:endParaRPr>
                    </a:p>
                  </a:txBody>
                  <a:tcPr marL="73025" marR="73025" marT="73025" marB="73025" anchor="ctr">
                    <a:lnL w="12700" cap="flat" cmpd="sng">
                      <a:solidFill>
                        <a:srgbClr val="BED7D3"/>
                      </a:solidFill>
                      <a:prstDash val="solid"/>
                      <a:round/>
                      <a:headEnd type="none" w="sm" len="sm"/>
                      <a:tailEnd type="none" w="sm" len="sm"/>
                    </a:lnL>
                    <a:solidFill>
                      <a:srgbClr val="FFFFFF"/>
                    </a:solidFill>
                  </a:tcPr>
                </a:tc>
                <a:extLst>
                  <a:ext uri="{0D108BD9-81ED-4DB2-BD59-A6C34878D82A}">
                    <a16:rowId xmlns:a16="http://schemas.microsoft.com/office/drawing/2014/main" val="10005"/>
                  </a:ext>
                </a:extLst>
              </a:tr>
              <a:tr h="564450">
                <a:tc>
                  <a:txBody>
                    <a:bodyPr/>
                    <a:lstStyle/>
                    <a:p>
                      <a:pPr marL="0" lvl="0" indent="0" algn="ctr" rtl="0">
                        <a:spcBef>
                          <a:spcPts val="0"/>
                        </a:spcBef>
                        <a:spcAft>
                          <a:spcPts val="0"/>
                        </a:spcAft>
                        <a:buNone/>
                      </a:pPr>
                      <a:r>
                        <a:rPr lang="en" sz="1200">
                          <a:latin typeface="Calibri"/>
                          <a:ea typeface="Calibri"/>
                          <a:cs typeface="Calibri"/>
                          <a:sym typeface="Calibri"/>
                        </a:rPr>
                        <a:t>I like to explore new technology.</a:t>
                      </a:r>
                      <a:endParaRPr sz="1200">
                        <a:latin typeface="Calibri"/>
                        <a:ea typeface="Calibri"/>
                        <a:cs typeface="Calibri"/>
                        <a:sym typeface="Calibri"/>
                      </a:endParaRPr>
                    </a:p>
                  </a:txBody>
                  <a:tcPr marL="73025" marR="73025" marT="73025" marB="73025" anchor="ctr">
                    <a:lnR w="12700" cap="flat" cmpd="sng">
                      <a:solidFill>
                        <a:srgbClr val="BED7D3"/>
                      </a:solidFill>
                      <a:prstDash val="solid"/>
                      <a:round/>
                      <a:headEnd type="none" w="sm" len="sm"/>
                      <a:tailEnd type="none" w="sm" len="sm"/>
                    </a:lnR>
                    <a:solidFill>
                      <a:srgbClr val="F3F3F3"/>
                    </a:solidFill>
                  </a:tcPr>
                </a:tc>
                <a:tc>
                  <a:txBody>
                    <a:bodyPr/>
                    <a:lstStyle/>
                    <a:p>
                      <a:pPr marL="0" lvl="0" indent="0" algn="ctr" rtl="0">
                        <a:spcBef>
                          <a:spcPts val="0"/>
                        </a:spcBef>
                        <a:spcAft>
                          <a:spcPts val="0"/>
                        </a:spcAft>
                        <a:buNone/>
                      </a:pPr>
                      <a:r>
                        <a:rPr lang="en" sz="1200">
                          <a:latin typeface="Calibri"/>
                          <a:ea typeface="Calibri"/>
                          <a:cs typeface="Calibri"/>
                          <a:sym typeface="Calibri"/>
                        </a:rPr>
                        <a:t>I am mechanically minded.</a:t>
                      </a:r>
                      <a:endParaRPr sz="1200">
                        <a:latin typeface="Calibri"/>
                        <a:ea typeface="Calibri"/>
                        <a:cs typeface="Calibri"/>
                        <a:sym typeface="Calibri"/>
                      </a:endParaRPr>
                    </a:p>
                  </a:txBody>
                  <a:tcPr marL="73025" marR="73025" marT="73025" marB="73025" anchor="ctr">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solidFill>
                      <a:srgbClr val="F3F3F3"/>
                    </a:solidFill>
                  </a:tcPr>
                </a:tc>
                <a:tc>
                  <a:txBody>
                    <a:bodyPr/>
                    <a:lstStyle/>
                    <a:p>
                      <a:pPr marL="0" lvl="0" indent="0" algn="ctr" rtl="0">
                        <a:spcBef>
                          <a:spcPts val="0"/>
                        </a:spcBef>
                        <a:spcAft>
                          <a:spcPts val="0"/>
                        </a:spcAft>
                        <a:buNone/>
                      </a:pPr>
                      <a:r>
                        <a:rPr lang="en" sz="1200">
                          <a:latin typeface="Calibri"/>
                          <a:ea typeface="Calibri"/>
                          <a:cs typeface="Calibri"/>
                          <a:sym typeface="Calibri"/>
                        </a:rPr>
                        <a:t>Technology/Technical classes</a:t>
                      </a:r>
                      <a:endParaRPr sz="1200">
                        <a:latin typeface="Calibri"/>
                        <a:ea typeface="Calibri"/>
                        <a:cs typeface="Calibri"/>
                        <a:sym typeface="Calibri"/>
                      </a:endParaRPr>
                    </a:p>
                  </a:txBody>
                  <a:tcPr marL="73025" marR="73025" marT="73025" marB="73025" anchor="ctr">
                    <a:lnL w="12700" cap="flat" cmpd="sng">
                      <a:solidFill>
                        <a:srgbClr val="BED7D3"/>
                      </a:solidFill>
                      <a:prstDash val="solid"/>
                      <a:round/>
                      <a:headEnd type="none" w="sm" len="sm"/>
                      <a:tailEnd type="none" w="sm" len="sm"/>
                    </a:lnL>
                    <a:lnB w="12700" cap="flat" cmpd="sng">
                      <a:solidFill>
                        <a:srgbClr val="BED7D3"/>
                      </a:solidFill>
                      <a:prstDash val="solid"/>
                      <a:round/>
                      <a:headEnd type="none" w="sm" len="sm"/>
                      <a:tailEnd type="none" w="sm" len="sm"/>
                    </a:lnB>
                    <a:solidFill>
                      <a:srgbClr val="F3F3F3"/>
                    </a:solidFill>
                  </a:tcPr>
                </a:tc>
                <a:extLst>
                  <a:ext uri="{0D108BD9-81ED-4DB2-BD59-A6C34878D82A}">
                    <a16:rowId xmlns:a16="http://schemas.microsoft.com/office/drawing/2014/main" val="10006"/>
                  </a:ext>
                </a:extLst>
              </a:tr>
              <a:tr h="765550">
                <a:tc>
                  <a:txBody>
                    <a:bodyPr/>
                    <a:lstStyle/>
                    <a:p>
                      <a:pPr marL="0" lvl="0" indent="0" algn="ctr" rtl="0">
                        <a:spcBef>
                          <a:spcPts val="0"/>
                        </a:spcBef>
                        <a:spcAft>
                          <a:spcPts val="0"/>
                        </a:spcAft>
                        <a:buNone/>
                      </a:pPr>
                      <a:r>
                        <a:rPr lang="en" sz="1200">
                          <a:latin typeface="Calibri"/>
                          <a:ea typeface="Calibri"/>
                          <a:cs typeface="Calibri"/>
                          <a:sym typeface="Calibri"/>
                        </a:rPr>
                        <a:t>Experimenting to find the best way to do something is fun.</a:t>
                      </a:r>
                      <a:endParaRPr sz="1200">
                        <a:latin typeface="Calibri"/>
                        <a:ea typeface="Calibri"/>
                        <a:cs typeface="Calibri"/>
                        <a:sym typeface="Calibri"/>
                      </a:endParaRPr>
                    </a:p>
                  </a:txBody>
                  <a:tcPr marL="73025" marR="73025" marT="73025" marB="73025" anchor="ctr">
                    <a:lnR w="12700" cap="flat" cmpd="sng">
                      <a:solidFill>
                        <a:srgbClr val="BED7D3"/>
                      </a:solidFill>
                      <a:prstDash val="solid"/>
                      <a:round/>
                      <a:headEnd type="none" w="sm" len="sm"/>
                      <a:tailEnd type="none" w="sm" len="sm"/>
                    </a:lnR>
                    <a:solidFill>
                      <a:srgbClr val="FFFFFF"/>
                    </a:solidFill>
                  </a:tcPr>
                </a:tc>
                <a:tc>
                  <a:txBody>
                    <a:bodyPr/>
                    <a:lstStyle/>
                    <a:p>
                      <a:pPr marL="0" lvl="0" indent="0" algn="ctr" rtl="0">
                        <a:spcBef>
                          <a:spcPts val="0"/>
                        </a:spcBef>
                        <a:spcAft>
                          <a:spcPts val="0"/>
                        </a:spcAft>
                        <a:buNone/>
                      </a:pPr>
                      <a:endParaRPr sz="1200">
                        <a:latin typeface="Calibri"/>
                        <a:ea typeface="Calibri"/>
                        <a:cs typeface="Calibri"/>
                        <a:sym typeface="Calibri"/>
                      </a:endParaRPr>
                    </a:p>
                  </a:txBody>
                  <a:tcPr marL="73025" marR="73025" marT="73025" marB="73025" anchor="ctr">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solidFill>
                      <a:srgbClr val="999999"/>
                    </a:solidFill>
                  </a:tcPr>
                </a:tc>
                <a:tc>
                  <a:txBody>
                    <a:bodyPr/>
                    <a:lstStyle/>
                    <a:p>
                      <a:pPr marL="0" lvl="0" indent="0" algn="ctr" rtl="0">
                        <a:spcBef>
                          <a:spcPts val="0"/>
                        </a:spcBef>
                        <a:spcAft>
                          <a:spcPts val="0"/>
                        </a:spcAft>
                        <a:buNone/>
                      </a:pPr>
                      <a:endParaRPr sz="1200">
                        <a:latin typeface="Calibri"/>
                        <a:ea typeface="Calibri"/>
                        <a:cs typeface="Calibri"/>
                        <a:sym typeface="Calibri"/>
                      </a:endParaRPr>
                    </a:p>
                  </a:txBody>
                  <a:tcPr marL="73025" marR="73025" marT="73025" marB="73025" anchor="ctr">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solidFill>
                      <a:srgbClr val="999999"/>
                    </a:solidFill>
                  </a:tcPr>
                </a:tc>
                <a:extLst>
                  <a:ext uri="{0D108BD9-81ED-4DB2-BD59-A6C34878D82A}">
                    <a16:rowId xmlns:a16="http://schemas.microsoft.com/office/drawing/2014/main" val="10007"/>
                  </a:ext>
                </a:extLst>
              </a:tr>
              <a:tr h="564450">
                <a:tc>
                  <a:txBody>
                    <a:bodyPr/>
                    <a:lstStyle/>
                    <a:p>
                      <a:pPr marL="0" lvl="0" indent="0" algn="ctr" rtl="0">
                        <a:spcBef>
                          <a:spcPts val="0"/>
                        </a:spcBef>
                        <a:spcAft>
                          <a:spcPts val="0"/>
                        </a:spcAft>
                        <a:buNone/>
                      </a:pPr>
                      <a:r>
                        <a:rPr lang="en" sz="1200">
                          <a:latin typeface="Calibri"/>
                          <a:ea typeface="Calibri"/>
                          <a:cs typeface="Calibri"/>
                          <a:sym typeface="Calibri"/>
                        </a:rPr>
                        <a:t>I like paying attention to details. </a:t>
                      </a:r>
                      <a:endParaRPr sz="1200">
                        <a:latin typeface="Calibri"/>
                        <a:ea typeface="Calibri"/>
                        <a:cs typeface="Calibri"/>
                        <a:sym typeface="Calibri"/>
                      </a:endParaRPr>
                    </a:p>
                  </a:txBody>
                  <a:tcPr marL="73025" marR="73025" marT="73025" marB="73025" anchor="ctr">
                    <a:lnR w="12700" cap="flat" cmpd="sng">
                      <a:solidFill>
                        <a:srgbClr val="BED7D3"/>
                      </a:solidFill>
                      <a:prstDash val="solid"/>
                      <a:round/>
                      <a:headEnd type="none" w="sm" len="sm"/>
                      <a:tailEnd type="none" w="sm" len="sm"/>
                    </a:lnR>
                    <a:solidFill>
                      <a:srgbClr val="F3F3F3"/>
                    </a:solidFill>
                  </a:tcPr>
                </a:tc>
                <a:tc>
                  <a:txBody>
                    <a:bodyPr/>
                    <a:lstStyle/>
                    <a:p>
                      <a:pPr marL="0" lvl="0" indent="0" algn="ctr" rtl="0">
                        <a:spcBef>
                          <a:spcPts val="0"/>
                        </a:spcBef>
                        <a:spcAft>
                          <a:spcPts val="0"/>
                        </a:spcAft>
                        <a:buNone/>
                      </a:pPr>
                      <a:endParaRPr sz="1200">
                        <a:latin typeface="Calibri"/>
                        <a:ea typeface="Calibri"/>
                        <a:cs typeface="Calibri"/>
                        <a:sym typeface="Calibri"/>
                      </a:endParaRPr>
                    </a:p>
                  </a:txBody>
                  <a:tcPr marL="73025" marR="73025" marT="73025" marB="73025" anchor="ctr">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solidFill>
                      <a:srgbClr val="999999"/>
                    </a:solidFill>
                  </a:tcPr>
                </a:tc>
                <a:tc>
                  <a:txBody>
                    <a:bodyPr/>
                    <a:lstStyle/>
                    <a:p>
                      <a:pPr marL="0" lvl="0" indent="0" algn="l" rtl="0">
                        <a:spcBef>
                          <a:spcPts val="1000"/>
                        </a:spcBef>
                        <a:spcAft>
                          <a:spcPts val="0"/>
                        </a:spcAft>
                        <a:buNone/>
                      </a:pPr>
                      <a:r>
                        <a:rPr lang="en" sz="1200" b="1">
                          <a:solidFill>
                            <a:srgbClr val="910D28"/>
                          </a:solidFill>
                          <a:highlight>
                            <a:schemeClr val="lt1"/>
                          </a:highlight>
                          <a:latin typeface="Calibri"/>
                          <a:ea typeface="Calibri"/>
                          <a:cs typeface="Calibri"/>
                          <a:sym typeface="Calibri"/>
                        </a:rPr>
                        <a:t>Survey Card H Total:</a:t>
                      </a:r>
                      <a:endParaRPr sz="1200">
                        <a:solidFill>
                          <a:schemeClr val="dk1"/>
                        </a:solidFill>
                        <a:latin typeface="Calibri"/>
                        <a:ea typeface="Calibri"/>
                        <a:cs typeface="Calibri"/>
                        <a:sym typeface="Calibri"/>
                      </a:endParaRPr>
                    </a:p>
                    <a:p>
                      <a:pPr marL="0" lvl="0" indent="0" algn="ctr" rtl="0">
                        <a:spcBef>
                          <a:spcPts val="0"/>
                        </a:spcBef>
                        <a:spcAft>
                          <a:spcPts val="0"/>
                        </a:spcAft>
                        <a:buNone/>
                      </a:pPr>
                      <a:endParaRPr sz="1200" b="1">
                        <a:solidFill>
                          <a:srgbClr val="910D28"/>
                        </a:solidFill>
                        <a:latin typeface="Calibri"/>
                        <a:ea typeface="Calibri"/>
                        <a:cs typeface="Calibri"/>
                        <a:sym typeface="Calibri"/>
                      </a:endParaRPr>
                    </a:p>
                  </a:txBody>
                  <a:tcPr marL="73025" marR="73025" marT="73025" marB="73025" anchor="ctr">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solidFill>
                      <a:srgbClr val="FFFFFF"/>
                    </a:solidFill>
                  </a:tcPr>
                </a:tc>
                <a:extLst>
                  <a:ext uri="{0D108BD9-81ED-4DB2-BD59-A6C34878D82A}">
                    <a16:rowId xmlns:a16="http://schemas.microsoft.com/office/drawing/2014/main" val="10008"/>
                  </a:ext>
                </a:extLst>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graphicFrame>
        <p:nvGraphicFramePr>
          <p:cNvPr id="106" name="Google Shape;106;p23"/>
          <p:cNvGraphicFramePr/>
          <p:nvPr/>
        </p:nvGraphicFramePr>
        <p:xfrm>
          <a:off x="-37" y="25"/>
          <a:ext cx="9144000" cy="5143450"/>
        </p:xfrm>
        <a:graphic>
          <a:graphicData uri="http://schemas.openxmlformats.org/drawingml/2006/table">
            <a:tbl>
              <a:tblPr bandRow="1">
                <a:noFill/>
                <a:tableStyleId>{4C863E2C-6CC6-44A2-8A6B-BEAB063E3C7C}</a:tableStyleId>
              </a:tblPr>
              <a:tblGrid>
                <a:gridCol w="30480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gridCol w="3048000">
                  <a:extLst>
                    <a:ext uri="{9D8B030D-6E8A-4147-A177-3AD203B41FA5}">
                      <a16:colId xmlns:a16="http://schemas.microsoft.com/office/drawing/2014/main" val="20002"/>
                    </a:ext>
                  </a:extLst>
                </a:gridCol>
              </a:tblGrid>
              <a:tr h="499300">
                <a:tc gridSpan="3">
                  <a:txBody>
                    <a:bodyPr/>
                    <a:lstStyle/>
                    <a:p>
                      <a:pPr marL="0" lvl="0" indent="0" algn="ctr" rtl="0">
                        <a:lnSpc>
                          <a:spcPct val="115000"/>
                        </a:lnSpc>
                        <a:spcBef>
                          <a:spcPts val="0"/>
                        </a:spcBef>
                        <a:spcAft>
                          <a:spcPts val="600"/>
                        </a:spcAft>
                        <a:buNone/>
                      </a:pPr>
                      <a:r>
                        <a:rPr lang="en" sz="1200" b="1">
                          <a:solidFill>
                            <a:srgbClr val="FFFFFF"/>
                          </a:solidFill>
                          <a:latin typeface="Calibri"/>
                          <a:ea typeface="Calibri"/>
                          <a:cs typeface="Calibri"/>
                          <a:sym typeface="Calibri"/>
                        </a:rPr>
                        <a:t>Survey Card I</a:t>
                      </a:r>
                      <a:endParaRPr sz="1200" b="1">
                        <a:solidFill>
                          <a:srgbClr val="FFFFFF"/>
                        </a:solidFill>
                        <a:latin typeface="Calibri"/>
                        <a:ea typeface="Calibri"/>
                        <a:cs typeface="Calibri"/>
                        <a:sym typeface="Calibri"/>
                      </a:endParaRPr>
                    </a:p>
                  </a:txBody>
                  <a:tcPr marL="73025" marR="73025" marT="73025" marB="73025" anchor="ctr">
                    <a:solidFill>
                      <a:srgbClr val="3E5C61"/>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741600">
                <a:tc>
                  <a:txBody>
                    <a:bodyPr/>
                    <a:lstStyle/>
                    <a:p>
                      <a:pPr marL="0" lvl="0" indent="0" algn="ctr" rtl="0">
                        <a:spcBef>
                          <a:spcPts val="1000"/>
                        </a:spcBef>
                        <a:spcAft>
                          <a:spcPts val="0"/>
                        </a:spcAft>
                        <a:buNone/>
                      </a:pPr>
                      <a:r>
                        <a:rPr lang="en" sz="1200" b="1">
                          <a:solidFill>
                            <a:srgbClr val="910D28"/>
                          </a:solidFill>
                          <a:highlight>
                            <a:srgbClr val="FFFFFF"/>
                          </a:highlight>
                          <a:latin typeface="Calibri"/>
                          <a:ea typeface="Calibri"/>
                          <a:cs typeface="Calibri"/>
                          <a:sym typeface="Calibri"/>
                        </a:rPr>
                        <a:t>Activities that describe what I like to do:</a:t>
                      </a:r>
                      <a:endParaRPr sz="1200" b="1">
                        <a:solidFill>
                          <a:srgbClr val="910D28"/>
                        </a:solidFill>
                        <a:highlight>
                          <a:srgbClr val="FFFFFF"/>
                        </a:highlight>
                        <a:latin typeface="Calibri"/>
                        <a:ea typeface="Calibri"/>
                        <a:cs typeface="Calibri"/>
                        <a:sym typeface="Calibri"/>
                      </a:endParaRPr>
                    </a:p>
                  </a:txBody>
                  <a:tcPr marL="73025" marR="73025" marT="73025" marB="73025" anchor="ctr"/>
                </a:tc>
                <a:tc>
                  <a:txBody>
                    <a:bodyPr/>
                    <a:lstStyle/>
                    <a:p>
                      <a:pPr marL="0" lvl="0" indent="0" algn="ctr" rtl="0">
                        <a:spcBef>
                          <a:spcPts val="1000"/>
                        </a:spcBef>
                        <a:spcAft>
                          <a:spcPts val="0"/>
                        </a:spcAft>
                        <a:buNone/>
                      </a:pPr>
                      <a:r>
                        <a:rPr lang="en" sz="1200" b="1">
                          <a:solidFill>
                            <a:srgbClr val="910D28"/>
                          </a:solidFill>
                          <a:highlight>
                            <a:srgbClr val="FFFFFF"/>
                          </a:highlight>
                          <a:latin typeface="Calibri"/>
                          <a:ea typeface="Calibri"/>
                          <a:cs typeface="Calibri"/>
                          <a:sym typeface="Calibri"/>
                        </a:rPr>
                        <a:t>Personal qualities that describe me: </a:t>
                      </a:r>
                      <a:endParaRPr sz="1200">
                        <a:latin typeface="Calibri"/>
                        <a:ea typeface="Calibri"/>
                        <a:cs typeface="Calibri"/>
                        <a:sym typeface="Calibri"/>
                      </a:endParaRPr>
                    </a:p>
                  </a:txBody>
                  <a:tcPr marL="73025" marR="73025" marT="73025" marB="73025" anchor="ctr"/>
                </a:tc>
                <a:tc>
                  <a:txBody>
                    <a:bodyPr/>
                    <a:lstStyle/>
                    <a:p>
                      <a:pPr marL="0" lvl="0" indent="0" algn="ctr" rtl="0">
                        <a:spcBef>
                          <a:spcPts val="1000"/>
                        </a:spcBef>
                        <a:spcAft>
                          <a:spcPts val="0"/>
                        </a:spcAft>
                        <a:buNone/>
                      </a:pPr>
                      <a:r>
                        <a:rPr lang="en" sz="1200" b="1">
                          <a:solidFill>
                            <a:srgbClr val="910D28"/>
                          </a:solidFill>
                          <a:highlight>
                            <a:srgbClr val="FFFFFF"/>
                          </a:highlight>
                          <a:latin typeface="Calibri"/>
                          <a:ea typeface="Calibri"/>
                          <a:cs typeface="Calibri"/>
                          <a:sym typeface="Calibri"/>
                        </a:rPr>
                        <a:t>School subjects I like:</a:t>
                      </a:r>
                      <a:endParaRPr sz="1200">
                        <a:latin typeface="Calibri"/>
                        <a:ea typeface="Calibri"/>
                        <a:cs typeface="Calibri"/>
                        <a:sym typeface="Calibri"/>
                      </a:endParaRPr>
                    </a:p>
                  </a:txBody>
                  <a:tcPr marL="73025" marR="73025" marT="73025" marB="73025" anchor="ctr"/>
                </a:tc>
                <a:extLst>
                  <a:ext uri="{0D108BD9-81ED-4DB2-BD59-A6C34878D82A}">
                    <a16:rowId xmlns:a16="http://schemas.microsoft.com/office/drawing/2014/main" val="10001"/>
                  </a:ext>
                </a:extLst>
              </a:tr>
              <a:tr h="378150">
                <a:tc>
                  <a:txBody>
                    <a:bodyPr/>
                    <a:lstStyle/>
                    <a:p>
                      <a:pPr marL="0" lvl="0" indent="0" algn="ctr" rtl="0">
                        <a:spcBef>
                          <a:spcPts val="0"/>
                        </a:spcBef>
                        <a:spcAft>
                          <a:spcPts val="0"/>
                        </a:spcAft>
                        <a:buNone/>
                      </a:pPr>
                      <a:r>
                        <a:rPr lang="en" sz="1200">
                          <a:latin typeface="Calibri"/>
                          <a:ea typeface="Calibri"/>
                          <a:cs typeface="Calibri"/>
                          <a:sym typeface="Calibri"/>
                        </a:rPr>
                        <a:t>I like to travel.</a:t>
                      </a:r>
                      <a:endParaRPr sz="1200">
                        <a:latin typeface="Calibri"/>
                        <a:ea typeface="Calibri"/>
                        <a:cs typeface="Calibri"/>
                        <a:sym typeface="Calibri"/>
                      </a:endParaRPr>
                    </a:p>
                  </a:txBody>
                  <a:tcPr marL="73025" marR="73025" marT="73025" marB="73025" anchor="ctr">
                    <a:solidFill>
                      <a:srgbClr val="F3F3F3"/>
                    </a:solidFill>
                  </a:tcPr>
                </a:tc>
                <a:tc>
                  <a:txBody>
                    <a:bodyPr/>
                    <a:lstStyle/>
                    <a:p>
                      <a:pPr marL="0" lvl="0" indent="0" algn="ctr" rtl="0">
                        <a:spcBef>
                          <a:spcPts val="0"/>
                        </a:spcBef>
                        <a:spcAft>
                          <a:spcPts val="0"/>
                        </a:spcAft>
                        <a:buNone/>
                      </a:pPr>
                      <a:r>
                        <a:rPr lang="en" sz="1200">
                          <a:latin typeface="Calibri"/>
                          <a:ea typeface="Calibri"/>
                          <a:cs typeface="Calibri"/>
                          <a:sym typeface="Calibri"/>
                        </a:rPr>
                        <a:t>I am realistic.</a:t>
                      </a:r>
                      <a:endParaRPr sz="1200">
                        <a:latin typeface="Calibri"/>
                        <a:ea typeface="Calibri"/>
                        <a:cs typeface="Calibri"/>
                        <a:sym typeface="Calibri"/>
                      </a:endParaRPr>
                    </a:p>
                  </a:txBody>
                  <a:tcPr marL="73025" marR="73025" marT="73025" marB="73025" anchor="ctr">
                    <a:solidFill>
                      <a:srgbClr val="F3F3F3"/>
                    </a:solidFill>
                  </a:tcPr>
                </a:tc>
                <a:tc>
                  <a:txBody>
                    <a:bodyPr/>
                    <a:lstStyle/>
                    <a:p>
                      <a:pPr marL="0" lvl="0" indent="0" algn="ctr" rtl="0">
                        <a:spcBef>
                          <a:spcPts val="0"/>
                        </a:spcBef>
                        <a:spcAft>
                          <a:spcPts val="0"/>
                        </a:spcAft>
                        <a:buNone/>
                      </a:pPr>
                      <a:r>
                        <a:rPr lang="en" sz="1200">
                          <a:latin typeface="Calibri"/>
                          <a:ea typeface="Calibri"/>
                          <a:cs typeface="Calibri"/>
                          <a:sym typeface="Calibri"/>
                        </a:rPr>
                        <a:t>Math</a:t>
                      </a:r>
                      <a:endParaRPr sz="1200">
                        <a:latin typeface="Calibri"/>
                        <a:ea typeface="Calibri"/>
                        <a:cs typeface="Calibri"/>
                        <a:sym typeface="Calibri"/>
                      </a:endParaRPr>
                    </a:p>
                  </a:txBody>
                  <a:tcPr marL="73025" marR="73025" marT="73025" marB="73025" anchor="ctr">
                    <a:solidFill>
                      <a:srgbClr val="F3F3F3"/>
                    </a:solidFill>
                  </a:tcPr>
                </a:tc>
                <a:extLst>
                  <a:ext uri="{0D108BD9-81ED-4DB2-BD59-A6C34878D82A}">
                    <a16:rowId xmlns:a16="http://schemas.microsoft.com/office/drawing/2014/main" val="10002"/>
                  </a:ext>
                </a:extLst>
              </a:tr>
              <a:tr h="587400">
                <a:tc>
                  <a:txBody>
                    <a:bodyPr/>
                    <a:lstStyle/>
                    <a:p>
                      <a:pPr marL="0" lvl="0" indent="0" algn="ctr" rtl="0">
                        <a:spcBef>
                          <a:spcPts val="0"/>
                        </a:spcBef>
                        <a:spcAft>
                          <a:spcPts val="0"/>
                        </a:spcAft>
                        <a:buNone/>
                      </a:pPr>
                      <a:r>
                        <a:rPr lang="en" sz="1200">
                          <a:latin typeface="Calibri"/>
                          <a:ea typeface="Calibri"/>
                          <a:cs typeface="Calibri"/>
                          <a:sym typeface="Calibri"/>
                        </a:rPr>
                        <a:t>I can see well and have quick reflexes.</a:t>
                      </a:r>
                      <a:endParaRPr sz="1200">
                        <a:latin typeface="Calibri"/>
                        <a:ea typeface="Calibri"/>
                        <a:cs typeface="Calibri"/>
                        <a:sym typeface="Calibri"/>
                      </a:endParaRPr>
                    </a:p>
                  </a:txBody>
                  <a:tcPr marL="73025" marR="73025" marT="73025" marB="73025" anchor="ctr"/>
                </a:tc>
                <a:tc>
                  <a:txBody>
                    <a:bodyPr/>
                    <a:lstStyle/>
                    <a:p>
                      <a:pPr marL="0" lvl="0" indent="0" algn="ctr" rtl="0">
                        <a:spcBef>
                          <a:spcPts val="0"/>
                        </a:spcBef>
                        <a:spcAft>
                          <a:spcPts val="0"/>
                        </a:spcAft>
                        <a:buNone/>
                      </a:pPr>
                      <a:r>
                        <a:rPr lang="en" sz="1200">
                          <a:latin typeface="Calibri"/>
                          <a:ea typeface="Calibri"/>
                          <a:cs typeface="Calibri"/>
                          <a:sym typeface="Calibri"/>
                        </a:rPr>
                        <a:t>I am coordinated.</a:t>
                      </a:r>
                      <a:endParaRPr sz="1200">
                        <a:latin typeface="Calibri"/>
                        <a:ea typeface="Calibri"/>
                        <a:cs typeface="Calibri"/>
                        <a:sym typeface="Calibri"/>
                      </a:endParaRPr>
                    </a:p>
                  </a:txBody>
                  <a:tcPr marL="73025" marR="73025" marT="73025" marB="73025" anchor="ctr"/>
                </a:tc>
                <a:tc>
                  <a:txBody>
                    <a:bodyPr/>
                    <a:lstStyle/>
                    <a:p>
                      <a:pPr marL="0" lvl="0" indent="0" algn="ctr" rtl="0">
                        <a:spcBef>
                          <a:spcPts val="0"/>
                        </a:spcBef>
                        <a:spcAft>
                          <a:spcPts val="0"/>
                        </a:spcAft>
                        <a:buNone/>
                      </a:pPr>
                      <a:r>
                        <a:rPr lang="en" sz="1200">
                          <a:solidFill>
                            <a:schemeClr val="dk1"/>
                          </a:solidFill>
                          <a:latin typeface="Calibri"/>
                          <a:ea typeface="Calibri"/>
                          <a:cs typeface="Calibri"/>
                          <a:sym typeface="Calibri"/>
                        </a:rPr>
                        <a:t>Trade and Industry</a:t>
                      </a:r>
                      <a:r>
                        <a:rPr lang="en" sz="1200">
                          <a:latin typeface="Calibri"/>
                          <a:ea typeface="Calibri"/>
                          <a:cs typeface="Calibri"/>
                          <a:sym typeface="Calibri"/>
                        </a:rPr>
                        <a:t> </a:t>
                      </a:r>
                      <a:endParaRPr sz="1200">
                        <a:latin typeface="Calibri"/>
                        <a:ea typeface="Calibri"/>
                        <a:cs typeface="Calibri"/>
                        <a:sym typeface="Calibri"/>
                      </a:endParaRPr>
                    </a:p>
                  </a:txBody>
                  <a:tcPr marL="73025" marR="73025" marT="73025" marB="73025" anchor="ctr"/>
                </a:tc>
                <a:extLst>
                  <a:ext uri="{0D108BD9-81ED-4DB2-BD59-A6C34878D82A}">
                    <a16:rowId xmlns:a16="http://schemas.microsoft.com/office/drawing/2014/main" val="10003"/>
                  </a:ext>
                </a:extLst>
              </a:tr>
              <a:tr h="587400">
                <a:tc>
                  <a:txBody>
                    <a:bodyPr/>
                    <a:lstStyle/>
                    <a:p>
                      <a:pPr marL="0" lvl="0" indent="0" algn="ctr" rtl="0">
                        <a:spcBef>
                          <a:spcPts val="0"/>
                        </a:spcBef>
                        <a:spcAft>
                          <a:spcPts val="0"/>
                        </a:spcAft>
                        <a:buNone/>
                      </a:pPr>
                      <a:r>
                        <a:rPr lang="en" sz="1200">
                          <a:latin typeface="Calibri"/>
                          <a:ea typeface="Calibri"/>
                          <a:cs typeface="Calibri"/>
                          <a:sym typeface="Calibri"/>
                        </a:rPr>
                        <a:t>I like solving mechanical problems.</a:t>
                      </a:r>
                      <a:endParaRPr sz="1200">
                        <a:latin typeface="Calibri"/>
                        <a:ea typeface="Calibri"/>
                        <a:cs typeface="Calibri"/>
                        <a:sym typeface="Calibri"/>
                      </a:endParaRPr>
                    </a:p>
                  </a:txBody>
                  <a:tcPr marL="73025" marR="73025" marT="73025" marB="73025" anchor="ctr">
                    <a:solidFill>
                      <a:srgbClr val="F3F3F3"/>
                    </a:solidFill>
                  </a:tcPr>
                </a:tc>
                <a:tc>
                  <a:txBody>
                    <a:bodyPr/>
                    <a:lstStyle/>
                    <a:p>
                      <a:pPr marL="0" lvl="0" indent="0" algn="ctr" rtl="0">
                        <a:spcBef>
                          <a:spcPts val="0"/>
                        </a:spcBef>
                        <a:spcAft>
                          <a:spcPts val="0"/>
                        </a:spcAft>
                        <a:buNone/>
                      </a:pPr>
                      <a:r>
                        <a:rPr lang="en" sz="1200">
                          <a:latin typeface="Calibri"/>
                          <a:ea typeface="Calibri"/>
                          <a:cs typeface="Calibri"/>
                          <a:sym typeface="Calibri"/>
                        </a:rPr>
                        <a:t>I am mechanical.</a:t>
                      </a:r>
                      <a:endParaRPr sz="1200">
                        <a:latin typeface="Calibri"/>
                        <a:ea typeface="Calibri"/>
                        <a:cs typeface="Calibri"/>
                        <a:sym typeface="Calibri"/>
                      </a:endParaRPr>
                    </a:p>
                  </a:txBody>
                  <a:tcPr marL="73025" marR="73025" marT="73025" marB="73025" anchor="ctr">
                    <a:solidFill>
                      <a:srgbClr val="F3F3F3"/>
                    </a:solidFill>
                  </a:tcPr>
                </a:tc>
                <a:tc>
                  <a:txBody>
                    <a:bodyPr/>
                    <a:lstStyle/>
                    <a:p>
                      <a:pPr marL="0" lvl="0" indent="0" algn="ctr" rtl="0">
                        <a:spcBef>
                          <a:spcPts val="0"/>
                        </a:spcBef>
                        <a:spcAft>
                          <a:spcPts val="0"/>
                        </a:spcAft>
                        <a:buNone/>
                      </a:pPr>
                      <a:r>
                        <a:rPr lang="en" sz="1200">
                          <a:latin typeface="Calibri"/>
                          <a:ea typeface="Calibri"/>
                          <a:cs typeface="Calibri"/>
                          <a:sym typeface="Calibri"/>
                        </a:rPr>
                        <a:t>Physical Science</a:t>
                      </a:r>
                      <a:endParaRPr sz="1200">
                        <a:latin typeface="Calibri"/>
                        <a:ea typeface="Calibri"/>
                        <a:cs typeface="Calibri"/>
                        <a:sym typeface="Calibri"/>
                      </a:endParaRPr>
                    </a:p>
                  </a:txBody>
                  <a:tcPr marL="73025" marR="73025" marT="73025" marB="73025" anchor="ctr">
                    <a:solidFill>
                      <a:srgbClr val="F3F3F3"/>
                    </a:solidFill>
                  </a:tcPr>
                </a:tc>
                <a:extLst>
                  <a:ext uri="{0D108BD9-81ED-4DB2-BD59-A6C34878D82A}">
                    <a16:rowId xmlns:a16="http://schemas.microsoft.com/office/drawing/2014/main" val="10004"/>
                  </a:ext>
                </a:extLst>
              </a:tr>
              <a:tr h="587400">
                <a:tc>
                  <a:txBody>
                    <a:bodyPr/>
                    <a:lstStyle/>
                    <a:p>
                      <a:pPr marL="0" lvl="0" indent="0" algn="ctr" rtl="0">
                        <a:spcBef>
                          <a:spcPts val="0"/>
                        </a:spcBef>
                        <a:spcAft>
                          <a:spcPts val="0"/>
                        </a:spcAft>
                        <a:buNone/>
                      </a:pPr>
                      <a:r>
                        <a:rPr lang="en" sz="1200">
                          <a:latin typeface="Calibri"/>
                          <a:ea typeface="Calibri"/>
                          <a:cs typeface="Calibri"/>
                          <a:sym typeface="Calibri"/>
                        </a:rPr>
                        <a:t>I like designing processes that work well.</a:t>
                      </a:r>
                      <a:endParaRPr sz="1200">
                        <a:latin typeface="Calibri"/>
                        <a:ea typeface="Calibri"/>
                        <a:cs typeface="Calibri"/>
                        <a:sym typeface="Calibri"/>
                      </a:endParaRPr>
                    </a:p>
                  </a:txBody>
                  <a:tcPr marL="73025" marR="73025" marT="73025" marB="73025" anchor="ctr">
                    <a:solidFill>
                      <a:srgbClr val="FFFFFF"/>
                    </a:solidFill>
                  </a:tcPr>
                </a:tc>
                <a:tc>
                  <a:txBody>
                    <a:bodyPr/>
                    <a:lstStyle/>
                    <a:p>
                      <a:pPr marL="0" lvl="0" indent="0" algn="ctr" rtl="0">
                        <a:spcBef>
                          <a:spcPts val="0"/>
                        </a:spcBef>
                        <a:spcAft>
                          <a:spcPts val="0"/>
                        </a:spcAft>
                        <a:buNone/>
                      </a:pPr>
                      <a:r>
                        <a:rPr lang="en" sz="1200">
                          <a:latin typeface="Calibri"/>
                          <a:ea typeface="Calibri"/>
                          <a:cs typeface="Calibri"/>
                          <a:sym typeface="Calibri"/>
                        </a:rPr>
                        <a:t>I am observant.</a:t>
                      </a:r>
                      <a:endParaRPr sz="1200">
                        <a:latin typeface="Calibri"/>
                        <a:ea typeface="Calibri"/>
                        <a:cs typeface="Calibri"/>
                        <a:sym typeface="Calibri"/>
                      </a:endParaRPr>
                    </a:p>
                  </a:txBody>
                  <a:tcPr marL="73025" marR="73025" marT="73025" marB="73025" anchor="ctr">
                    <a:solidFill>
                      <a:srgbClr val="FFFFFF"/>
                    </a:solidFill>
                  </a:tcPr>
                </a:tc>
                <a:tc>
                  <a:txBody>
                    <a:bodyPr/>
                    <a:lstStyle/>
                    <a:p>
                      <a:pPr marL="0" lvl="0" indent="0" algn="ctr" rtl="0">
                        <a:spcBef>
                          <a:spcPts val="0"/>
                        </a:spcBef>
                        <a:spcAft>
                          <a:spcPts val="0"/>
                        </a:spcAft>
                        <a:buNone/>
                      </a:pPr>
                      <a:r>
                        <a:rPr lang="en" sz="1200">
                          <a:latin typeface="Calibri"/>
                          <a:ea typeface="Calibri"/>
                          <a:cs typeface="Calibri"/>
                          <a:sym typeface="Calibri"/>
                        </a:rPr>
                        <a:t>Economics</a:t>
                      </a:r>
                      <a:endParaRPr sz="1200">
                        <a:latin typeface="Calibri"/>
                        <a:ea typeface="Calibri"/>
                        <a:cs typeface="Calibri"/>
                        <a:sym typeface="Calibri"/>
                      </a:endParaRPr>
                    </a:p>
                  </a:txBody>
                  <a:tcPr marL="73025" marR="73025" marT="73025" marB="73025" anchor="ctr">
                    <a:solidFill>
                      <a:srgbClr val="FFFFFF"/>
                    </a:solidFill>
                  </a:tcPr>
                </a:tc>
                <a:extLst>
                  <a:ext uri="{0D108BD9-81ED-4DB2-BD59-A6C34878D82A}">
                    <a16:rowId xmlns:a16="http://schemas.microsoft.com/office/drawing/2014/main" val="10005"/>
                  </a:ext>
                </a:extLst>
              </a:tr>
              <a:tr h="587400">
                <a:tc>
                  <a:txBody>
                    <a:bodyPr/>
                    <a:lstStyle/>
                    <a:p>
                      <a:pPr marL="0" lvl="0" indent="0" algn="ctr" rtl="0">
                        <a:spcBef>
                          <a:spcPts val="0"/>
                        </a:spcBef>
                        <a:spcAft>
                          <a:spcPts val="0"/>
                        </a:spcAft>
                        <a:buNone/>
                      </a:pPr>
                      <a:r>
                        <a:rPr lang="en" sz="1200">
                          <a:latin typeface="Calibri"/>
                          <a:ea typeface="Calibri"/>
                          <a:cs typeface="Calibri"/>
                          <a:sym typeface="Calibri"/>
                        </a:rPr>
                        <a:t>I can anticipate needs and prepare to meet them. </a:t>
                      </a:r>
                      <a:endParaRPr sz="1200">
                        <a:latin typeface="Calibri"/>
                        <a:ea typeface="Calibri"/>
                        <a:cs typeface="Calibri"/>
                        <a:sym typeface="Calibri"/>
                      </a:endParaRPr>
                    </a:p>
                  </a:txBody>
                  <a:tcPr marL="73025" marR="73025" marT="73025" marB="73025" anchor="ctr">
                    <a:solidFill>
                      <a:srgbClr val="F3F3F3"/>
                    </a:solidFill>
                  </a:tcPr>
                </a:tc>
                <a:tc>
                  <a:txBody>
                    <a:bodyPr/>
                    <a:lstStyle/>
                    <a:p>
                      <a:pPr marL="0" lvl="0" indent="0" algn="ctr" rtl="0">
                        <a:spcBef>
                          <a:spcPts val="0"/>
                        </a:spcBef>
                        <a:spcAft>
                          <a:spcPts val="0"/>
                        </a:spcAft>
                        <a:buNone/>
                      </a:pPr>
                      <a:r>
                        <a:rPr lang="en" sz="1200">
                          <a:latin typeface="Calibri"/>
                          <a:ea typeface="Calibri"/>
                          <a:cs typeface="Calibri"/>
                          <a:sym typeface="Calibri"/>
                        </a:rPr>
                        <a:t>I am a planner.</a:t>
                      </a:r>
                      <a:endParaRPr sz="1200">
                        <a:latin typeface="Calibri"/>
                        <a:ea typeface="Calibri"/>
                        <a:cs typeface="Calibri"/>
                        <a:sym typeface="Calibri"/>
                      </a:endParaRPr>
                    </a:p>
                  </a:txBody>
                  <a:tcPr marL="73025" marR="73025" marT="73025" marB="73025" anchor="ctr">
                    <a:lnB w="12700" cap="flat" cmpd="sng">
                      <a:solidFill>
                        <a:srgbClr val="BED7D3"/>
                      </a:solidFill>
                      <a:prstDash val="solid"/>
                      <a:round/>
                      <a:headEnd type="none" w="sm" len="sm"/>
                      <a:tailEnd type="none" w="sm" len="sm"/>
                    </a:lnB>
                    <a:solidFill>
                      <a:srgbClr val="F3F3F3"/>
                    </a:solidFill>
                  </a:tcPr>
                </a:tc>
                <a:tc>
                  <a:txBody>
                    <a:bodyPr/>
                    <a:lstStyle/>
                    <a:p>
                      <a:pPr marL="0" lvl="0" indent="0" algn="ctr" rtl="0">
                        <a:spcBef>
                          <a:spcPts val="0"/>
                        </a:spcBef>
                        <a:spcAft>
                          <a:spcPts val="0"/>
                        </a:spcAft>
                        <a:buNone/>
                      </a:pPr>
                      <a:r>
                        <a:rPr lang="en" sz="1200">
                          <a:latin typeface="Calibri"/>
                          <a:ea typeface="Calibri"/>
                          <a:cs typeface="Calibri"/>
                          <a:sym typeface="Calibri"/>
                        </a:rPr>
                        <a:t>Foreign Language </a:t>
                      </a:r>
                      <a:endParaRPr sz="1200">
                        <a:latin typeface="Calibri"/>
                        <a:ea typeface="Calibri"/>
                        <a:cs typeface="Calibri"/>
                        <a:sym typeface="Calibri"/>
                      </a:endParaRPr>
                    </a:p>
                  </a:txBody>
                  <a:tcPr marL="73025" marR="73025" marT="73025" marB="73025" anchor="ctr">
                    <a:lnB w="12700" cap="flat" cmpd="sng">
                      <a:solidFill>
                        <a:srgbClr val="BED7D3"/>
                      </a:solidFill>
                      <a:prstDash val="solid"/>
                      <a:round/>
                      <a:headEnd type="none" w="sm" len="sm"/>
                      <a:tailEnd type="none" w="sm" len="sm"/>
                    </a:lnB>
                    <a:solidFill>
                      <a:srgbClr val="F3F3F3"/>
                    </a:solidFill>
                  </a:tcPr>
                </a:tc>
                <a:extLst>
                  <a:ext uri="{0D108BD9-81ED-4DB2-BD59-A6C34878D82A}">
                    <a16:rowId xmlns:a16="http://schemas.microsoft.com/office/drawing/2014/main" val="10006"/>
                  </a:ext>
                </a:extLst>
              </a:tr>
              <a:tr h="587400">
                <a:tc>
                  <a:txBody>
                    <a:bodyPr/>
                    <a:lstStyle/>
                    <a:p>
                      <a:pPr marL="0" lvl="0" indent="0" algn="ctr" rtl="0">
                        <a:spcBef>
                          <a:spcPts val="0"/>
                        </a:spcBef>
                        <a:spcAft>
                          <a:spcPts val="0"/>
                        </a:spcAft>
                        <a:buNone/>
                      </a:pPr>
                      <a:r>
                        <a:rPr lang="en" sz="1200">
                          <a:latin typeface="Calibri"/>
                          <a:ea typeface="Calibri"/>
                          <a:cs typeface="Calibri"/>
                          <a:sym typeface="Calibri"/>
                        </a:rPr>
                        <a:t>I like driving or riding in different vehicles.</a:t>
                      </a:r>
                      <a:endParaRPr sz="1200">
                        <a:latin typeface="Calibri"/>
                        <a:ea typeface="Calibri"/>
                        <a:cs typeface="Calibri"/>
                        <a:sym typeface="Calibri"/>
                      </a:endParaRPr>
                    </a:p>
                  </a:txBody>
                  <a:tcPr marL="73025" marR="73025" marT="73025" marB="73025" anchor="ctr">
                    <a:lnR w="12700" cap="flat" cmpd="sng">
                      <a:solidFill>
                        <a:srgbClr val="BED7D3"/>
                      </a:solidFill>
                      <a:prstDash val="solid"/>
                      <a:round/>
                      <a:headEnd type="none" w="sm" len="sm"/>
                      <a:tailEnd type="none" w="sm" len="sm"/>
                    </a:lnR>
                    <a:solidFill>
                      <a:srgbClr val="FFFFFF"/>
                    </a:solidFill>
                  </a:tcPr>
                </a:tc>
                <a:tc>
                  <a:txBody>
                    <a:bodyPr/>
                    <a:lstStyle/>
                    <a:p>
                      <a:pPr marL="0" lvl="0" indent="0" algn="ctr" rtl="0">
                        <a:spcBef>
                          <a:spcPts val="0"/>
                        </a:spcBef>
                        <a:spcAft>
                          <a:spcPts val="0"/>
                        </a:spcAft>
                        <a:buNone/>
                      </a:pPr>
                      <a:endParaRPr sz="1200">
                        <a:latin typeface="Calibri"/>
                        <a:ea typeface="Calibri"/>
                        <a:cs typeface="Calibri"/>
                        <a:sym typeface="Calibri"/>
                      </a:endParaRPr>
                    </a:p>
                  </a:txBody>
                  <a:tcPr marL="73025" marR="73025" marT="73025" marB="73025" anchor="ctr">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solidFill>
                      <a:srgbClr val="999999"/>
                    </a:solidFill>
                  </a:tcPr>
                </a:tc>
                <a:tc>
                  <a:txBody>
                    <a:bodyPr/>
                    <a:lstStyle/>
                    <a:p>
                      <a:pPr marL="0" lvl="0" indent="0" algn="ctr" rtl="0">
                        <a:spcBef>
                          <a:spcPts val="0"/>
                        </a:spcBef>
                        <a:spcAft>
                          <a:spcPts val="0"/>
                        </a:spcAft>
                        <a:buNone/>
                      </a:pPr>
                      <a:endParaRPr sz="1200">
                        <a:latin typeface="Calibri"/>
                        <a:ea typeface="Calibri"/>
                        <a:cs typeface="Calibri"/>
                        <a:sym typeface="Calibri"/>
                      </a:endParaRPr>
                    </a:p>
                  </a:txBody>
                  <a:tcPr marL="73025" marR="73025" marT="73025" marB="73025" anchor="ctr">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solidFill>
                      <a:srgbClr val="999999"/>
                    </a:solidFill>
                  </a:tcPr>
                </a:tc>
                <a:extLst>
                  <a:ext uri="{0D108BD9-81ED-4DB2-BD59-A6C34878D82A}">
                    <a16:rowId xmlns:a16="http://schemas.microsoft.com/office/drawing/2014/main" val="10007"/>
                  </a:ext>
                </a:extLst>
              </a:tr>
              <a:tr h="587400">
                <a:tc>
                  <a:txBody>
                    <a:bodyPr/>
                    <a:lstStyle/>
                    <a:p>
                      <a:pPr marL="0" lvl="0" indent="0" algn="ctr" rtl="0">
                        <a:spcBef>
                          <a:spcPts val="0"/>
                        </a:spcBef>
                        <a:spcAft>
                          <a:spcPts val="0"/>
                        </a:spcAft>
                        <a:buNone/>
                      </a:pPr>
                      <a:r>
                        <a:rPr lang="en" sz="1200">
                          <a:latin typeface="Calibri"/>
                          <a:ea typeface="Calibri"/>
                          <a:cs typeface="Calibri"/>
                          <a:sym typeface="Calibri"/>
                        </a:rPr>
                        <a:t>I like to move things from place to place. </a:t>
                      </a:r>
                      <a:endParaRPr sz="1200">
                        <a:latin typeface="Calibri"/>
                        <a:ea typeface="Calibri"/>
                        <a:cs typeface="Calibri"/>
                        <a:sym typeface="Calibri"/>
                      </a:endParaRPr>
                    </a:p>
                  </a:txBody>
                  <a:tcPr marL="73025" marR="73025" marT="73025" marB="73025" anchor="ctr">
                    <a:lnR w="12700" cap="flat" cmpd="sng">
                      <a:solidFill>
                        <a:srgbClr val="BED7D3"/>
                      </a:solidFill>
                      <a:prstDash val="solid"/>
                      <a:round/>
                      <a:headEnd type="none" w="sm" len="sm"/>
                      <a:tailEnd type="none" w="sm" len="sm"/>
                    </a:lnR>
                    <a:solidFill>
                      <a:srgbClr val="F3F3F3"/>
                    </a:solidFill>
                  </a:tcPr>
                </a:tc>
                <a:tc>
                  <a:txBody>
                    <a:bodyPr/>
                    <a:lstStyle/>
                    <a:p>
                      <a:pPr marL="0" lvl="0" indent="0" algn="ctr" rtl="0">
                        <a:spcBef>
                          <a:spcPts val="0"/>
                        </a:spcBef>
                        <a:spcAft>
                          <a:spcPts val="0"/>
                        </a:spcAft>
                        <a:buNone/>
                      </a:pPr>
                      <a:endParaRPr sz="1200">
                        <a:latin typeface="Calibri"/>
                        <a:ea typeface="Calibri"/>
                        <a:cs typeface="Calibri"/>
                        <a:sym typeface="Calibri"/>
                      </a:endParaRPr>
                    </a:p>
                  </a:txBody>
                  <a:tcPr marL="73025" marR="73025" marT="73025" marB="73025" anchor="ctr">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solidFill>
                      <a:srgbClr val="999999"/>
                    </a:solidFill>
                  </a:tcPr>
                </a:tc>
                <a:tc>
                  <a:txBody>
                    <a:bodyPr/>
                    <a:lstStyle/>
                    <a:p>
                      <a:pPr marL="0" lvl="0" indent="0" algn="l" rtl="0">
                        <a:spcBef>
                          <a:spcPts val="1000"/>
                        </a:spcBef>
                        <a:spcAft>
                          <a:spcPts val="0"/>
                        </a:spcAft>
                        <a:buNone/>
                      </a:pPr>
                      <a:r>
                        <a:rPr lang="en" sz="1200" b="1">
                          <a:solidFill>
                            <a:srgbClr val="910D28"/>
                          </a:solidFill>
                          <a:highlight>
                            <a:schemeClr val="lt1"/>
                          </a:highlight>
                          <a:latin typeface="Calibri"/>
                          <a:ea typeface="Calibri"/>
                          <a:cs typeface="Calibri"/>
                          <a:sym typeface="Calibri"/>
                        </a:rPr>
                        <a:t>Survey Card I Total:</a:t>
                      </a:r>
                      <a:endParaRPr sz="1200">
                        <a:solidFill>
                          <a:schemeClr val="dk1"/>
                        </a:solidFill>
                        <a:latin typeface="Calibri"/>
                        <a:ea typeface="Calibri"/>
                        <a:cs typeface="Calibri"/>
                        <a:sym typeface="Calibri"/>
                      </a:endParaRPr>
                    </a:p>
                    <a:p>
                      <a:pPr marL="0" lvl="0" indent="0" algn="ctr" rtl="0">
                        <a:spcBef>
                          <a:spcPts val="0"/>
                        </a:spcBef>
                        <a:spcAft>
                          <a:spcPts val="0"/>
                        </a:spcAft>
                        <a:buNone/>
                      </a:pPr>
                      <a:endParaRPr sz="1200" b="1">
                        <a:solidFill>
                          <a:srgbClr val="910D28"/>
                        </a:solidFill>
                        <a:latin typeface="Calibri"/>
                        <a:ea typeface="Calibri"/>
                        <a:cs typeface="Calibri"/>
                        <a:sym typeface="Calibri"/>
                      </a:endParaRPr>
                    </a:p>
                  </a:txBody>
                  <a:tcPr marL="73025" marR="73025" marT="73025" marB="73025" anchor="ctr">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solidFill>
                      <a:srgbClr val="FFFFFF"/>
                    </a:solidFill>
                  </a:tcPr>
                </a:tc>
                <a:extLst>
                  <a:ext uri="{0D108BD9-81ED-4DB2-BD59-A6C34878D82A}">
                    <a16:rowId xmlns:a16="http://schemas.microsoft.com/office/drawing/2014/main" val="10008"/>
                  </a:ext>
                </a:extLst>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graphicFrame>
        <p:nvGraphicFramePr>
          <p:cNvPr id="111" name="Google Shape;111;p24"/>
          <p:cNvGraphicFramePr/>
          <p:nvPr/>
        </p:nvGraphicFramePr>
        <p:xfrm>
          <a:off x="718963" y="77788"/>
          <a:ext cx="7706050" cy="3015080"/>
        </p:xfrm>
        <a:graphic>
          <a:graphicData uri="http://schemas.openxmlformats.org/drawingml/2006/table">
            <a:tbl>
              <a:tblPr bandRow="1">
                <a:noFill/>
                <a:tableStyleId>{4C863E2C-6CC6-44A2-8A6B-BEAB063E3C7C}</a:tableStyleId>
              </a:tblPr>
              <a:tblGrid>
                <a:gridCol w="3853025">
                  <a:extLst>
                    <a:ext uri="{9D8B030D-6E8A-4147-A177-3AD203B41FA5}">
                      <a16:colId xmlns:a16="http://schemas.microsoft.com/office/drawing/2014/main" val="20000"/>
                    </a:ext>
                  </a:extLst>
                </a:gridCol>
                <a:gridCol w="3853025">
                  <a:extLst>
                    <a:ext uri="{9D8B030D-6E8A-4147-A177-3AD203B41FA5}">
                      <a16:colId xmlns:a16="http://schemas.microsoft.com/office/drawing/2014/main" val="20001"/>
                    </a:ext>
                  </a:extLst>
                </a:gridCol>
              </a:tblGrid>
              <a:tr h="361575">
                <a:tc gridSpan="2">
                  <a:txBody>
                    <a:bodyPr/>
                    <a:lstStyle/>
                    <a:p>
                      <a:pPr marL="0" lvl="0" indent="0" algn="ctr" rtl="0">
                        <a:lnSpc>
                          <a:spcPct val="115000"/>
                        </a:lnSpc>
                        <a:spcBef>
                          <a:spcPts val="0"/>
                        </a:spcBef>
                        <a:spcAft>
                          <a:spcPts val="600"/>
                        </a:spcAft>
                        <a:buNone/>
                      </a:pPr>
                      <a:r>
                        <a:rPr lang="en" sz="900" b="1">
                          <a:solidFill>
                            <a:srgbClr val="FFFFFF"/>
                          </a:solidFill>
                          <a:latin typeface="Calibri"/>
                          <a:ea typeface="Calibri"/>
                          <a:cs typeface="Calibri"/>
                          <a:sym typeface="Calibri"/>
                        </a:rPr>
                        <a:t>Career Clusters</a:t>
                      </a:r>
                      <a:endParaRPr sz="900" b="1">
                        <a:solidFill>
                          <a:srgbClr val="FFFFFF"/>
                        </a:solidFill>
                        <a:latin typeface="Calibri"/>
                        <a:ea typeface="Calibri"/>
                        <a:cs typeface="Calibri"/>
                        <a:sym typeface="Calibri"/>
                      </a:endParaRPr>
                    </a:p>
                  </a:txBody>
                  <a:tcPr marL="73025" marR="73025" marT="73025" marB="73025" anchor="ctr">
                    <a:solidFill>
                      <a:srgbClr val="3E5C61"/>
                    </a:solidFill>
                  </a:tcPr>
                </a:tc>
                <a:tc hMerge="1">
                  <a:txBody>
                    <a:bodyPr/>
                    <a:lstStyle/>
                    <a:p>
                      <a:endParaRPr lang="en-US"/>
                    </a:p>
                  </a:txBody>
                  <a:tcPr/>
                </a:tc>
                <a:extLst>
                  <a:ext uri="{0D108BD9-81ED-4DB2-BD59-A6C34878D82A}">
                    <a16:rowId xmlns:a16="http://schemas.microsoft.com/office/drawing/2014/main" val="10000"/>
                  </a:ext>
                </a:extLst>
              </a:tr>
              <a:tr h="387825">
                <a:tc>
                  <a:txBody>
                    <a:bodyPr/>
                    <a:lstStyle/>
                    <a:p>
                      <a:pPr marL="0" lvl="0" indent="0" algn="ctr" rtl="0">
                        <a:spcBef>
                          <a:spcPts val="1000"/>
                        </a:spcBef>
                        <a:spcAft>
                          <a:spcPts val="0"/>
                        </a:spcAft>
                        <a:buNone/>
                      </a:pPr>
                      <a:r>
                        <a:rPr lang="en" sz="900" b="1">
                          <a:highlight>
                            <a:srgbClr val="FFFFFF"/>
                          </a:highlight>
                          <a:latin typeface="Calibri"/>
                          <a:ea typeface="Calibri"/>
                          <a:cs typeface="Calibri"/>
                          <a:sym typeface="Calibri"/>
                        </a:rPr>
                        <a:t>Survey Card  A</a:t>
                      </a:r>
                      <a:endParaRPr sz="900" b="1">
                        <a:highlight>
                          <a:srgbClr val="FFFFFF"/>
                        </a:highlight>
                        <a:latin typeface="Calibri"/>
                        <a:ea typeface="Calibri"/>
                        <a:cs typeface="Calibri"/>
                        <a:sym typeface="Calibri"/>
                      </a:endParaRPr>
                    </a:p>
                  </a:txBody>
                  <a:tcPr marL="73025" marR="73025" marT="73025" marB="73025" anchor="ctr"/>
                </a:tc>
                <a:tc>
                  <a:txBody>
                    <a:bodyPr/>
                    <a:lstStyle/>
                    <a:p>
                      <a:pPr marL="0" lvl="0" indent="0" algn="ctr" rtl="0">
                        <a:spcBef>
                          <a:spcPts val="1000"/>
                        </a:spcBef>
                        <a:spcAft>
                          <a:spcPts val="0"/>
                        </a:spcAft>
                        <a:buNone/>
                      </a:pPr>
                      <a:r>
                        <a:rPr lang="en" sz="900" b="1">
                          <a:highlight>
                            <a:srgbClr val="FFFFFF"/>
                          </a:highlight>
                          <a:latin typeface="Calibri"/>
                          <a:ea typeface="Calibri"/>
                          <a:cs typeface="Calibri"/>
                          <a:sym typeface="Calibri"/>
                        </a:rPr>
                        <a:t>Agricultural Food and Natural Resources</a:t>
                      </a:r>
                      <a:endParaRPr sz="900">
                        <a:latin typeface="Calibri"/>
                        <a:ea typeface="Calibri"/>
                        <a:cs typeface="Calibri"/>
                        <a:sym typeface="Calibri"/>
                      </a:endParaRPr>
                    </a:p>
                  </a:txBody>
                  <a:tcPr marL="73025" marR="73025" marT="73025" marB="73025" anchor="ctr"/>
                </a:tc>
                <a:extLst>
                  <a:ext uri="{0D108BD9-81ED-4DB2-BD59-A6C34878D82A}">
                    <a16:rowId xmlns:a16="http://schemas.microsoft.com/office/drawing/2014/main" val="10001"/>
                  </a:ext>
                </a:extLst>
              </a:tr>
              <a:tr h="274100">
                <a:tc>
                  <a:txBody>
                    <a:bodyPr/>
                    <a:lstStyle/>
                    <a:p>
                      <a:pPr marL="0" lvl="0" indent="0" algn="ctr" rtl="0">
                        <a:spcBef>
                          <a:spcPts val="0"/>
                        </a:spcBef>
                        <a:spcAft>
                          <a:spcPts val="0"/>
                        </a:spcAft>
                        <a:buNone/>
                      </a:pPr>
                      <a:r>
                        <a:rPr lang="en" sz="900" b="1">
                          <a:solidFill>
                            <a:schemeClr val="dk1"/>
                          </a:solidFill>
                          <a:highlight>
                            <a:schemeClr val="lt1"/>
                          </a:highlight>
                          <a:latin typeface="Calibri"/>
                          <a:ea typeface="Calibri"/>
                          <a:cs typeface="Calibri"/>
                          <a:sym typeface="Calibri"/>
                        </a:rPr>
                        <a:t>Survey Card</a:t>
                      </a:r>
                      <a:r>
                        <a:rPr lang="en" sz="900" b="1">
                          <a:latin typeface="Calibri"/>
                          <a:ea typeface="Calibri"/>
                          <a:cs typeface="Calibri"/>
                          <a:sym typeface="Calibri"/>
                        </a:rPr>
                        <a:t> B</a:t>
                      </a:r>
                      <a:endParaRPr sz="900" b="1">
                        <a:latin typeface="Calibri"/>
                        <a:ea typeface="Calibri"/>
                        <a:cs typeface="Calibri"/>
                        <a:sym typeface="Calibri"/>
                      </a:endParaRPr>
                    </a:p>
                  </a:txBody>
                  <a:tcPr marL="73025" marR="73025" marT="73025" marB="73025" anchor="ctr">
                    <a:solidFill>
                      <a:srgbClr val="FFFFFF"/>
                    </a:solidFill>
                  </a:tcPr>
                </a:tc>
                <a:tc>
                  <a:txBody>
                    <a:bodyPr/>
                    <a:lstStyle/>
                    <a:p>
                      <a:pPr marL="0" lvl="0" indent="0" algn="ctr" rtl="0">
                        <a:spcBef>
                          <a:spcPts val="0"/>
                        </a:spcBef>
                        <a:spcAft>
                          <a:spcPts val="0"/>
                        </a:spcAft>
                        <a:buNone/>
                      </a:pPr>
                      <a:r>
                        <a:rPr lang="en" sz="900" b="1">
                          <a:latin typeface="Calibri"/>
                          <a:ea typeface="Calibri"/>
                          <a:cs typeface="Calibri"/>
                          <a:sym typeface="Calibri"/>
                        </a:rPr>
                        <a:t>Architecture and Construction</a:t>
                      </a:r>
                      <a:endParaRPr sz="900" b="1">
                        <a:latin typeface="Calibri"/>
                        <a:ea typeface="Calibri"/>
                        <a:cs typeface="Calibri"/>
                        <a:sym typeface="Calibri"/>
                      </a:endParaRPr>
                    </a:p>
                  </a:txBody>
                  <a:tcPr marL="73025" marR="73025" marT="73025" marB="73025" anchor="ctr">
                    <a:solidFill>
                      <a:srgbClr val="FFFFFF"/>
                    </a:solidFill>
                  </a:tcPr>
                </a:tc>
                <a:extLst>
                  <a:ext uri="{0D108BD9-81ED-4DB2-BD59-A6C34878D82A}">
                    <a16:rowId xmlns:a16="http://schemas.microsoft.com/office/drawing/2014/main" val="10002"/>
                  </a:ext>
                </a:extLst>
              </a:tr>
              <a:tr h="274100">
                <a:tc>
                  <a:txBody>
                    <a:bodyPr/>
                    <a:lstStyle/>
                    <a:p>
                      <a:pPr marL="0" lvl="0" indent="0" algn="ctr" rtl="0">
                        <a:spcBef>
                          <a:spcPts val="0"/>
                        </a:spcBef>
                        <a:spcAft>
                          <a:spcPts val="0"/>
                        </a:spcAft>
                        <a:buNone/>
                      </a:pPr>
                      <a:r>
                        <a:rPr lang="en" sz="900" b="1">
                          <a:solidFill>
                            <a:schemeClr val="dk1"/>
                          </a:solidFill>
                          <a:highlight>
                            <a:schemeClr val="lt1"/>
                          </a:highlight>
                          <a:latin typeface="Calibri"/>
                          <a:ea typeface="Calibri"/>
                          <a:cs typeface="Calibri"/>
                          <a:sym typeface="Calibri"/>
                        </a:rPr>
                        <a:t>Survey Card </a:t>
                      </a:r>
                      <a:r>
                        <a:rPr lang="en" sz="900" b="1">
                          <a:latin typeface="Calibri"/>
                          <a:ea typeface="Calibri"/>
                          <a:cs typeface="Calibri"/>
                          <a:sym typeface="Calibri"/>
                        </a:rPr>
                        <a:t>C</a:t>
                      </a:r>
                      <a:endParaRPr sz="900" b="1">
                        <a:latin typeface="Calibri"/>
                        <a:ea typeface="Calibri"/>
                        <a:cs typeface="Calibri"/>
                        <a:sym typeface="Calibri"/>
                      </a:endParaRPr>
                    </a:p>
                  </a:txBody>
                  <a:tcPr marL="73025" marR="73025" marT="73025" marB="73025" anchor="ctr">
                    <a:solidFill>
                      <a:srgbClr val="FFFFFF"/>
                    </a:solidFill>
                  </a:tcPr>
                </a:tc>
                <a:tc>
                  <a:txBody>
                    <a:bodyPr/>
                    <a:lstStyle/>
                    <a:p>
                      <a:pPr marL="0" lvl="0" indent="0" algn="ctr" rtl="0">
                        <a:spcBef>
                          <a:spcPts val="0"/>
                        </a:spcBef>
                        <a:spcAft>
                          <a:spcPts val="0"/>
                        </a:spcAft>
                        <a:buNone/>
                      </a:pPr>
                      <a:r>
                        <a:rPr lang="en" sz="900" b="1">
                          <a:latin typeface="Calibri"/>
                          <a:ea typeface="Calibri"/>
                          <a:cs typeface="Calibri"/>
                          <a:sym typeface="Calibri"/>
                        </a:rPr>
                        <a:t>Arts, AV Technology, and Communications</a:t>
                      </a:r>
                      <a:endParaRPr sz="900" b="1">
                        <a:latin typeface="Calibri"/>
                        <a:ea typeface="Calibri"/>
                        <a:cs typeface="Calibri"/>
                        <a:sym typeface="Calibri"/>
                      </a:endParaRPr>
                    </a:p>
                  </a:txBody>
                  <a:tcPr marL="73025" marR="73025" marT="73025" marB="73025" anchor="ctr">
                    <a:solidFill>
                      <a:srgbClr val="FFFFFF"/>
                    </a:solidFill>
                  </a:tcPr>
                </a:tc>
                <a:extLst>
                  <a:ext uri="{0D108BD9-81ED-4DB2-BD59-A6C34878D82A}">
                    <a16:rowId xmlns:a16="http://schemas.microsoft.com/office/drawing/2014/main" val="10003"/>
                  </a:ext>
                </a:extLst>
              </a:tr>
              <a:tr h="274100">
                <a:tc>
                  <a:txBody>
                    <a:bodyPr/>
                    <a:lstStyle/>
                    <a:p>
                      <a:pPr marL="0" lvl="0" indent="0" algn="ctr" rtl="0">
                        <a:spcBef>
                          <a:spcPts val="0"/>
                        </a:spcBef>
                        <a:spcAft>
                          <a:spcPts val="0"/>
                        </a:spcAft>
                        <a:buNone/>
                      </a:pPr>
                      <a:r>
                        <a:rPr lang="en" sz="900" b="1">
                          <a:solidFill>
                            <a:schemeClr val="dk1"/>
                          </a:solidFill>
                          <a:highlight>
                            <a:schemeClr val="lt1"/>
                          </a:highlight>
                          <a:latin typeface="Calibri"/>
                          <a:ea typeface="Calibri"/>
                          <a:cs typeface="Calibri"/>
                          <a:sym typeface="Calibri"/>
                        </a:rPr>
                        <a:t>Survey Card </a:t>
                      </a:r>
                      <a:r>
                        <a:rPr lang="en" sz="900" b="1">
                          <a:latin typeface="Calibri"/>
                          <a:ea typeface="Calibri"/>
                          <a:cs typeface="Calibri"/>
                          <a:sym typeface="Calibri"/>
                        </a:rPr>
                        <a:t>D</a:t>
                      </a:r>
                      <a:endParaRPr sz="900" b="1">
                        <a:latin typeface="Calibri"/>
                        <a:ea typeface="Calibri"/>
                        <a:cs typeface="Calibri"/>
                        <a:sym typeface="Calibri"/>
                      </a:endParaRPr>
                    </a:p>
                  </a:txBody>
                  <a:tcPr marL="73025" marR="73025" marT="73025" marB="73025" anchor="ctr">
                    <a:solidFill>
                      <a:srgbClr val="FFFFFF"/>
                    </a:solidFill>
                  </a:tcPr>
                </a:tc>
                <a:tc>
                  <a:txBody>
                    <a:bodyPr/>
                    <a:lstStyle/>
                    <a:p>
                      <a:pPr marL="0" lvl="0" indent="0" algn="ctr" rtl="0">
                        <a:spcBef>
                          <a:spcPts val="0"/>
                        </a:spcBef>
                        <a:spcAft>
                          <a:spcPts val="0"/>
                        </a:spcAft>
                        <a:buNone/>
                      </a:pPr>
                      <a:r>
                        <a:rPr lang="en" sz="900" b="1">
                          <a:latin typeface="Calibri"/>
                          <a:ea typeface="Calibri"/>
                          <a:cs typeface="Calibri"/>
                          <a:sym typeface="Calibri"/>
                        </a:rPr>
                        <a:t>Education and Training</a:t>
                      </a:r>
                      <a:endParaRPr sz="900" b="1">
                        <a:latin typeface="Calibri"/>
                        <a:ea typeface="Calibri"/>
                        <a:cs typeface="Calibri"/>
                        <a:sym typeface="Calibri"/>
                      </a:endParaRPr>
                    </a:p>
                  </a:txBody>
                  <a:tcPr marL="73025" marR="73025" marT="73025" marB="73025" anchor="ctr">
                    <a:solidFill>
                      <a:srgbClr val="FFFFFF"/>
                    </a:solidFill>
                  </a:tcPr>
                </a:tc>
                <a:extLst>
                  <a:ext uri="{0D108BD9-81ED-4DB2-BD59-A6C34878D82A}">
                    <a16:rowId xmlns:a16="http://schemas.microsoft.com/office/drawing/2014/main" val="10004"/>
                  </a:ext>
                </a:extLst>
              </a:tr>
              <a:tr h="274100">
                <a:tc>
                  <a:txBody>
                    <a:bodyPr/>
                    <a:lstStyle/>
                    <a:p>
                      <a:pPr marL="0" lvl="0" indent="0" algn="ctr" rtl="0">
                        <a:spcBef>
                          <a:spcPts val="0"/>
                        </a:spcBef>
                        <a:spcAft>
                          <a:spcPts val="0"/>
                        </a:spcAft>
                        <a:buNone/>
                      </a:pPr>
                      <a:r>
                        <a:rPr lang="en" sz="900" b="1">
                          <a:solidFill>
                            <a:schemeClr val="dk1"/>
                          </a:solidFill>
                          <a:highlight>
                            <a:schemeClr val="lt1"/>
                          </a:highlight>
                          <a:latin typeface="Calibri"/>
                          <a:ea typeface="Calibri"/>
                          <a:cs typeface="Calibri"/>
                          <a:sym typeface="Calibri"/>
                        </a:rPr>
                        <a:t>Survey Card</a:t>
                      </a:r>
                      <a:r>
                        <a:rPr lang="en" sz="900" b="1">
                          <a:latin typeface="Calibri"/>
                          <a:ea typeface="Calibri"/>
                          <a:cs typeface="Calibri"/>
                          <a:sym typeface="Calibri"/>
                        </a:rPr>
                        <a:t> E</a:t>
                      </a:r>
                      <a:endParaRPr sz="900" b="1">
                        <a:latin typeface="Calibri"/>
                        <a:ea typeface="Calibri"/>
                        <a:cs typeface="Calibri"/>
                        <a:sym typeface="Calibri"/>
                      </a:endParaRPr>
                    </a:p>
                  </a:txBody>
                  <a:tcPr marL="73025" marR="73025" marT="73025" marB="73025" anchor="ctr">
                    <a:solidFill>
                      <a:srgbClr val="FFFFFF"/>
                    </a:solidFill>
                  </a:tcPr>
                </a:tc>
                <a:tc>
                  <a:txBody>
                    <a:bodyPr/>
                    <a:lstStyle/>
                    <a:p>
                      <a:pPr marL="0" lvl="0" indent="0" algn="ctr" rtl="0">
                        <a:spcBef>
                          <a:spcPts val="0"/>
                        </a:spcBef>
                        <a:spcAft>
                          <a:spcPts val="0"/>
                        </a:spcAft>
                        <a:buNone/>
                      </a:pPr>
                      <a:r>
                        <a:rPr lang="en" sz="900" b="1">
                          <a:latin typeface="Calibri"/>
                          <a:ea typeface="Calibri"/>
                          <a:cs typeface="Calibri"/>
                          <a:sym typeface="Calibri"/>
                        </a:rPr>
                        <a:t>Finance </a:t>
                      </a:r>
                      <a:endParaRPr sz="900" b="1">
                        <a:latin typeface="Calibri"/>
                        <a:ea typeface="Calibri"/>
                        <a:cs typeface="Calibri"/>
                        <a:sym typeface="Calibri"/>
                      </a:endParaRPr>
                    </a:p>
                  </a:txBody>
                  <a:tcPr marL="73025" marR="73025" marT="73025" marB="73025" anchor="ctr">
                    <a:solidFill>
                      <a:srgbClr val="FFFFFF"/>
                    </a:solidFill>
                  </a:tcPr>
                </a:tc>
                <a:extLst>
                  <a:ext uri="{0D108BD9-81ED-4DB2-BD59-A6C34878D82A}">
                    <a16:rowId xmlns:a16="http://schemas.microsoft.com/office/drawing/2014/main" val="10005"/>
                  </a:ext>
                </a:extLst>
              </a:tr>
              <a:tr h="274100">
                <a:tc>
                  <a:txBody>
                    <a:bodyPr/>
                    <a:lstStyle/>
                    <a:p>
                      <a:pPr marL="0" lvl="0" indent="0" algn="ctr" rtl="0">
                        <a:spcBef>
                          <a:spcPts val="0"/>
                        </a:spcBef>
                        <a:spcAft>
                          <a:spcPts val="0"/>
                        </a:spcAft>
                        <a:buClr>
                          <a:schemeClr val="dk1"/>
                        </a:buClr>
                        <a:buSzPts val="1100"/>
                        <a:buFont typeface="Arial"/>
                        <a:buNone/>
                      </a:pPr>
                      <a:r>
                        <a:rPr lang="en" sz="900" b="1">
                          <a:solidFill>
                            <a:schemeClr val="dk1"/>
                          </a:solidFill>
                          <a:highlight>
                            <a:schemeClr val="lt1"/>
                          </a:highlight>
                          <a:latin typeface="Calibri"/>
                          <a:ea typeface="Calibri"/>
                          <a:cs typeface="Calibri"/>
                          <a:sym typeface="Calibri"/>
                        </a:rPr>
                        <a:t>Survey Card </a:t>
                      </a:r>
                      <a:r>
                        <a:rPr lang="en" sz="900" b="1">
                          <a:latin typeface="Calibri"/>
                          <a:ea typeface="Calibri"/>
                          <a:cs typeface="Calibri"/>
                          <a:sym typeface="Calibri"/>
                        </a:rPr>
                        <a:t>F</a:t>
                      </a:r>
                      <a:endParaRPr sz="900" b="1">
                        <a:latin typeface="Calibri"/>
                        <a:ea typeface="Calibri"/>
                        <a:cs typeface="Calibri"/>
                        <a:sym typeface="Calibri"/>
                      </a:endParaRPr>
                    </a:p>
                  </a:txBody>
                  <a:tcPr marL="73025" marR="73025" marT="73025" marB="73025" anchor="ctr">
                    <a:solidFill>
                      <a:srgbClr val="FFFFFF"/>
                    </a:solidFill>
                  </a:tcPr>
                </a:tc>
                <a:tc>
                  <a:txBody>
                    <a:bodyPr/>
                    <a:lstStyle/>
                    <a:p>
                      <a:pPr marL="0" lvl="0" indent="0" algn="ctr" rtl="0">
                        <a:spcBef>
                          <a:spcPts val="0"/>
                        </a:spcBef>
                        <a:spcAft>
                          <a:spcPts val="0"/>
                        </a:spcAft>
                        <a:buNone/>
                      </a:pPr>
                      <a:r>
                        <a:rPr lang="en" sz="900" b="1">
                          <a:latin typeface="Calibri"/>
                          <a:ea typeface="Calibri"/>
                          <a:cs typeface="Calibri"/>
                          <a:sym typeface="Calibri"/>
                        </a:rPr>
                        <a:t>Law, Public Safety, Corrections, and Security </a:t>
                      </a:r>
                      <a:endParaRPr sz="900" b="1">
                        <a:latin typeface="Calibri"/>
                        <a:ea typeface="Calibri"/>
                        <a:cs typeface="Calibri"/>
                        <a:sym typeface="Calibri"/>
                      </a:endParaRPr>
                    </a:p>
                  </a:txBody>
                  <a:tcPr marL="73025" marR="73025" marT="73025" marB="73025" anchor="ctr">
                    <a:solidFill>
                      <a:srgbClr val="FFFFFF"/>
                    </a:solidFill>
                  </a:tcPr>
                </a:tc>
                <a:extLst>
                  <a:ext uri="{0D108BD9-81ED-4DB2-BD59-A6C34878D82A}">
                    <a16:rowId xmlns:a16="http://schemas.microsoft.com/office/drawing/2014/main" val="10006"/>
                  </a:ext>
                </a:extLst>
              </a:tr>
              <a:tr h="274100">
                <a:tc>
                  <a:txBody>
                    <a:bodyPr/>
                    <a:lstStyle/>
                    <a:p>
                      <a:pPr marL="0" lvl="0" indent="0" algn="ctr" rtl="0">
                        <a:spcBef>
                          <a:spcPts val="0"/>
                        </a:spcBef>
                        <a:spcAft>
                          <a:spcPts val="0"/>
                        </a:spcAft>
                        <a:buClr>
                          <a:schemeClr val="dk1"/>
                        </a:buClr>
                        <a:buSzPts val="1100"/>
                        <a:buFont typeface="Arial"/>
                        <a:buNone/>
                      </a:pPr>
                      <a:r>
                        <a:rPr lang="en" sz="900" b="1">
                          <a:solidFill>
                            <a:schemeClr val="dk1"/>
                          </a:solidFill>
                          <a:highlight>
                            <a:schemeClr val="lt1"/>
                          </a:highlight>
                          <a:latin typeface="Calibri"/>
                          <a:ea typeface="Calibri"/>
                          <a:cs typeface="Calibri"/>
                          <a:sym typeface="Calibri"/>
                        </a:rPr>
                        <a:t>Survey Card </a:t>
                      </a:r>
                      <a:r>
                        <a:rPr lang="en" sz="900" b="1">
                          <a:latin typeface="Calibri"/>
                          <a:ea typeface="Calibri"/>
                          <a:cs typeface="Calibri"/>
                          <a:sym typeface="Calibri"/>
                        </a:rPr>
                        <a:t>G</a:t>
                      </a:r>
                      <a:endParaRPr sz="900" b="1">
                        <a:latin typeface="Calibri"/>
                        <a:ea typeface="Calibri"/>
                        <a:cs typeface="Calibri"/>
                        <a:sym typeface="Calibri"/>
                      </a:endParaRPr>
                    </a:p>
                  </a:txBody>
                  <a:tcPr marL="73025" marR="73025" marT="73025" marB="73025" anchor="ctr">
                    <a:solidFill>
                      <a:srgbClr val="FFFFFF"/>
                    </a:solidFill>
                  </a:tcPr>
                </a:tc>
                <a:tc>
                  <a:txBody>
                    <a:bodyPr/>
                    <a:lstStyle/>
                    <a:p>
                      <a:pPr marL="0" lvl="0" indent="0" algn="ctr" rtl="0">
                        <a:spcBef>
                          <a:spcPts val="0"/>
                        </a:spcBef>
                        <a:spcAft>
                          <a:spcPts val="0"/>
                        </a:spcAft>
                        <a:buNone/>
                      </a:pPr>
                      <a:r>
                        <a:rPr lang="en" sz="900" b="1">
                          <a:latin typeface="Calibri"/>
                          <a:ea typeface="Calibri"/>
                          <a:cs typeface="Calibri"/>
                          <a:sym typeface="Calibri"/>
                        </a:rPr>
                        <a:t>Marketing, Sales, and Services</a:t>
                      </a:r>
                      <a:endParaRPr sz="900" b="1">
                        <a:latin typeface="Calibri"/>
                        <a:ea typeface="Calibri"/>
                        <a:cs typeface="Calibri"/>
                        <a:sym typeface="Calibri"/>
                      </a:endParaRPr>
                    </a:p>
                  </a:txBody>
                  <a:tcPr marL="73025" marR="73025" marT="73025" marB="73025" anchor="ctr">
                    <a:solidFill>
                      <a:srgbClr val="FFFFFF"/>
                    </a:solidFill>
                  </a:tcPr>
                </a:tc>
                <a:extLst>
                  <a:ext uri="{0D108BD9-81ED-4DB2-BD59-A6C34878D82A}">
                    <a16:rowId xmlns:a16="http://schemas.microsoft.com/office/drawing/2014/main" val="10007"/>
                  </a:ext>
                </a:extLst>
              </a:tr>
              <a:tr h="274100">
                <a:tc>
                  <a:txBody>
                    <a:bodyPr/>
                    <a:lstStyle/>
                    <a:p>
                      <a:pPr marL="0" lvl="0" indent="0" algn="ctr" rtl="0">
                        <a:spcBef>
                          <a:spcPts val="0"/>
                        </a:spcBef>
                        <a:spcAft>
                          <a:spcPts val="0"/>
                        </a:spcAft>
                        <a:buClr>
                          <a:schemeClr val="dk1"/>
                        </a:buClr>
                        <a:buSzPts val="1100"/>
                        <a:buFont typeface="Arial"/>
                        <a:buNone/>
                      </a:pPr>
                      <a:r>
                        <a:rPr lang="en" sz="900" b="1">
                          <a:solidFill>
                            <a:schemeClr val="dk1"/>
                          </a:solidFill>
                          <a:highlight>
                            <a:schemeClr val="lt1"/>
                          </a:highlight>
                          <a:latin typeface="Calibri"/>
                          <a:ea typeface="Calibri"/>
                          <a:cs typeface="Calibri"/>
                          <a:sym typeface="Calibri"/>
                        </a:rPr>
                        <a:t>Survey Card</a:t>
                      </a:r>
                      <a:r>
                        <a:rPr lang="en" sz="900" b="1">
                          <a:latin typeface="Calibri"/>
                          <a:ea typeface="Calibri"/>
                          <a:cs typeface="Calibri"/>
                          <a:sym typeface="Calibri"/>
                        </a:rPr>
                        <a:t> H</a:t>
                      </a:r>
                      <a:endParaRPr sz="900" b="1">
                        <a:latin typeface="Calibri"/>
                        <a:ea typeface="Calibri"/>
                        <a:cs typeface="Calibri"/>
                        <a:sym typeface="Calibri"/>
                      </a:endParaRPr>
                    </a:p>
                  </a:txBody>
                  <a:tcPr marL="73025" marR="73025" marT="73025" marB="73025" anchor="ctr">
                    <a:solidFill>
                      <a:srgbClr val="FFFFFF"/>
                    </a:solidFill>
                  </a:tcPr>
                </a:tc>
                <a:tc>
                  <a:txBody>
                    <a:bodyPr/>
                    <a:lstStyle/>
                    <a:p>
                      <a:pPr marL="0" lvl="0" indent="0" algn="ctr" rtl="0">
                        <a:spcBef>
                          <a:spcPts val="0"/>
                        </a:spcBef>
                        <a:spcAft>
                          <a:spcPts val="0"/>
                        </a:spcAft>
                        <a:buNone/>
                      </a:pPr>
                      <a:r>
                        <a:rPr lang="en" sz="900" b="1">
                          <a:latin typeface="Calibri"/>
                          <a:ea typeface="Calibri"/>
                          <a:cs typeface="Calibri"/>
                          <a:sym typeface="Calibri"/>
                        </a:rPr>
                        <a:t>Science, Technology, Engineering, and Mathematics</a:t>
                      </a:r>
                      <a:endParaRPr sz="900" b="1">
                        <a:latin typeface="Calibri"/>
                        <a:ea typeface="Calibri"/>
                        <a:cs typeface="Calibri"/>
                        <a:sym typeface="Calibri"/>
                      </a:endParaRPr>
                    </a:p>
                  </a:txBody>
                  <a:tcPr marL="73025" marR="73025" marT="73025" marB="73025" anchor="ctr">
                    <a:solidFill>
                      <a:srgbClr val="FFFFFF"/>
                    </a:solidFill>
                  </a:tcPr>
                </a:tc>
                <a:extLst>
                  <a:ext uri="{0D108BD9-81ED-4DB2-BD59-A6C34878D82A}">
                    <a16:rowId xmlns:a16="http://schemas.microsoft.com/office/drawing/2014/main" val="10008"/>
                  </a:ext>
                </a:extLst>
              </a:tr>
              <a:tr h="274100">
                <a:tc>
                  <a:txBody>
                    <a:bodyPr/>
                    <a:lstStyle/>
                    <a:p>
                      <a:pPr marL="0" lvl="0" indent="0" algn="ctr" rtl="0">
                        <a:spcBef>
                          <a:spcPts val="0"/>
                        </a:spcBef>
                        <a:spcAft>
                          <a:spcPts val="0"/>
                        </a:spcAft>
                        <a:buClr>
                          <a:schemeClr val="dk1"/>
                        </a:buClr>
                        <a:buSzPts val="1100"/>
                        <a:buFont typeface="Arial"/>
                        <a:buNone/>
                      </a:pPr>
                      <a:r>
                        <a:rPr lang="en" sz="900" b="1">
                          <a:solidFill>
                            <a:schemeClr val="dk1"/>
                          </a:solidFill>
                          <a:highlight>
                            <a:schemeClr val="lt1"/>
                          </a:highlight>
                          <a:latin typeface="Calibri"/>
                          <a:ea typeface="Calibri"/>
                          <a:cs typeface="Calibri"/>
                          <a:sym typeface="Calibri"/>
                        </a:rPr>
                        <a:t>Survey Card</a:t>
                      </a:r>
                      <a:r>
                        <a:rPr lang="en" sz="900" b="1">
                          <a:latin typeface="Calibri"/>
                          <a:ea typeface="Calibri"/>
                          <a:cs typeface="Calibri"/>
                          <a:sym typeface="Calibri"/>
                        </a:rPr>
                        <a:t> I</a:t>
                      </a:r>
                      <a:endParaRPr sz="900" b="1">
                        <a:latin typeface="Calibri"/>
                        <a:ea typeface="Calibri"/>
                        <a:cs typeface="Calibri"/>
                        <a:sym typeface="Calibri"/>
                      </a:endParaRPr>
                    </a:p>
                  </a:txBody>
                  <a:tcPr marL="73025" marR="73025" marT="73025" marB="73025" anchor="ctr">
                    <a:solidFill>
                      <a:srgbClr val="FFFFFF"/>
                    </a:solidFill>
                  </a:tcPr>
                </a:tc>
                <a:tc>
                  <a:txBody>
                    <a:bodyPr/>
                    <a:lstStyle/>
                    <a:p>
                      <a:pPr marL="0" lvl="0" indent="0" algn="ctr" rtl="0">
                        <a:spcBef>
                          <a:spcPts val="0"/>
                        </a:spcBef>
                        <a:spcAft>
                          <a:spcPts val="0"/>
                        </a:spcAft>
                        <a:buNone/>
                      </a:pPr>
                      <a:r>
                        <a:rPr lang="en" sz="900" b="1">
                          <a:latin typeface="Calibri"/>
                          <a:ea typeface="Calibri"/>
                          <a:cs typeface="Calibri"/>
                          <a:sym typeface="Calibri"/>
                        </a:rPr>
                        <a:t>Transportation, Distribution, and Logistics </a:t>
                      </a:r>
                      <a:endParaRPr sz="900" b="1">
                        <a:latin typeface="Calibri"/>
                        <a:ea typeface="Calibri"/>
                        <a:cs typeface="Calibri"/>
                        <a:sym typeface="Calibri"/>
                      </a:endParaRPr>
                    </a:p>
                  </a:txBody>
                  <a:tcPr marL="73025" marR="73025" marT="73025" marB="73025" anchor="ctr">
                    <a:solidFill>
                      <a:srgbClr val="FFFFFF"/>
                    </a:solidFill>
                  </a:tcPr>
                </a:tc>
                <a:extLst>
                  <a:ext uri="{0D108BD9-81ED-4DB2-BD59-A6C34878D82A}">
                    <a16:rowId xmlns:a16="http://schemas.microsoft.com/office/drawing/2014/main" val="10009"/>
                  </a:ext>
                </a:extLst>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1200"/>
              </a:spcAft>
              <a:buNone/>
            </a:pPr>
            <a:r>
              <a:rPr lang="en-US" sz="1600" b="1" cap="small" dirty="0">
                <a:latin typeface="Calibri"/>
                <a:ea typeface="Calibri"/>
                <a:cs typeface="Calibri"/>
                <a:sym typeface="Calibri"/>
              </a:rPr>
              <a:t>DROP ZONE: CAREER CLUSTER ACTIVITY (DIGITAL)</a:t>
            </a:r>
            <a:endParaRPr lang="en-US" dirty="0"/>
          </a:p>
        </p:txBody>
      </p:sp>
      <p:sp>
        <p:nvSpPr>
          <p:cNvPr id="61" name="Google Shape;61;p1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sz="900" dirty="0">
                <a:solidFill>
                  <a:schemeClr val="dk1"/>
                </a:solidFill>
                <a:latin typeface="Calibri"/>
                <a:ea typeface="Calibri"/>
                <a:cs typeface="Calibri"/>
                <a:sym typeface="Calibri"/>
              </a:rPr>
              <a:t>The K20 Center’s GEAR UP program wants to help you explore career options! This Career Cluster activity will help you think about your skills, personality, and interests to identify which clusters might be a good fit for you when it comes to a career using drones. While your interests will likely change over the years, the Career Cluster Survey is a great place to begin your exploration—but the journey won’t end there. You can use what you learn in this survey and apply it to other career activities and exploration. </a:t>
            </a:r>
            <a:endParaRPr sz="900" dirty="0">
              <a:solidFill>
                <a:schemeClr val="dk1"/>
              </a:solidFill>
              <a:latin typeface="Calibri"/>
              <a:ea typeface="Calibri"/>
              <a:cs typeface="Calibri"/>
              <a:sym typeface="Calibri"/>
            </a:endParaRPr>
          </a:p>
          <a:p>
            <a:pPr marL="0" lvl="0" indent="0" algn="l" rtl="0">
              <a:spcBef>
                <a:spcPts val="0"/>
              </a:spcBef>
              <a:spcAft>
                <a:spcPts val="0"/>
              </a:spcAft>
              <a:buClr>
                <a:schemeClr val="dk1"/>
              </a:buClr>
              <a:buSzPts val="1100"/>
              <a:buFont typeface="Arial"/>
              <a:buNone/>
            </a:pPr>
            <a:endParaRPr sz="900" dirty="0">
              <a:solidFill>
                <a:schemeClr val="dk1"/>
              </a:solidFill>
              <a:latin typeface="Calibri"/>
              <a:ea typeface="Calibri"/>
              <a:cs typeface="Calibri"/>
              <a:sym typeface="Calibri"/>
            </a:endParaRPr>
          </a:p>
          <a:p>
            <a:pPr marL="0" lvl="0" indent="0" algn="l" rtl="0">
              <a:spcBef>
                <a:spcPts val="0"/>
              </a:spcBef>
              <a:spcAft>
                <a:spcPts val="0"/>
              </a:spcAft>
              <a:buClr>
                <a:schemeClr val="dk1"/>
              </a:buClr>
              <a:buSzPts val="1100"/>
              <a:buFont typeface="Arial"/>
              <a:buNone/>
            </a:pPr>
            <a:r>
              <a:rPr lang="en" sz="900" b="1" dirty="0">
                <a:solidFill>
                  <a:schemeClr val="dk1"/>
                </a:solidFill>
                <a:latin typeface="Calibri"/>
                <a:ea typeface="Calibri"/>
                <a:cs typeface="Calibri"/>
                <a:sym typeface="Calibri"/>
              </a:rPr>
              <a:t>What is a career cluster?</a:t>
            </a:r>
            <a:r>
              <a:rPr lang="en" sz="900" dirty="0">
                <a:solidFill>
                  <a:schemeClr val="dk1"/>
                </a:solidFill>
                <a:latin typeface="Calibri"/>
                <a:ea typeface="Calibri"/>
                <a:cs typeface="Calibri"/>
                <a:sym typeface="Calibri"/>
              </a:rPr>
              <a:t> A career cluster is a group of jobs that are similar. If you like one job in a cluster, you will probably find other jobs in that cluster that you will like as well.</a:t>
            </a:r>
            <a:endParaRPr sz="900" dirty="0">
              <a:solidFill>
                <a:schemeClr val="dk1"/>
              </a:solidFill>
              <a:latin typeface="Calibri"/>
              <a:ea typeface="Calibri"/>
              <a:cs typeface="Calibri"/>
              <a:sym typeface="Calibri"/>
            </a:endParaRPr>
          </a:p>
          <a:p>
            <a:pPr marL="0" lvl="0" indent="0" algn="l" rtl="0">
              <a:spcBef>
                <a:spcPts val="1000"/>
              </a:spcBef>
              <a:spcAft>
                <a:spcPts val="0"/>
              </a:spcAft>
              <a:buClr>
                <a:schemeClr val="dk1"/>
              </a:buClr>
              <a:buSzPts val="1100"/>
              <a:buFont typeface="Arial"/>
              <a:buNone/>
            </a:pPr>
            <a:r>
              <a:rPr lang="en" sz="1200" b="1" dirty="0">
                <a:solidFill>
                  <a:srgbClr val="910D28"/>
                </a:solidFill>
                <a:highlight>
                  <a:schemeClr val="lt1"/>
                </a:highlight>
                <a:latin typeface="Calibri"/>
                <a:ea typeface="Calibri"/>
                <a:cs typeface="Calibri"/>
                <a:sym typeface="Calibri"/>
              </a:rPr>
              <a:t>Materials</a:t>
            </a:r>
            <a:endParaRPr sz="1400" dirty="0">
              <a:solidFill>
                <a:schemeClr val="dk1"/>
              </a:solidFill>
              <a:latin typeface="Calibri"/>
              <a:ea typeface="Calibri"/>
              <a:cs typeface="Calibri"/>
              <a:sym typeface="Calibri"/>
            </a:endParaRPr>
          </a:p>
          <a:p>
            <a:pPr marL="457200" lvl="0" indent="-285750" algn="l" rtl="0">
              <a:lnSpc>
                <a:spcPct val="100000"/>
              </a:lnSpc>
              <a:spcBef>
                <a:spcPts val="600"/>
              </a:spcBef>
              <a:spcAft>
                <a:spcPts val="0"/>
              </a:spcAft>
              <a:buClr>
                <a:schemeClr val="dk1"/>
              </a:buClr>
              <a:buSzPts val="900"/>
              <a:buFont typeface="Calibri"/>
              <a:buChar char="●"/>
            </a:pPr>
            <a:r>
              <a:rPr lang="en" sz="900" dirty="0">
                <a:solidFill>
                  <a:schemeClr val="dk1"/>
                </a:solidFill>
                <a:latin typeface="Calibri"/>
                <a:ea typeface="Calibri"/>
                <a:cs typeface="Calibri"/>
                <a:sym typeface="Calibri"/>
              </a:rPr>
              <a:t>An internet capable device (laptop, computer, smartphone)</a:t>
            </a:r>
            <a:endParaRPr sz="900" dirty="0">
              <a:solidFill>
                <a:schemeClr val="dk1"/>
              </a:solidFill>
              <a:latin typeface="Calibri"/>
              <a:ea typeface="Calibri"/>
              <a:cs typeface="Calibri"/>
              <a:sym typeface="Calibri"/>
            </a:endParaRPr>
          </a:p>
          <a:p>
            <a:pPr marL="457200" lvl="0" indent="-285750" algn="l" rtl="0">
              <a:lnSpc>
                <a:spcPct val="100000"/>
              </a:lnSpc>
              <a:spcBef>
                <a:spcPts val="0"/>
              </a:spcBef>
              <a:spcAft>
                <a:spcPts val="0"/>
              </a:spcAft>
              <a:buClr>
                <a:schemeClr val="dk1"/>
              </a:buClr>
              <a:buSzPts val="900"/>
              <a:buFont typeface="Calibri"/>
              <a:buChar char="●"/>
            </a:pPr>
            <a:r>
              <a:rPr lang="en" sz="900" dirty="0">
                <a:solidFill>
                  <a:schemeClr val="dk1"/>
                </a:solidFill>
                <a:latin typeface="Calibri"/>
                <a:ea typeface="Calibri"/>
                <a:cs typeface="Calibri"/>
                <a:sym typeface="Calibri"/>
              </a:rPr>
              <a:t>Link to the activity</a:t>
            </a:r>
            <a:endParaRPr sz="900" dirty="0">
              <a:solidFill>
                <a:schemeClr val="dk1"/>
              </a:solidFill>
              <a:latin typeface="Calibri"/>
              <a:ea typeface="Calibri"/>
              <a:cs typeface="Calibri"/>
              <a:sym typeface="Calibri"/>
            </a:endParaRPr>
          </a:p>
          <a:p>
            <a:pPr marL="0" lvl="0" indent="0" algn="l" rtl="0">
              <a:spcBef>
                <a:spcPts val="1000"/>
              </a:spcBef>
              <a:spcAft>
                <a:spcPts val="0"/>
              </a:spcAft>
              <a:buClr>
                <a:schemeClr val="dk1"/>
              </a:buClr>
              <a:buSzPts val="1100"/>
              <a:buFont typeface="Arial"/>
              <a:buNone/>
            </a:pPr>
            <a:r>
              <a:rPr lang="en" sz="1200" b="1" dirty="0">
                <a:solidFill>
                  <a:srgbClr val="910D28"/>
                </a:solidFill>
                <a:highlight>
                  <a:schemeClr val="lt1"/>
                </a:highlight>
                <a:latin typeface="Calibri"/>
                <a:ea typeface="Calibri"/>
                <a:cs typeface="Calibri"/>
                <a:sym typeface="Calibri"/>
              </a:rPr>
              <a:t>Instructions</a:t>
            </a:r>
            <a:endParaRPr sz="2000" dirty="0">
              <a:solidFill>
                <a:schemeClr val="dk1"/>
              </a:solidFill>
              <a:latin typeface="Calibri"/>
              <a:ea typeface="Calibri"/>
              <a:cs typeface="Calibri"/>
              <a:sym typeface="Calibri"/>
            </a:endParaRPr>
          </a:p>
          <a:p>
            <a:pPr marL="457200" lvl="0" indent="-285750" algn="l" rtl="0">
              <a:lnSpc>
                <a:spcPct val="100000"/>
              </a:lnSpc>
              <a:spcBef>
                <a:spcPts val="600"/>
              </a:spcBef>
              <a:spcAft>
                <a:spcPts val="0"/>
              </a:spcAft>
              <a:buClr>
                <a:schemeClr val="dk1"/>
              </a:buClr>
              <a:buSzPts val="900"/>
              <a:buFont typeface="Calibri"/>
              <a:buAutoNum type="arabicPeriod"/>
            </a:pPr>
            <a:r>
              <a:rPr lang="en" sz="900" dirty="0">
                <a:solidFill>
                  <a:schemeClr val="dk1"/>
                </a:solidFill>
                <a:latin typeface="Calibri"/>
                <a:ea typeface="Calibri"/>
                <a:cs typeface="Calibri"/>
                <a:sym typeface="Calibri"/>
              </a:rPr>
              <a:t>Provide the link to the career cluster activity.</a:t>
            </a:r>
            <a:endParaRPr sz="900" dirty="0">
              <a:solidFill>
                <a:schemeClr val="dk1"/>
              </a:solidFill>
              <a:latin typeface="Calibri"/>
              <a:ea typeface="Calibri"/>
              <a:cs typeface="Calibri"/>
              <a:sym typeface="Calibri"/>
            </a:endParaRPr>
          </a:p>
          <a:p>
            <a:pPr marL="457200" lvl="0" indent="-285750" algn="l" rtl="0">
              <a:lnSpc>
                <a:spcPct val="100000"/>
              </a:lnSpc>
              <a:spcBef>
                <a:spcPts val="0"/>
              </a:spcBef>
              <a:spcAft>
                <a:spcPts val="0"/>
              </a:spcAft>
              <a:buClr>
                <a:schemeClr val="dk1"/>
              </a:buClr>
              <a:buSzPts val="900"/>
              <a:buFont typeface="Calibri"/>
              <a:buAutoNum type="arabicPeriod"/>
            </a:pPr>
            <a:r>
              <a:rPr lang="en" sz="900" dirty="0">
                <a:solidFill>
                  <a:schemeClr val="dk1"/>
                </a:solidFill>
                <a:latin typeface="Calibri"/>
                <a:ea typeface="Calibri"/>
                <a:cs typeface="Calibri"/>
                <a:sym typeface="Calibri"/>
              </a:rPr>
              <a:t>Complete the online survey via the provided link.</a:t>
            </a:r>
            <a:endParaRPr sz="900" dirty="0">
              <a:solidFill>
                <a:schemeClr val="dk1"/>
              </a:solidFill>
              <a:latin typeface="Calibri"/>
              <a:ea typeface="Calibri"/>
              <a:cs typeface="Calibri"/>
              <a:sym typeface="Calibri"/>
            </a:endParaRPr>
          </a:p>
          <a:p>
            <a:pPr marL="457200" lvl="0" indent="-285750" algn="l" rtl="0">
              <a:lnSpc>
                <a:spcPct val="100000"/>
              </a:lnSpc>
              <a:spcBef>
                <a:spcPts val="0"/>
              </a:spcBef>
              <a:spcAft>
                <a:spcPts val="0"/>
              </a:spcAft>
              <a:buClr>
                <a:schemeClr val="dk1"/>
              </a:buClr>
              <a:buSzPts val="900"/>
              <a:buFont typeface="Calibri"/>
              <a:buAutoNum type="arabicPeriod"/>
            </a:pPr>
            <a:r>
              <a:rPr lang="en" sz="900" dirty="0">
                <a:solidFill>
                  <a:schemeClr val="dk1"/>
                </a:solidFill>
                <a:latin typeface="Calibri"/>
                <a:ea typeface="Calibri"/>
                <a:cs typeface="Calibri"/>
                <a:sym typeface="Calibri"/>
              </a:rPr>
              <a:t>Read each statement carefully and select the options that best describe you.</a:t>
            </a:r>
            <a:endParaRPr sz="900" dirty="0">
              <a:solidFill>
                <a:schemeClr val="dk1"/>
              </a:solidFill>
              <a:latin typeface="Calibri"/>
              <a:ea typeface="Calibri"/>
              <a:cs typeface="Calibri"/>
              <a:sym typeface="Calibri"/>
            </a:endParaRPr>
          </a:p>
          <a:p>
            <a:pPr marL="457200" lvl="0" indent="-285750" algn="l" rtl="0">
              <a:lnSpc>
                <a:spcPct val="100000"/>
              </a:lnSpc>
              <a:spcBef>
                <a:spcPts val="0"/>
              </a:spcBef>
              <a:spcAft>
                <a:spcPts val="0"/>
              </a:spcAft>
              <a:buClr>
                <a:schemeClr val="dk1"/>
              </a:buClr>
              <a:buSzPts val="900"/>
              <a:buFont typeface="Calibri"/>
              <a:buAutoNum type="arabicPeriod"/>
            </a:pPr>
            <a:r>
              <a:rPr lang="en" sz="900" dirty="0">
                <a:solidFill>
                  <a:schemeClr val="dk1"/>
                </a:solidFill>
                <a:latin typeface="Calibri"/>
                <a:ea typeface="Calibri"/>
                <a:cs typeface="Calibri"/>
                <a:sym typeface="Calibri"/>
              </a:rPr>
              <a:t>Using the survey results page and graph, determine your top three Career Clusters.</a:t>
            </a:r>
            <a:endParaRPr sz="900" dirty="0">
              <a:solidFill>
                <a:schemeClr val="dk1"/>
              </a:solidFill>
              <a:latin typeface="Calibri"/>
              <a:ea typeface="Calibri"/>
              <a:cs typeface="Calibri"/>
              <a:sym typeface="Calibri"/>
            </a:endParaRPr>
          </a:p>
          <a:p>
            <a:pPr marL="457200" lvl="0" indent="-285750" algn="l" rtl="0">
              <a:lnSpc>
                <a:spcPct val="100000"/>
              </a:lnSpc>
              <a:spcBef>
                <a:spcPts val="0"/>
              </a:spcBef>
              <a:spcAft>
                <a:spcPts val="0"/>
              </a:spcAft>
              <a:buClr>
                <a:schemeClr val="dk1"/>
              </a:buClr>
              <a:buSzPts val="900"/>
              <a:buFont typeface="Calibri"/>
              <a:buAutoNum type="arabicPeriod"/>
            </a:pPr>
            <a:r>
              <a:rPr lang="en" sz="900" dirty="0">
                <a:solidFill>
                  <a:schemeClr val="dk1"/>
                </a:solidFill>
                <a:latin typeface="Calibri"/>
                <a:ea typeface="Calibri"/>
                <a:cs typeface="Calibri"/>
                <a:sym typeface="Calibri"/>
              </a:rPr>
              <a:t>Move on to the next activity.</a:t>
            </a:r>
            <a:br>
              <a:rPr lang="en" sz="900" dirty="0">
                <a:solidFill>
                  <a:schemeClr val="dk1"/>
                </a:solidFill>
                <a:latin typeface="Calibri"/>
                <a:ea typeface="Calibri"/>
                <a:cs typeface="Calibri"/>
                <a:sym typeface="Calibri"/>
              </a:rPr>
            </a:br>
            <a:endParaRPr sz="900" dirty="0">
              <a:solidFill>
                <a:schemeClr val="dk1"/>
              </a:solidFill>
              <a:latin typeface="Calibri"/>
              <a:ea typeface="Calibri"/>
              <a:cs typeface="Calibri"/>
              <a:sym typeface="Calibri"/>
            </a:endParaRPr>
          </a:p>
          <a:p>
            <a:pPr marL="0" lvl="0" indent="0" algn="l" rtl="0">
              <a:lnSpc>
                <a:spcPct val="100000"/>
              </a:lnSpc>
              <a:spcBef>
                <a:spcPts val="0"/>
              </a:spcBef>
              <a:spcAft>
                <a:spcPts val="0"/>
              </a:spcAft>
              <a:buNone/>
            </a:pPr>
            <a:r>
              <a:rPr lang="en" sz="900" b="1" dirty="0">
                <a:solidFill>
                  <a:schemeClr val="dk1"/>
                </a:solidFill>
                <a:latin typeface="Calibri"/>
                <a:ea typeface="Calibri"/>
                <a:cs typeface="Calibri"/>
                <a:sym typeface="Calibri"/>
              </a:rPr>
              <a:t>Note: </a:t>
            </a:r>
            <a:r>
              <a:rPr lang="en" sz="900" dirty="0">
                <a:solidFill>
                  <a:schemeClr val="dk1"/>
                </a:solidFill>
                <a:latin typeface="Calibri"/>
                <a:ea typeface="Calibri"/>
                <a:cs typeface="Calibri"/>
                <a:sym typeface="Calibri"/>
              </a:rPr>
              <a:t>Your interests may change overtime and this survey and these options can be revisited throughout your educational career.</a:t>
            </a:r>
            <a:endParaRP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graphicFrame>
        <p:nvGraphicFramePr>
          <p:cNvPr id="66" name="Google Shape;66;p15"/>
          <p:cNvGraphicFramePr/>
          <p:nvPr/>
        </p:nvGraphicFramePr>
        <p:xfrm>
          <a:off x="-37" y="75"/>
          <a:ext cx="9144000" cy="5143475"/>
        </p:xfrm>
        <a:graphic>
          <a:graphicData uri="http://schemas.openxmlformats.org/drawingml/2006/table">
            <a:tbl>
              <a:tblPr bandRow="1">
                <a:noFill/>
                <a:tableStyleId>{4C863E2C-6CC6-44A2-8A6B-BEAB063E3C7C}</a:tableStyleId>
              </a:tblPr>
              <a:tblGrid>
                <a:gridCol w="30480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gridCol w="3048000">
                  <a:extLst>
                    <a:ext uri="{9D8B030D-6E8A-4147-A177-3AD203B41FA5}">
                      <a16:colId xmlns:a16="http://schemas.microsoft.com/office/drawing/2014/main" val="20002"/>
                    </a:ext>
                  </a:extLst>
                </a:gridCol>
              </a:tblGrid>
              <a:tr h="555625">
                <a:tc gridSpan="3">
                  <a:txBody>
                    <a:bodyPr/>
                    <a:lstStyle/>
                    <a:p>
                      <a:pPr marL="0" lvl="0" indent="0" algn="ctr" rtl="0">
                        <a:lnSpc>
                          <a:spcPct val="115000"/>
                        </a:lnSpc>
                        <a:spcBef>
                          <a:spcPts val="0"/>
                        </a:spcBef>
                        <a:spcAft>
                          <a:spcPts val="600"/>
                        </a:spcAft>
                        <a:buNone/>
                      </a:pPr>
                      <a:r>
                        <a:rPr lang="en" sz="1200" b="1">
                          <a:solidFill>
                            <a:srgbClr val="FFFFFF"/>
                          </a:solidFill>
                          <a:latin typeface="Calibri"/>
                          <a:ea typeface="Calibri"/>
                          <a:cs typeface="Calibri"/>
                          <a:sym typeface="Calibri"/>
                        </a:rPr>
                        <a:t>Survey Card A</a:t>
                      </a:r>
                      <a:endParaRPr sz="1200" b="1">
                        <a:solidFill>
                          <a:srgbClr val="FFFFFF"/>
                        </a:solidFill>
                        <a:latin typeface="Calibri"/>
                        <a:ea typeface="Calibri"/>
                        <a:cs typeface="Calibri"/>
                        <a:sym typeface="Calibri"/>
                      </a:endParaRPr>
                    </a:p>
                  </a:txBody>
                  <a:tcPr marL="73025" marR="73025" marT="73025" marB="73025" anchor="ctr">
                    <a:solidFill>
                      <a:srgbClr val="3E5C61"/>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710850">
                <a:tc>
                  <a:txBody>
                    <a:bodyPr/>
                    <a:lstStyle/>
                    <a:p>
                      <a:pPr marL="0" lvl="0" indent="0" algn="ctr" rtl="0">
                        <a:spcBef>
                          <a:spcPts val="1000"/>
                        </a:spcBef>
                        <a:spcAft>
                          <a:spcPts val="0"/>
                        </a:spcAft>
                        <a:buNone/>
                      </a:pPr>
                      <a:r>
                        <a:rPr lang="en" sz="1200" b="1">
                          <a:solidFill>
                            <a:srgbClr val="910D28"/>
                          </a:solidFill>
                          <a:highlight>
                            <a:srgbClr val="FFFFFF"/>
                          </a:highlight>
                          <a:latin typeface="Calibri"/>
                          <a:ea typeface="Calibri"/>
                          <a:cs typeface="Calibri"/>
                          <a:sym typeface="Calibri"/>
                        </a:rPr>
                        <a:t>Activities that describe what I like to do:</a:t>
                      </a:r>
                      <a:endParaRPr sz="1200" b="1">
                        <a:solidFill>
                          <a:srgbClr val="910D28"/>
                        </a:solidFill>
                        <a:highlight>
                          <a:srgbClr val="FFFFFF"/>
                        </a:highlight>
                        <a:latin typeface="Calibri"/>
                        <a:ea typeface="Calibri"/>
                        <a:cs typeface="Calibri"/>
                        <a:sym typeface="Calibri"/>
                      </a:endParaRPr>
                    </a:p>
                  </a:txBody>
                  <a:tcPr marL="73025" marR="73025" marT="73025" marB="73025" anchor="ctr"/>
                </a:tc>
                <a:tc>
                  <a:txBody>
                    <a:bodyPr/>
                    <a:lstStyle/>
                    <a:p>
                      <a:pPr marL="0" lvl="0" indent="0" algn="ctr" rtl="0">
                        <a:spcBef>
                          <a:spcPts val="1000"/>
                        </a:spcBef>
                        <a:spcAft>
                          <a:spcPts val="0"/>
                        </a:spcAft>
                        <a:buNone/>
                      </a:pPr>
                      <a:r>
                        <a:rPr lang="en" sz="1200" b="1">
                          <a:solidFill>
                            <a:srgbClr val="910D28"/>
                          </a:solidFill>
                          <a:highlight>
                            <a:srgbClr val="FFFFFF"/>
                          </a:highlight>
                          <a:latin typeface="Calibri"/>
                          <a:ea typeface="Calibri"/>
                          <a:cs typeface="Calibri"/>
                          <a:sym typeface="Calibri"/>
                        </a:rPr>
                        <a:t>Personal qualities that describe me: </a:t>
                      </a:r>
                      <a:endParaRPr sz="1200">
                        <a:latin typeface="Calibri"/>
                        <a:ea typeface="Calibri"/>
                        <a:cs typeface="Calibri"/>
                        <a:sym typeface="Calibri"/>
                      </a:endParaRPr>
                    </a:p>
                  </a:txBody>
                  <a:tcPr marL="73025" marR="73025" marT="73025" marB="73025" anchor="ctr"/>
                </a:tc>
                <a:tc>
                  <a:txBody>
                    <a:bodyPr/>
                    <a:lstStyle/>
                    <a:p>
                      <a:pPr marL="0" lvl="0" indent="0" algn="ctr" rtl="0">
                        <a:spcBef>
                          <a:spcPts val="1000"/>
                        </a:spcBef>
                        <a:spcAft>
                          <a:spcPts val="0"/>
                        </a:spcAft>
                        <a:buNone/>
                      </a:pPr>
                      <a:r>
                        <a:rPr lang="en" sz="1200" b="1">
                          <a:solidFill>
                            <a:srgbClr val="910D28"/>
                          </a:solidFill>
                          <a:highlight>
                            <a:srgbClr val="FFFFFF"/>
                          </a:highlight>
                          <a:latin typeface="Calibri"/>
                          <a:ea typeface="Calibri"/>
                          <a:cs typeface="Calibri"/>
                          <a:sym typeface="Calibri"/>
                        </a:rPr>
                        <a:t>School subjects I like:</a:t>
                      </a:r>
                      <a:endParaRPr sz="1200">
                        <a:latin typeface="Calibri"/>
                        <a:ea typeface="Calibri"/>
                        <a:cs typeface="Calibri"/>
                        <a:sym typeface="Calibri"/>
                      </a:endParaRPr>
                    </a:p>
                  </a:txBody>
                  <a:tcPr marL="73025" marR="73025" marT="73025" marB="73025" anchor="ctr"/>
                </a:tc>
                <a:extLst>
                  <a:ext uri="{0D108BD9-81ED-4DB2-BD59-A6C34878D82A}">
                    <a16:rowId xmlns:a16="http://schemas.microsoft.com/office/drawing/2014/main" val="10001"/>
                  </a:ext>
                </a:extLst>
              </a:tr>
              <a:tr h="420800">
                <a:tc>
                  <a:txBody>
                    <a:bodyPr/>
                    <a:lstStyle/>
                    <a:p>
                      <a:pPr marL="0" lvl="0" indent="0" algn="ctr" rtl="0">
                        <a:spcBef>
                          <a:spcPts val="0"/>
                        </a:spcBef>
                        <a:spcAft>
                          <a:spcPts val="0"/>
                        </a:spcAft>
                        <a:buNone/>
                      </a:pPr>
                      <a:r>
                        <a:rPr lang="en" sz="1200">
                          <a:latin typeface="Calibri"/>
                          <a:ea typeface="Calibri"/>
                          <a:cs typeface="Calibri"/>
                          <a:sym typeface="Calibri"/>
                        </a:rPr>
                        <a:t>I like to learn how things grow and stay alive.</a:t>
                      </a:r>
                      <a:endParaRPr sz="1200">
                        <a:latin typeface="Calibri"/>
                        <a:ea typeface="Calibri"/>
                        <a:cs typeface="Calibri"/>
                        <a:sym typeface="Calibri"/>
                      </a:endParaRPr>
                    </a:p>
                  </a:txBody>
                  <a:tcPr marL="73025" marR="73025" marT="73025" marB="73025" anchor="ctr">
                    <a:solidFill>
                      <a:srgbClr val="F3F3F3"/>
                    </a:solidFill>
                  </a:tcPr>
                </a:tc>
                <a:tc>
                  <a:txBody>
                    <a:bodyPr/>
                    <a:lstStyle/>
                    <a:p>
                      <a:pPr marL="0" lvl="0" indent="0" algn="ctr" rtl="0">
                        <a:spcBef>
                          <a:spcPts val="0"/>
                        </a:spcBef>
                        <a:spcAft>
                          <a:spcPts val="0"/>
                        </a:spcAft>
                        <a:buNone/>
                      </a:pPr>
                      <a:r>
                        <a:rPr lang="en" sz="1200">
                          <a:latin typeface="Calibri"/>
                          <a:ea typeface="Calibri"/>
                          <a:cs typeface="Calibri"/>
                          <a:sym typeface="Calibri"/>
                        </a:rPr>
                        <a:t>I can rely on myself to get things done.</a:t>
                      </a:r>
                      <a:endParaRPr sz="1200">
                        <a:latin typeface="Calibri"/>
                        <a:ea typeface="Calibri"/>
                        <a:cs typeface="Calibri"/>
                        <a:sym typeface="Calibri"/>
                      </a:endParaRPr>
                    </a:p>
                  </a:txBody>
                  <a:tcPr marL="73025" marR="73025" marT="73025" marB="73025" anchor="ctr">
                    <a:solidFill>
                      <a:srgbClr val="F3F3F3"/>
                    </a:solidFill>
                  </a:tcPr>
                </a:tc>
                <a:tc>
                  <a:txBody>
                    <a:bodyPr/>
                    <a:lstStyle/>
                    <a:p>
                      <a:pPr marL="0" lvl="0" indent="0" algn="ctr" rtl="0">
                        <a:spcBef>
                          <a:spcPts val="0"/>
                        </a:spcBef>
                        <a:spcAft>
                          <a:spcPts val="0"/>
                        </a:spcAft>
                        <a:buNone/>
                      </a:pPr>
                      <a:r>
                        <a:rPr lang="en" sz="1200">
                          <a:latin typeface="Calibri"/>
                          <a:ea typeface="Calibri"/>
                          <a:cs typeface="Calibri"/>
                          <a:sym typeface="Calibri"/>
                        </a:rPr>
                        <a:t>Math</a:t>
                      </a:r>
                      <a:endParaRPr sz="1200">
                        <a:latin typeface="Calibri"/>
                        <a:ea typeface="Calibri"/>
                        <a:cs typeface="Calibri"/>
                        <a:sym typeface="Calibri"/>
                      </a:endParaRPr>
                    </a:p>
                  </a:txBody>
                  <a:tcPr marL="73025" marR="73025" marT="73025" marB="73025" anchor="ctr">
                    <a:solidFill>
                      <a:srgbClr val="F3F3F3"/>
                    </a:solidFill>
                  </a:tcPr>
                </a:tc>
                <a:extLst>
                  <a:ext uri="{0D108BD9-81ED-4DB2-BD59-A6C34878D82A}">
                    <a16:rowId xmlns:a16="http://schemas.microsoft.com/office/drawing/2014/main" val="10002"/>
                  </a:ext>
                </a:extLst>
              </a:tr>
              <a:tr h="653650">
                <a:tc>
                  <a:txBody>
                    <a:bodyPr/>
                    <a:lstStyle/>
                    <a:p>
                      <a:pPr marL="0" lvl="0" indent="0" algn="ctr" rtl="0">
                        <a:spcBef>
                          <a:spcPts val="0"/>
                        </a:spcBef>
                        <a:spcAft>
                          <a:spcPts val="0"/>
                        </a:spcAft>
                        <a:buNone/>
                      </a:pPr>
                      <a:r>
                        <a:rPr lang="en" sz="1200">
                          <a:latin typeface="Calibri"/>
                          <a:ea typeface="Calibri"/>
                          <a:cs typeface="Calibri"/>
                          <a:sym typeface="Calibri"/>
                        </a:rPr>
                        <a:t>I make the best use of the natural resources around me.</a:t>
                      </a:r>
                      <a:endParaRPr sz="1200">
                        <a:latin typeface="Calibri"/>
                        <a:ea typeface="Calibri"/>
                        <a:cs typeface="Calibri"/>
                        <a:sym typeface="Calibri"/>
                      </a:endParaRPr>
                    </a:p>
                  </a:txBody>
                  <a:tcPr marL="73025" marR="73025" marT="73025" marB="73025" anchor="ctr"/>
                </a:tc>
                <a:tc>
                  <a:txBody>
                    <a:bodyPr/>
                    <a:lstStyle/>
                    <a:p>
                      <a:pPr marL="0" lvl="0" indent="0" algn="ctr" rtl="0">
                        <a:spcBef>
                          <a:spcPts val="0"/>
                        </a:spcBef>
                        <a:spcAft>
                          <a:spcPts val="0"/>
                        </a:spcAft>
                        <a:buNone/>
                      </a:pPr>
                      <a:r>
                        <a:rPr lang="en" sz="1200">
                          <a:latin typeface="Calibri"/>
                          <a:ea typeface="Calibri"/>
                          <a:cs typeface="Calibri"/>
                          <a:sym typeface="Calibri"/>
                        </a:rPr>
                        <a:t>I love being in nature.</a:t>
                      </a:r>
                      <a:endParaRPr sz="1200">
                        <a:latin typeface="Calibri"/>
                        <a:ea typeface="Calibri"/>
                        <a:cs typeface="Calibri"/>
                        <a:sym typeface="Calibri"/>
                      </a:endParaRPr>
                    </a:p>
                  </a:txBody>
                  <a:tcPr marL="73025" marR="73025" marT="73025" marB="73025" anchor="ctr"/>
                </a:tc>
                <a:tc>
                  <a:txBody>
                    <a:bodyPr/>
                    <a:lstStyle/>
                    <a:p>
                      <a:pPr marL="0" lvl="0" indent="0" algn="ctr" rtl="0">
                        <a:spcBef>
                          <a:spcPts val="0"/>
                        </a:spcBef>
                        <a:spcAft>
                          <a:spcPts val="0"/>
                        </a:spcAft>
                        <a:buNone/>
                      </a:pPr>
                      <a:r>
                        <a:rPr lang="en" sz="1200">
                          <a:latin typeface="Calibri"/>
                          <a:ea typeface="Calibri"/>
                          <a:cs typeface="Calibri"/>
                          <a:sym typeface="Calibri"/>
                        </a:rPr>
                        <a:t>Life Sciences</a:t>
                      </a:r>
                      <a:endParaRPr sz="1200">
                        <a:latin typeface="Calibri"/>
                        <a:ea typeface="Calibri"/>
                        <a:cs typeface="Calibri"/>
                        <a:sym typeface="Calibri"/>
                      </a:endParaRPr>
                    </a:p>
                  </a:txBody>
                  <a:tcPr marL="73025" marR="73025" marT="73025" marB="73025" anchor="ctr"/>
                </a:tc>
                <a:extLst>
                  <a:ext uri="{0D108BD9-81ED-4DB2-BD59-A6C34878D82A}">
                    <a16:rowId xmlns:a16="http://schemas.microsoft.com/office/drawing/2014/main" val="10003"/>
                  </a:ext>
                </a:extLst>
              </a:tr>
              <a:tr h="420800">
                <a:tc>
                  <a:txBody>
                    <a:bodyPr/>
                    <a:lstStyle/>
                    <a:p>
                      <a:pPr marL="0" lvl="0" indent="0" algn="ctr" rtl="0">
                        <a:spcBef>
                          <a:spcPts val="0"/>
                        </a:spcBef>
                        <a:spcAft>
                          <a:spcPts val="0"/>
                        </a:spcAft>
                        <a:buNone/>
                      </a:pPr>
                      <a:r>
                        <a:rPr lang="en" sz="1200">
                          <a:latin typeface="Calibri"/>
                          <a:ea typeface="Calibri"/>
                          <a:cs typeface="Calibri"/>
                          <a:sym typeface="Calibri"/>
                        </a:rPr>
                        <a:t>Hunting and fishing are activities I enjoy most.</a:t>
                      </a:r>
                      <a:endParaRPr sz="1200">
                        <a:latin typeface="Calibri"/>
                        <a:ea typeface="Calibri"/>
                        <a:cs typeface="Calibri"/>
                        <a:sym typeface="Calibri"/>
                      </a:endParaRPr>
                    </a:p>
                  </a:txBody>
                  <a:tcPr marL="73025" marR="73025" marT="73025" marB="73025" anchor="ctr">
                    <a:solidFill>
                      <a:srgbClr val="F3F3F3"/>
                    </a:solidFill>
                  </a:tcPr>
                </a:tc>
                <a:tc>
                  <a:txBody>
                    <a:bodyPr/>
                    <a:lstStyle/>
                    <a:p>
                      <a:pPr marL="0" lvl="0" indent="0" algn="ctr" rtl="0">
                        <a:spcBef>
                          <a:spcPts val="0"/>
                        </a:spcBef>
                        <a:spcAft>
                          <a:spcPts val="0"/>
                        </a:spcAft>
                        <a:buNone/>
                      </a:pPr>
                      <a:r>
                        <a:rPr lang="en" sz="1200">
                          <a:latin typeface="Calibri"/>
                          <a:ea typeface="Calibri"/>
                          <a:cs typeface="Calibri"/>
                          <a:sym typeface="Calibri"/>
                        </a:rPr>
                        <a:t>I am physically active.</a:t>
                      </a:r>
                      <a:endParaRPr sz="1200">
                        <a:latin typeface="Calibri"/>
                        <a:ea typeface="Calibri"/>
                        <a:cs typeface="Calibri"/>
                        <a:sym typeface="Calibri"/>
                      </a:endParaRPr>
                    </a:p>
                  </a:txBody>
                  <a:tcPr marL="73025" marR="73025" marT="73025" marB="73025" anchor="ctr">
                    <a:solidFill>
                      <a:srgbClr val="F3F3F3"/>
                    </a:solidFill>
                  </a:tcPr>
                </a:tc>
                <a:tc>
                  <a:txBody>
                    <a:bodyPr/>
                    <a:lstStyle/>
                    <a:p>
                      <a:pPr marL="0" lvl="0" indent="0" algn="ctr" rtl="0">
                        <a:spcBef>
                          <a:spcPts val="0"/>
                        </a:spcBef>
                        <a:spcAft>
                          <a:spcPts val="0"/>
                        </a:spcAft>
                        <a:buNone/>
                      </a:pPr>
                      <a:r>
                        <a:rPr lang="en" sz="1200">
                          <a:latin typeface="Calibri"/>
                          <a:ea typeface="Calibri"/>
                          <a:cs typeface="Calibri"/>
                          <a:sym typeface="Calibri"/>
                        </a:rPr>
                        <a:t>Earth Sciences</a:t>
                      </a:r>
                      <a:endParaRPr sz="1200">
                        <a:latin typeface="Calibri"/>
                        <a:ea typeface="Calibri"/>
                        <a:cs typeface="Calibri"/>
                        <a:sym typeface="Calibri"/>
                      </a:endParaRPr>
                    </a:p>
                  </a:txBody>
                  <a:tcPr marL="73025" marR="73025" marT="73025" marB="73025" anchor="ctr">
                    <a:solidFill>
                      <a:srgbClr val="F3F3F3"/>
                    </a:solidFill>
                  </a:tcPr>
                </a:tc>
                <a:extLst>
                  <a:ext uri="{0D108BD9-81ED-4DB2-BD59-A6C34878D82A}">
                    <a16:rowId xmlns:a16="http://schemas.microsoft.com/office/drawing/2014/main" val="10004"/>
                  </a:ext>
                </a:extLst>
              </a:tr>
              <a:tr h="420800">
                <a:tc>
                  <a:txBody>
                    <a:bodyPr/>
                    <a:lstStyle/>
                    <a:p>
                      <a:pPr marL="0" lvl="0" indent="0" algn="ctr" rtl="0">
                        <a:spcBef>
                          <a:spcPts val="0"/>
                        </a:spcBef>
                        <a:spcAft>
                          <a:spcPts val="0"/>
                        </a:spcAft>
                        <a:buNone/>
                      </a:pPr>
                      <a:r>
                        <a:rPr lang="en" sz="1200">
                          <a:latin typeface="Calibri"/>
                          <a:ea typeface="Calibri"/>
                          <a:cs typeface="Calibri"/>
                          <a:sym typeface="Calibri"/>
                        </a:rPr>
                        <a:t>I want to protect the environment.</a:t>
                      </a:r>
                      <a:endParaRPr sz="1200">
                        <a:latin typeface="Calibri"/>
                        <a:ea typeface="Calibri"/>
                        <a:cs typeface="Calibri"/>
                        <a:sym typeface="Calibri"/>
                      </a:endParaRPr>
                    </a:p>
                  </a:txBody>
                  <a:tcPr marL="73025" marR="73025" marT="73025" marB="73025" anchor="ctr"/>
                </a:tc>
                <a:tc>
                  <a:txBody>
                    <a:bodyPr/>
                    <a:lstStyle/>
                    <a:p>
                      <a:pPr marL="0" lvl="0" indent="0" algn="ctr" rtl="0">
                        <a:spcBef>
                          <a:spcPts val="0"/>
                        </a:spcBef>
                        <a:spcAft>
                          <a:spcPts val="0"/>
                        </a:spcAft>
                        <a:buNone/>
                      </a:pPr>
                      <a:r>
                        <a:rPr lang="en" sz="1200">
                          <a:latin typeface="Calibri"/>
                          <a:ea typeface="Calibri"/>
                          <a:cs typeface="Calibri"/>
                          <a:sym typeface="Calibri"/>
                        </a:rPr>
                        <a:t>I like to plan ahead.</a:t>
                      </a:r>
                      <a:endParaRPr sz="1200">
                        <a:latin typeface="Calibri"/>
                        <a:ea typeface="Calibri"/>
                        <a:cs typeface="Calibri"/>
                        <a:sym typeface="Calibri"/>
                      </a:endParaRPr>
                    </a:p>
                  </a:txBody>
                  <a:tcPr marL="73025" marR="73025" marT="73025" marB="73025" anchor="ctr"/>
                </a:tc>
                <a:tc>
                  <a:txBody>
                    <a:bodyPr/>
                    <a:lstStyle/>
                    <a:p>
                      <a:pPr marL="0" lvl="0" indent="0" algn="ctr" rtl="0">
                        <a:spcBef>
                          <a:spcPts val="0"/>
                        </a:spcBef>
                        <a:spcAft>
                          <a:spcPts val="0"/>
                        </a:spcAft>
                        <a:buNone/>
                      </a:pPr>
                      <a:r>
                        <a:rPr lang="en" sz="1200">
                          <a:latin typeface="Calibri"/>
                          <a:ea typeface="Calibri"/>
                          <a:cs typeface="Calibri"/>
                          <a:sym typeface="Calibri"/>
                        </a:rPr>
                        <a:t>Chemistry</a:t>
                      </a:r>
                      <a:endParaRPr sz="1200">
                        <a:latin typeface="Calibri"/>
                        <a:ea typeface="Calibri"/>
                        <a:cs typeface="Calibri"/>
                        <a:sym typeface="Calibri"/>
                      </a:endParaRPr>
                    </a:p>
                  </a:txBody>
                  <a:tcPr marL="73025" marR="73025" marT="73025" marB="73025" anchor="ctr"/>
                </a:tc>
                <a:extLst>
                  <a:ext uri="{0D108BD9-81ED-4DB2-BD59-A6C34878D82A}">
                    <a16:rowId xmlns:a16="http://schemas.microsoft.com/office/drawing/2014/main" val="10005"/>
                  </a:ext>
                </a:extLst>
              </a:tr>
              <a:tr h="653650">
                <a:tc>
                  <a:txBody>
                    <a:bodyPr/>
                    <a:lstStyle/>
                    <a:p>
                      <a:pPr marL="0" lvl="0" indent="0" algn="ctr" rtl="0">
                        <a:spcBef>
                          <a:spcPts val="0"/>
                        </a:spcBef>
                        <a:spcAft>
                          <a:spcPts val="0"/>
                        </a:spcAft>
                        <a:buNone/>
                      </a:pPr>
                      <a:r>
                        <a:rPr lang="en" sz="1200">
                          <a:latin typeface="Calibri"/>
                          <a:ea typeface="Calibri"/>
                          <a:cs typeface="Calibri"/>
                          <a:sym typeface="Calibri"/>
                        </a:rPr>
                        <a:t>I like to be outdoors, no matter what the weather is like.</a:t>
                      </a:r>
                      <a:endParaRPr sz="1200">
                        <a:latin typeface="Calibri"/>
                        <a:ea typeface="Calibri"/>
                        <a:cs typeface="Calibri"/>
                        <a:sym typeface="Calibri"/>
                      </a:endParaRPr>
                    </a:p>
                  </a:txBody>
                  <a:tcPr marL="73025" marR="73025" marT="73025" marB="73025" anchor="ctr">
                    <a:solidFill>
                      <a:srgbClr val="F3F3F3"/>
                    </a:solidFill>
                  </a:tcPr>
                </a:tc>
                <a:tc>
                  <a:txBody>
                    <a:bodyPr/>
                    <a:lstStyle/>
                    <a:p>
                      <a:pPr marL="0" lvl="0" indent="0" algn="ctr" rtl="0">
                        <a:spcBef>
                          <a:spcPts val="0"/>
                        </a:spcBef>
                        <a:spcAft>
                          <a:spcPts val="0"/>
                        </a:spcAft>
                        <a:buNone/>
                      </a:pPr>
                      <a:r>
                        <a:rPr lang="en" sz="1200">
                          <a:latin typeface="Calibri"/>
                          <a:ea typeface="Calibri"/>
                          <a:cs typeface="Calibri"/>
                          <a:sym typeface="Calibri"/>
                        </a:rPr>
                        <a:t>I am a creative problem solver.</a:t>
                      </a:r>
                      <a:endParaRPr sz="1200">
                        <a:latin typeface="Calibri"/>
                        <a:ea typeface="Calibri"/>
                        <a:cs typeface="Calibri"/>
                        <a:sym typeface="Calibri"/>
                      </a:endParaRPr>
                    </a:p>
                  </a:txBody>
                  <a:tcPr marL="73025" marR="73025" marT="73025" marB="73025" anchor="ctr">
                    <a:solidFill>
                      <a:srgbClr val="F3F3F3"/>
                    </a:solidFill>
                  </a:tcPr>
                </a:tc>
                <a:tc>
                  <a:txBody>
                    <a:bodyPr/>
                    <a:lstStyle/>
                    <a:p>
                      <a:pPr marL="0" lvl="0" indent="0" algn="ctr" rtl="0">
                        <a:spcBef>
                          <a:spcPts val="0"/>
                        </a:spcBef>
                        <a:spcAft>
                          <a:spcPts val="0"/>
                        </a:spcAft>
                        <a:buNone/>
                      </a:pPr>
                      <a:r>
                        <a:rPr lang="en" sz="1200">
                          <a:latin typeface="Calibri"/>
                          <a:ea typeface="Calibri"/>
                          <a:cs typeface="Calibri"/>
                          <a:sym typeface="Calibri"/>
                        </a:rPr>
                        <a:t>Agriculture</a:t>
                      </a:r>
                      <a:endParaRPr sz="1200">
                        <a:latin typeface="Calibri"/>
                        <a:ea typeface="Calibri"/>
                        <a:cs typeface="Calibri"/>
                        <a:sym typeface="Calibri"/>
                      </a:endParaRPr>
                    </a:p>
                  </a:txBody>
                  <a:tcPr marL="73025" marR="73025" marT="73025" marB="73025" anchor="ctr">
                    <a:solidFill>
                      <a:srgbClr val="F3F3F3"/>
                    </a:solidFill>
                  </a:tcPr>
                </a:tc>
                <a:extLst>
                  <a:ext uri="{0D108BD9-81ED-4DB2-BD59-A6C34878D82A}">
                    <a16:rowId xmlns:a16="http://schemas.microsoft.com/office/drawing/2014/main" val="10006"/>
                  </a:ext>
                </a:extLst>
              </a:tr>
              <a:tr h="653650">
                <a:tc>
                  <a:txBody>
                    <a:bodyPr/>
                    <a:lstStyle/>
                    <a:p>
                      <a:pPr marL="0" lvl="0" indent="0" algn="ctr" rtl="0">
                        <a:spcBef>
                          <a:spcPts val="0"/>
                        </a:spcBef>
                        <a:spcAft>
                          <a:spcPts val="0"/>
                        </a:spcAft>
                        <a:buNone/>
                      </a:pPr>
                      <a:r>
                        <a:rPr lang="en" sz="1200">
                          <a:latin typeface="Calibri"/>
                          <a:ea typeface="Calibri"/>
                          <a:cs typeface="Calibri"/>
                          <a:sym typeface="Calibri"/>
                        </a:rPr>
                        <a:t>I enjoy operating machines and keeping them in good repair.</a:t>
                      </a:r>
                      <a:endParaRPr sz="1200">
                        <a:latin typeface="Calibri"/>
                        <a:ea typeface="Calibri"/>
                        <a:cs typeface="Calibri"/>
                        <a:sym typeface="Calibri"/>
                      </a:endParaRPr>
                    </a:p>
                  </a:txBody>
                  <a:tcPr marL="73025" marR="73025" marT="73025" marB="73025" anchor="ctr"/>
                </a:tc>
                <a:tc>
                  <a:txBody>
                    <a:bodyPr/>
                    <a:lstStyle/>
                    <a:p>
                      <a:pPr marL="0" lvl="0" indent="0" algn="ctr" rtl="0">
                        <a:spcBef>
                          <a:spcPts val="0"/>
                        </a:spcBef>
                        <a:spcAft>
                          <a:spcPts val="0"/>
                        </a:spcAft>
                        <a:buNone/>
                      </a:pPr>
                      <a:endParaRPr sz="1200">
                        <a:latin typeface="Calibri"/>
                        <a:ea typeface="Calibri"/>
                        <a:cs typeface="Calibri"/>
                        <a:sym typeface="Calibri"/>
                      </a:endParaRPr>
                    </a:p>
                  </a:txBody>
                  <a:tcPr marL="73025" marR="73025" marT="73025" marB="73025" anchor="ctr">
                    <a:solidFill>
                      <a:srgbClr val="999999"/>
                    </a:solidFill>
                  </a:tcPr>
                </a:tc>
                <a:tc>
                  <a:txBody>
                    <a:bodyPr/>
                    <a:lstStyle/>
                    <a:p>
                      <a:pPr marL="0" lvl="0" indent="0" algn="ctr" rtl="0">
                        <a:spcBef>
                          <a:spcPts val="0"/>
                        </a:spcBef>
                        <a:spcAft>
                          <a:spcPts val="0"/>
                        </a:spcAft>
                        <a:buNone/>
                      </a:pPr>
                      <a:endParaRPr sz="1200">
                        <a:latin typeface="Calibri"/>
                        <a:ea typeface="Calibri"/>
                        <a:cs typeface="Calibri"/>
                        <a:sym typeface="Calibri"/>
                      </a:endParaRPr>
                    </a:p>
                  </a:txBody>
                  <a:tcPr marL="73025" marR="73025" marT="73025" marB="73025" anchor="ctr">
                    <a:solidFill>
                      <a:srgbClr val="999999"/>
                    </a:solidFill>
                  </a:tcPr>
                </a:tc>
                <a:extLst>
                  <a:ext uri="{0D108BD9-81ED-4DB2-BD59-A6C34878D82A}">
                    <a16:rowId xmlns:a16="http://schemas.microsoft.com/office/drawing/2014/main" val="10007"/>
                  </a:ext>
                </a:extLst>
              </a:tr>
              <a:tr h="653650">
                <a:tc>
                  <a:txBody>
                    <a:bodyPr/>
                    <a:lstStyle/>
                    <a:p>
                      <a:pPr marL="0" lvl="0" indent="0" algn="ctr" rtl="0">
                        <a:spcBef>
                          <a:spcPts val="0"/>
                        </a:spcBef>
                        <a:spcAft>
                          <a:spcPts val="0"/>
                        </a:spcAft>
                        <a:buNone/>
                      </a:pPr>
                      <a:r>
                        <a:rPr lang="en" sz="1200">
                          <a:latin typeface="Calibri"/>
                          <a:ea typeface="Calibri"/>
                          <a:cs typeface="Calibri"/>
                          <a:sym typeface="Calibri"/>
                        </a:rPr>
                        <a:t>I like to plan ahead, keep a budget, and maintain records.</a:t>
                      </a:r>
                      <a:endParaRPr sz="1200">
                        <a:latin typeface="Calibri"/>
                        <a:ea typeface="Calibri"/>
                        <a:cs typeface="Calibri"/>
                        <a:sym typeface="Calibri"/>
                      </a:endParaRPr>
                    </a:p>
                  </a:txBody>
                  <a:tcPr marL="73025" marR="73025" marT="73025" marB="73025" anchor="ctr">
                    <a:solidFill>
                      <a:srgbClr val="F3F3F3"/>
                    </a:solidFill>
                  </a:tcPr>
                </a:tc>
                <a:tc>
                  <a:txBody>
                    <a:bodyPr/>
                    <a:lstStyle/>
                    <a:p>
                      <a:pPr marL="0" lvl="0" indent="0" algn="ctr" rtl="0">
                        <a:spcBef>
                          <a:spcPts val="0"/>
                        </a:spcBef>
                        <a:spcAft>
                          <a:spcPts val="0"/>
                        </a:spcAft>
                        <a:buNone/>
                      </a:pPr>
                      <a:endParaRPr sz="1200">
                        <a:latin typeface="Calibri"/>
                        <a:ea typeface="Calibri"/>
                        <a:cs typeface="Calibri"/>
                        <a:sym typeface="Calibri"/>
                      </a:endParaRPr>
                    </a:p>
                  </a:txBody>
                  <a:tcPr marL="73025" marR="73025" marT="73025" marB="73025" anchor="ctr">
                    <a:solidFill>
                      <a:srgbClr val="999999"/>
                    </a:solidFill>
                  </a:tcPr>
                </a:tc>
                <a:tc>
                  <a:txBody>
                    <a:bodyPr/>
                    <a:lstStyle/>
                    <a:p>
                      <a:pPr marL="0" lvl="0" indent="0" algn="l" rtl="0">
                        <a:spcBef>
                          <a:spcPts val="1000"/>
                        </a:spcBef>
                        <a:spcAft>
                          <a:spcPts val="0"/>
                        </a:spcAft>
                        <a:buClr>
                          <a:schemeClr val="dk1"/>
                        </a:buClr>
                        <a:buSzPts val="1100"/>
                        <a:buFont typeface="Arial"/>
                        <a:buNone/>
                      </a:pPr>
                      <a:r>
                        <a:rPr lang="en" sz="1200" b="1">
                          <a:solidFill>
                            <a:srgbClr val="910D28"/>
                          </a:solidFill>
                          <a:highlight>
                            <a:schemeClr val="lt1"/>
                          </a:highlight>
                          <a:latin typeface="Calibri"/>
                          <a:ea typeface="Calibri"/>
                          <a:cs typeface="Calibri"/>
                          <a:sym typeface="Calibri"/>
                        </a:rPr>
                        <a:t>Survey Card A Total:</a:t>
                      </a:r>
                      <a:endParaRPr sz="1200">
                        <a:solidFill>
                          <a:schemeClr val="dk1"/>
                        </a:solidFill>
                        <a:latin typeface="Calibri"/>
                        <a:ea typeface="Calibri"/>
                        <a:cs typeface="Calibri"/>
                        <a:sym typeface="Calibri"/>
                      </a:endParaRPr>
                    </a:p>
                    <a:p>
                      <a:pPr marL="0" lvl="0" indent="0" algn="ctr" rtl="0">
                        <a:spcBef>
                          <a:spcPts val="0"/>
                        </a:spcBef>
                        <a:spcAft>
                          <a:spcPts val="0"/>
                        </a:spcAft>
                        <a:buNone/>
                      </a:pPr>
                      <a:endParaRPr sz="1200" b="1">
                        <a:solidFill>
                          <a:srgbClr val="910D28"/>
                        </a:solidFill>
                        <a:latin typeface="Calibri"/>
                        <a:ea typeface="Calibri"/>
                        <a:cs typeface="Calibri"/>
                        <a:sym typeface="Calibri"/>
                      </a:endParaRPr>
                    </a:p>
                  </a:txBody>
                  <a:tcPr marL="73025" marR="73025" marT="73025" marB="73025" anchor="ctr">
                    <a:solidFill>
                      <a:srgbClr val="FFFFFF"/>
                    </a:solidFill>
                  </a:tcPr>
                </a:tc>
                <a:extLst>
                  <a:ext uri="{0D108BD9-81ED-4DB2-BD59-A6C34878D82A}">
                    <a16:rowId xmlns:a16="http://schemas.microsoft.com/office/drawing/2014/main" val="10008"/>
                  </a:ext>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graphicFrame>
        <p:nvGraphicFramePr>
          <p:cNvPr id="71" name="Google Shape;71;p16"/>
          <p:cNvGraphicFramePr/>
          <p:nvPr/>
        </p:nvGraphicFramePr>
        <p:xfrm>
          <a:off x="25" y="-14287"/>
          <a:ext cx="9144000" cy="5252760"/>
        </p:xfrm>
        <a:graphic>
          <a:graphicData uri="http://schemas.openxmlformats.org/drawingml/2006/table">
            <a:tbl>
              <a:tblPr bandRow="1">
                <a:noFill/>
                <a:tableStyleId>{4C863E2C-6CC6-44A2-8A6B-BEAB063E3C7C}</a:tableStyleId>
              </a:tblPr>
              <a:tblGrid>
                <a:gridCol w="30480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gridCol w="3048000">
                  <a:extLst>
                    <a:ext uri="{9D8B030D-6E8A-4147-A177-3AD203B41FA5}">
                      <a16:colId xmlns:a16="http://schemas.microsoft.com/office/drawing/2014/main" val="20002"/>
                    </a:ext>
                  </a:extLst>
                </a:gridCol>
              </a:tblGrid>
              <a:tr h="531550">
                <a:tc gridSpan="3">
                  <a:txBody>
                    <a:bodyPr/>
                    <a:lstStyle/>
                    <a:p>
                      <a:pPr marL="0" lvl="0" indent="0" algn="ctr" rtl="0">
                        <a:lnSpc>
                          <a:spcPct val="115000"/>
                        </a:lnSpc>
                        <a:spcBef>
                          <a:spcPts val="0"/>
                        </a:spcBef>
                        <a:spcAft>
                          <a:spcPts val="600"/>
                        </a:spcAft>
                        <a:buNone/>
                      </a:pPr>
                      <a:r>
                        <a:rPr lang="en" sz="1200" b="1">
                          <a:solidFill>
                            <a:srgbClr val="FFFFFF"/>
                          </a:solidFill>
                          <a:latin typeface="Calibri"/>
                          <a:ea typeface="Calibri"/>
                          <a:cs typeface="Calibri"/>
                          <a:sym typeface="Calibri"/>
                        </a:rPr>
                        <a:t>Survey Card B</a:t>
                      </a:r>
                      <a:endParaRPr sz="1200" b="1">
                        <a:solidFill>
                          <a:srgbClr val="FFFFFF"/>
                        </a:solidFill>
                        <a:latin typeface="Calibri"/>
                        <a:ea typeface="Calibri"/>
                        <a:cs typeface="Calibri"/>
                        <a:sym typeface="Calibri"/>
                      </a:endParaRPr>
                    </a:p>
                  </a:txBody>
                  <a:tcPr marL="73025" marR="73025" marT="73025" marB="73025" anchor="ctr">
                    <a:solidFill>
                      <a:srgbClr val="3E5C61"/>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680075">
                <a:tc>
                  <a:txBody>
                    <a:bodyPr/>
                    <a:lstStyle/>
                    <a:p>
                      <a:pPr marL="0" lvl="0" indent="0" algn="ctr" rtl="0">
                        <a:spcBef>
                          <a:spcPts val="1000"/>
                        </a:spcBef>
                        <a:spcAft>
                          <a:spcPts val="0"/>
                        </a:spcAft>
                        <a:buNone/>
                      </a:pPr>
                      <a:r>
                        <a:rPr lang="en" sz="1200" b="1">
                          <a:solidFill>
                            <a:srgbClr val="910D28"/>
                          </a:solidFill>
                          <a:highlight>
                            <a:srgbClr val="FFFFFF"/>
                          </a:highlight>
                          <a:latin typeface="Calibri"/>
                          <a:ea typeface="Calibri"/>
                          <a:cs typeface="Calibri"/>
                          <a:sym typeface="Calibri"/>
                        </a:rPr>
                        <a:t>Activities that describe what I like to do:</a:t>
                      </a:r>
                      <a:endParaRPr sz="1200" b="1">
                        <a:solidFill>
                          <a:srgbClr val="910D28"/>
                        </a:solidFill>
                        <a:highlight>
                          <a:srgbClr val="FFFFFF"/>
                        </a:highlight>
                        <a:latin typeface="Calibri"/>
                        <a:ea typeface="Calibri"/>
                        <a:cs typeface="Calibri"/>
                        <a:sym typeface="Calibri"/>
                      </a:endParaRPr>
                    </a:p>
                  </a:txBody>
                  <a:tcPr marL="73025" marR="73025" marT="73025" marB="73025" anchor="ctr"/>
                </a:tc>
                <a:tc>
                  <a:txBody>
                    <a:bodyPr/>
                    <a:lstStyle/>
                    <a:p>
                      <a:pPr marL="0" lvl="0" indent="0" algn="ctr" rtl="0">
                        <a:spcBef>
                          <a:spcPts val="1000"/>
                        </a:spcBef>
                        <a:spcAft>
                          <a:spcPts val="0"/>
                        </a:spcAft>
                        <a:buNone/>
                      </a:pPr>
                      <a:r>
                        <a:rPr lang="en" sz="1200" b="1">
                          <a:solidFill>
                            <a:srgbClr val="910D28"/>
                          </a:solidFill>
                          <a:highlight>
                            <a:srgbClr val="FFFFFF"/>
                          </a:highlight>
                          <a:latin typeface="Calibri"/>
                          <a:ea typeface="Calibri"/>
                          <a:cs typeface="Calibri"/>
                          <a:sym typeface="Calibri"/>
                        </a:rPr>
                        <a:t>Personal qualities that describe me: </a:t>
                      </a:r>
                      <a:endParaRPr sz="1200">
                        <a:latin typeface="Calibri"/>
                        <a:ea typeface="Calibri"/>
                        <a:cs typeface="Calibri"/>
                        <a:sym typeface="Calibri"/>
                      </a:endParaRPr>
                    </a:p>
                  </a:txBody>
                  <a:tcPr marL="73025" marR="73025" marT="73025" marB="73025" anchor="ctr"/>
                </a:tc>
                <a:tc>
                  <a:txBody>
                    <a:bodyPr/>
                    <a:lstStyle/>
                    <a:p>
                      <a:pPr marL="0" lvl="0" indent="0" algn="ctr" rtl="0">
                        <a:spcBef>
                          <a:spcPts val="1000"/>
                        </a:spcBef>
                        <a:spcAft>
                          <a:spcPts val="0"/>
                        </a:spcAft>
                        <a:buNone/>
                      </a:pPr>
                      <a:r>
                        <a:rPr lang="en" sz="1200" b="1">
                          <a:solidFill>
                            <a:srgbClr val="910D28"/>
                          </a:solidFill>
                          <a:highlight>
                            <a:srgbClr val="FFFFFF"/>
                          </a:highlight>
                          <a:latin typeface="Calibri"/>
                          <a:ea typeface="Calibri"/>
                          <a:cs typeface="Calibri"/>
                          <a:sym typeface="Calibri"/>
                        </a:rPr>
                        <a:t>School subjects I like:</a:t>
                      </a:r>
                      <a:endParaRPr sz="1200">
                        <a:latin typeface="Calibri"/>
                        <a:ea typeface="Calibri"/>
                        <a:cs typeface="Calibri"/>
                        <a:sym typeface="Calibri"/>
                      </a:endParaRPr>
                    </a:p>
                  </a:txBody>
                  <a:tcPr marL="73025" marR="73025" marT="73025" marB="73025" anchor="ctr"/>
                </a:tc>
                <a:extLst>
                  <a:ext uri="{0D108BD9-81ED-4DB2-BD59-A6C34878D82A}">
                    <a16:rowId xmlns:a16="http://schemas.microsoft.com/office/drawing/2014/main" val="10001"/>
                  </a:ext>
                </a:extLst>
              </a:tr>
              <a:tr h="625350">
                <a:tc>
                  <a:txBody>
                    <a:bodyPr/>
                    <a:lstStyle/>
                    <a:p>
                      <a:pPr marL="0" lvl="0" indent="0" algn="ctr" rtl="0">
                        <a:spcBef>
                          <a:spcPts val="0"/>
                        </a:spcBef>
                        <a:spcAft>
                          <a:spcPts val="0"/>
                        </a:spcAft>
                        <a:buNone/>
                      </a:pPr>
                      <a:r>
                        <a:rPr lang="en" sz="1200">
                          <a:latin typeface="Calibri"/>
                          <a:ea typeface="Calibri"/>
                          <a:cs typeface="Calibri"/>
                          <a:sym typeface="Calibri"/>
                        </a:rPr>
                        <a:t>I enjoy reading and following blueprints or instructions.</a:t>
                      </a:r>
                      <a:endParaRPr sz="1200">
                        <a:latin typeface="Calibri"/>
                        <a:ea typeface="Calibri"/>
                        <a:cs typeface="Calibri"/>
                        <a:sym typeface="Calibri"/>
                      </a:endParaRPr>
                    </a:p>
                  </a:txBody>
                  <a:tcPr marL="73025" marR="73025" marT="73025" marB="73025" anchor="ctr">
                    <a:solidFill>
                      <a:srgbClr val="F3F3F3"/>
                    </a:solidFill>
                  </a:tcPr>
                </a:tc>
                <a:tc>
                  <a:txBody>
                    <a:bodyPr/>
                    <a:lstStyle/>
                    <a:p>
                      <a:pPr marL="0" lvl="0" indent="0" algn="ctr" rtl="0">
                        <a:spcBef>
                          <a:spcPts val="0"/>
                        </a:spcBef>
                        <a:spcAft>
                          <a:spcPts val="0"/>
                        </a:spcAft>
                        <a:buNone/>
                      </a:pPr>
                      <a:r>
                        <a:rPr lang="en" sz="1200">
                          <a:latin typeface="Calibri"/>
                          <a:ea typeface="Calibri"/>
                          <a:cs typeface="Calibri"/>
                          <a:sym typeface="Calibri"/>
                        </a:rPr>
                        <a:t>I am curious.</a:t>
                      </a:r>
                      <a:endParaRPr sz="1200">
                        <a:latin typeface="Calibri"/>
                        <a:ea typeface="Calibri"/>
                        <a:cs typeface="Calibri"/>
                        <a:sym typeface="Calibri"/>
                      </a:endParaRPr>
                    </a:p>
                  </a:txBody>
                  <a:tcPr marL="73025" marR="73025" marT="73025" marB="73025" anchor="ctr">
                    <a:solidFill>
                      <a:srgbClr val="F3F3F3"/>
                    </a:solidFill>
                  </a:tcPr>
                </a:tc>
                <a:tc>
                  <a:txBody>
                    <a:bodyPr/>
                    <a:lstStyle/>
                    <a:p>
                      <a:pPr marL="0" lvl="0" indent="0" algn="ctr" rtl="0">
                        <a:spcBef>
                          <a:spcPts val="0"/>
                        </a:spcBef>
                        <a:spcAft>
                          <a:spcPts val="0"/>
                        </a:spcAft>
                        <a:buNone/>
                      </a:pPr>
                      <a:r>
                        <a:rPr lang="en" sz="1200">
                          <a:latin typeface="Calibri"/>
                          <a:ea typeface="Calibri"/>
                          <a:cs typeface="Calibri"/>
                          <a:sym typeface="Calibri"/>
                        </a:rPr>
                        <a:t>Math</a:t>
                      </a:r>
                      <a:endParaRPr sz="1200">
                        <a:latin typeface="Calibri"/>
                        <a:ea typeface="Calibri"/>
                        <a:cs typeface="Calibri"/>
                        <a:sym typeface="Calibri"/>
                      </a:endParaRPr>
                    </a:p>
                  </a:txBody>
                  <a:tcPr marL="73025" marR="73025" marT="73025" marB="73025" anchor="ctr">
                    <a:solidFill>
                      <a:srgbClr val="F3F3F3"/>
                    </a:solidFill>
                  </a:tcPr>
                </a:tc>
                <a:extLst>
                  <a:ext uri="{0D108BD9-81ED-4DB2-BD59-A6C34878D82A}">
                    <a16:rowId xmlns:a16="http://schemas.microsoft.com/office/drawing/2014/main" val="10002"/>
                  </a:ext>
                </a:extLst>
              </a:tr>
              <a:tr h="625350">
                <a:tc>
                  <a:txBody>
                    <a:bodyPr/>
                    <a:lstStyle/>
                    <a:p>
                      <a:pPr marL="0" lvl="0" indent="0" algn="ctr" rtl="0">
                        <a:spcBef>
                          <a:spcPts val="0"/>
                        </a:spcBef>
                        <a:spcAft>
                          <a:spcPts val="0"/>
                        </a:spcAft>
                        <a:buNone/>
                      </a:pPr>
                      <a:r>
                        <a:rPr lang="en" sz="1200">
                          <a:latin typeface="Calibri"/>
                          <a:ea typeface="Calibri"/>
                          <a:cs typeface="Calibri"/>
                          <a:sym typeface="Calibri"/>
                        </a:rPr>
                        <a:t>I create pictures in my mind of what a finished product may look like.</a:t>
                      </a:r>
                      <a:endParaRPr sz="1200">
                        <a:latin typeface="Calibri"/>
                        <a:ea typeface="Calibri"/>
                        <a:cs typeface="Calibri"/>
                        <a:sym typeface="Calibri"/>
                      </a:endParaRPr>
                    </a:p>
                  </a:txBody>
                  <a:tcPr marL="73025" marR="73025" marT="73025" marB="73025" anchor="ctr"/>
                </a:tc>
                <a:tc>
                  <a:txBody>
                    <a:bodyPr/>
                    <a:lstStyle/>
                    <a:p>
                      <a:pPr marL="0" lvl="0" indent="0" algn="ctr" rtl="0">
                        <a:spcBef>
                          <a:spcPts val="0"/>
                        </a:spcBef>
                        <a:spcAft>
                          <a:spcPts val="0"/>
                        </a:spcAft>
                        <a:buNone/>
                      </a:pPr>
                      <a:r>
                        <a:rPr lang="en" sz="1200">
                          <a:latin typeface="Calibri"/>
                          <a:ea typeface="Calibri"/>
                          <a:cs typeface="Calibri"/>
                          <a:sym typeface="Calibri"/>
                        </a:rPr>
                        <a:t>I follow directions well.</a:t>
                      </a:r>
                      <a:endParaRPr sz="1200">
                        <a:latin typeface="Calibri"/>
                        <a:ea typeface="Calibri"/>
                        <a:cs typeface="Calibri"/>
                        <a:sym typeface="Calibri"/>
                      </a:endParaRPr>
                    </a:p>
                  </a:txBody>
                  <a:tcPr marL="73025" marR="73025" marT="73025" marB="73025" anchor="ctr"/>
                </a:tc>
                <a:tc>
                  <a:txBody>
                    <a:bodyPr/>
                    <a:lstStyle/>
                    <a:p>
                      <a:pPr marL="0" lvl="0" indent="0" algn="ctr" rtl="0">
                        <a:spcBef>
                          <a:spcPts val="0"/>
                        </a:spcBef>
                        <a:spcAft>
                          <a:spcPts val="0"/>
                        </a:spcAft>
                        <a:buNone/>
                      </a:pPr>
                      <a:r>
                        <a:rPr lang="en" sz="1200">
                          <a:latin typeface="Calibri"/>
                          <a:ea typeface="Calibri"/>
                          <a:cs typeface="Calibri"/>
                          <a:sym typeface="Calibri"/>
                        </a:rPr>
                        <a:t>Drafting</a:t>
                      </a:r>
                      <a:endParaRPr sz="1200">
                        <a:latin typeface="Calibri"/>
                        <a:ea typeface="Calibri"/>
                        <a:cs typeface="Calibri"/>
                        <a:sym typeface="Calibri"/>
                      </a:endParaRPr>
                    </a:p>
                  </a:txBody>
                  <a:tcPr marL="73025" marR="73025" marT="73025" marB="73025" anchor="ctr"/>
                </a:tc>
                <a:extLst>
                  <a:ext uri="{0D108BD9-81ED-4DB2-BD59-A6C34878D82A}">
                    <a16:rowId xmlns:a16="http://schemas.microsoft.com/office/drawing/2014/main" val="10003"/>
                  </a:ext>
                </a:extLst>
              </a:tr>
              <a:tr h="402575">
                <a:tc>
                  <a:txBody>
                    <a:bodyPr/>
                    <a:lstStyle/>
                    <a:p>
                      <a:pPr marL="0" lvl="0" indent="0" algn="ctr" rtl="0">
                        <a:spcBef>
                          <a:spcPts val="0"/>
                        </a:spcBef>
                        <a:spcAft>
                          <a:spcPts val="0"/>
                        </a:spcAft>
                        <a:buNone/>
                      </a:pPr>
                      <a:r>
                        <a:rPr lang="en" sz="1200">
                          <a:latin typeface="Calibri"/>
                          <a:ea typeface="Calibri"/>
                          <a:cs typeface="Calibri"/>
                          <a:sym typeface="Calibri"/>
                        </a:rPr>
                        <a:t>I want to work with my hands.</a:t>
                      </a:r>
                      <a:endParaRPr sz="1200">
                        <a:latin typeface="Calibri"/>
                        <a:ea typeface="Calibri"/>
                        <a:cs typeface="Calibri"/>
                        <a:sym typeface="Calibri"/>
                      </a:endParaRPr>
                    </a:p>
                  </a:txBody>
                  <a:tcPr marL="73025" marR="73025" marT="73025" marB="73025" anchor="ctr">
                    <a:solidFill>
                      <a:srgbClr val="F3F3F3"/>
                    </a:solidFill>
                  </a:tcPr>
                </a:tc>
                <a:tc>
                  <a:txBody>
                    <a:bodyPr/>
                    <a:lstStyle/>
                    <a:p>
                      <a:pPr marL="0" lvl="0" indent="0" algn="ctr" rtl="0">
                        <a:spcBef>
                          <a:spcPts val="0"/>
                        </a:spcBef>
                        <a:spcAft>
                          <a:spcPts val="0"/>
                        </a:spcAft>
                        <a:buNone/>
                      </a:pPr>
                      <a:r>
                        <a:rPr lang="en" sz="1200">
                          <a:latin typeface="Calibri"/>
                          <a:ea typeface="Calibri"/>
                          <a:cs typeface="Calibri"/>
                          <a:sym typeface="Calibri"/>
                        </a:rPr>
                        <a:t>I can pay attention to details.</a:t>
                      </a:r>
                      <a:endParaRPr sz="1200">
                        <a:latin typeface="Calibri"/>
                        <a:ea typeface="Calibri"/>
                        <a:cs typeface="Calibri"/>
                        <a:sym typeface="Calibri"/>
                      </a:endParaRPr>
                    </a:p>
                  </a:txBody>
                  <a:tcPr marL="73025" marR="73025" marT="73025" marB="73025" anchor="ctr">
                    <a:solidFill>
                      <a:srgbClr val="F3F3F3"/>
                    </a:solidFill>
                  </a:tcPr>
                </a:tc>
                <a:tc>
                  <a:txBody>
                    <a:bodyPr/>
                    <a:lstStyle/>
                    <a:p>
                      <a:pPr marL="0" lvl="0" indent="0" algn="ctr" rtl="0">
                        <a:spcBef>
                          <a:spcPts val="0"/>
                        </a:spcBef>
                        <a:spcAft>
                          <a:spcPts val="0"/>
                        </a:spcAft>
                        <a:buNone/>
                      </a:pPr>
                      <a:r>
                        <a:rPr lang="en" sz="1200">
                          <a:latin typeface="Calibri"/>
                          <a:ea typeface="Calibri"/>
                          <a:cs typeface="Calibri"/>
                          <a:sym typeface="Calibri"/>
                        </a:rPr>
                        <a:t>Physical Sciences</a:t>
                      </a:r>
                      <a:endParaRPr sz="1200">
                        <a:latin typeface="Calibri"/>
                        <a:ea typeface="Calibri"/>
                        <a:cs typeface="Calibri"/>
                        <a:sym typeface="Calibri"/>
                      </a:endParaRPr>
                    </a:p>
                  </a:txBody>
                  <a:tcPr marL="73025" marR="73025" marT="73025" marB="73025" anchor="ctr">
                    <a:solidFill>
                      <a:srgbClr val="F3F3F3"/>
                    </a:solidFill>
                  </a:tcPr>
                </a:tc>
                <a:extLst>
                  <a:ext uri="{0D108BD9-81ED-4DB2-BD59-A6C34878D82A}">
                    <a16:rowId xmlns:a16="http://schemas.microsoft.com/office/drawing/2014/main" val="10004"/>
                  </a:ext>
                </a:extLst>
              </a:tr>
              <a:tr h="402575">
                <a:tc>
                  <a:txBody>
                    <a:bodyPr/>
                    <a:lstStyle/>
                    <a:p>
                      <a:pPr marL="0" lvl="0" indent="0" algn="ctr" rtl="0">
                        <a:spcBef>
                          <a:spcPts val="0"/>
                        </a:spcBef>
                        <a:spcAft>
                          <a:spcPts val="0"/>
                        </a:spcAft>
                        <a:buNone/>
                      </a:pPr>
                      <a:r>
                        <a:rPr lang="en" sz="1200">
                          <a:latin typeface="Calibri"/>
                          <a:ea typeface="Calibri"/>
                          <a:cs typeface="Calibri"/>
                          <a:sym typeface="Calibri"/>
                        </a:rPr>
                        <a:t>I most enjoy work that requires precise results.</a:t>
                      </a:r>
                      <a:endParaRPr sz="1200">
                        <a:latin typeface="Calibri"/>
                        <a:ea typeface="Calibri"/>
                        <a:cs typeface="Calibri"/>
                        <a:sym typeface="Calibri"/>
                      </a:endParaRPr>
                    </a:p>
                  </a:txBody>
                  <a:tcPr marL="73025" marR="73025" marT="73025" marB="73025" anchor="ctr">
                    <a:solidFill>
                      <a:srgbClr val="FFFFFF"/>
                    </a:solidFill>
                  </a:tcPr>
                </a:tc>
                <a:tc>
                  <a:txBody>
                    <a:bodyPr/>
                    <a:lstStyle/>
                    <a:p>
                      <a:pPr marL="0" lvl="0" indent="0" algn="ctr" rtl="0">
                        <a:spcBef>
                          <a:spcPts val="0"/>
                        </a:spcBef>
                        <a:spcAft>
                          <a:spcPts val="0"/>
                        </a:spcAft>
                        <a:buNone/>
                      </a:pPr>
                      <a:r>
                        <a:rPr lang="en" sz="1200">
                          <a:latin typeface="Calibri"/>
                          <a:ea typeface="Calibri"/>
                          <a:cs typeface="Calibri"/>
                          <a:sym typeface="Calibri"/>
                        </a:rPr>
                        <a:t>I am good at visualizing possibilities.</a:t>
                      </a:r>
                      <a:endParaRPr sz="1200">
                        <a:latin typeface="Calibri"/>
                        <a:ea typeface="Calibri"/>
                        <a:cs typeface="Calibri"/>
                        <a:sym typeface="Calibri"/>
                      </a:endParaRPr>
                    </a:p>
                  </a:txBody>
                  <a:tcPr marL="73025" marR="73025" marT="73025" marB="73025" anchor="ctr">
                    <a:solidFill>
                      <a:srgbClr val="FFFFFF"/>
                    </a:solidFill>
                  </a:tcPr>
                </a:tc>
                <a:tc>
                  <a:txBody>
                    <a:bodyPr/>
                    <a:lstStyle/>
                    <a:p>
                      <a:pPr marL="0" lvl="0" indent="0" algn="ctr" rtl="0">
                        <a:spcBef>
                          <a:spcPts val="0"/>
                        </a:spcBef>
                        <a:spcAft>
                          <a:spcPts val="0"/>
                        </a:spcAft>
                        <a:buNone/>
                      </a:pPr>
                      <a:r>
                        <a:rPr lang="en" sz="1200">
                          <a:latin typeface="Calibri"/>
                          <a:ea typeface="Calibri"/>
                          <a:cs typeface="Calibri"/>
                          <a:sym typeface="Calibri"/>
                        </a:rPr>
                        <a:t>Construction Trades</a:t>
                      </a:r>
                      <a:endParaRPr sz="1200">
                        <a:latin typeface="Calibri"/>
                        <a:ea typeface="Calibri"/>
                        <a:cs typeface="Calibri"/>
                        <a:sym typeface="Calibri"/>
                      </a:endParaRPr>
                    </a:p>
                  </a:txBody>
                  <a:tcPr marL="73025" marR="73025" marT="73025" marB="73025" anchor="ctr">
                    <a:solidFill>
                      <a:srgbClr val="FFFFFF"/>
                    </a:solidFill>
                  </a:tcPr>
                </a:tc>
                <a:extLst>
                  <a:ext uri="{0D108BD9-81ED-4DB2-BD59-A6C34878D82A}">
                    <a16:rowId xmlns:a16="http://schemas.microsoft.com/office/drawing/2014/main" val="10005"/>
                  </a:ext>
                </a:extLst>
              </a:tr>
              <a:tr h="625350">
                <a:tc>
                  <a:txBody>
                    <a:bodyPr/>
                    <a:lstStyle/>
                    <a:p>
                      <a:pPr marL="0" lvl="0" indent="0" algn="ctr" rtl="0">
                        <a:spcBef>
                          <a:spcPts val="0"/>
                        </a:spcBef>
                        <a:spcAft>
                          <a:spcPts val="0"/>
                        </a:spcAft>
                        <a:buNone/>
                      </a:pPr>
                      <a:r>
                        <a:rPr lang="en" sz="1200">
                          <a:latin typeface="Calibri"/>
                          <a:ea typeface="Calibri"/>
                          <a:cs typeface="Calibri"/>
                          <a:sym typeface="Calibri"/>
                        </a:rPr>
                        <a:t>I like to solve technical problems.</a:t>
                      </a:r>
                      <a:endParaRPr sz="1200">
                        <a:latin typeface="Calibri"/>
                        <a:ea typeface="Calibri"/>
                        <a:cs typeface="Calibri"/>
                        <a:sym typeface="Calibri"/>
                      </a:endParaRPr>
                    </a:p>
                  </a:txBody>
                  <a:tcPr marL="73025" marR="73025" marT="73025" marB="73025" anchor="ctr">
                    <a:solidFill>
                      <a:srgbClr val="F3F3F3"/>
                    </a:solidFill>
                  </a:tcPr>
                </a:tc>
                <a:tc>
                  <a:txBody>
                    <a:bodyPr/>
                    <a:lstStyle/>
                    <a:p>
                      <a:pPr marL="0" lvl="0" indent="0" algn="ctr" rtl="0">
                        <a:spcBef>
                          <a:spcPts val="0"/>
                        </a:spcBef>
                        <a:spcAft>
                          <a:spcPts val="0"/>
                        </a:spcAft>
                        <a:buNone/>
                      </a:pPr>
                      <a:r>
                        <a:rPr lang="en" sz="1200">
                          <a:latin typeface="Calibri"/>
                          <a:ea typeface="Calibri"/>
                          <a:cs typeface="Calibri"/>
                          <a:sym typeface="Calibri"/>
                        </a:rPr>
                        <a:t>I am patient but persistent.</a:t>
                      </a:r>
                      <a:endParaRPr sz="1200">
                        <a:latin typeface="Calibri"/>
                        <a:ea typeface="Calibri"/>
                        <a:cs typeface="Calibri"/>
                        <a:sym typeface="Calibri"/>
                      </a:endParaRPr>
                    </a:p>
                  </a:txBody>
                  <a:tcPr marL="73025" marR="73025" marT="73025" marB="73025" anchor="ctr">
                    <a:lnB w="12700" cap="flat" cmpd="sng">
                      <a:solidFill>
                        <a:srgbClr val="BED7D3"/>
                      </a:solidFill>
                      <a:prstDash val="solid"/>
                      <a:round/>
                      <a:headEnd type="none" w="sm" len="sm"/>
                      <a:tailEnd type="none" w="sm" len="sm"/>
                    </a:lnB>
                    <a:solidFill>
                      <a:srgbClr val="F3F3F3"/>
                    </a:solidFill>
                  </a:tcPr>
                </a:tc>
                <a:tc>
                  <a:txBody>
                    <a:bodyPr/>
                    <a:lstStyle/>
                    <a:p>
                      <a:pPr marL="0" lvl="0" indent="0" algn="ctr" rtl="0">
                        <a:spcBef>
                          <a:spcPts val="0"/>
                        </a:spcBef>
                        <a:spcAft>
                          <a:spcPts val="0"/>
                        </a:spcAft>
                        <a:buNone/>
                      </a:pPr>
                      <a:r>
                        <a:rPr lang="en" sz="1200">
                          <a:latin typeface="Calibri"/>
                          <a:ea typeface="Calibri"/>
                          <a:cs typeface="Calibri"/>
                          <a:sym typeface="Calibri"/>
                        </a:rPr>
                        <a:t>Electrical Trades/Heat, Air Conditioning, and Refrigeration/Technology Education</a:t>
                      </a:r>
                      <a:endParaRPr sz="1200">
                        <a:latin typeface="Calibri"/>
                        <a:ea typeface="Calibri"/>
                        <a:cs typeface="Calibri"/>
                        <a:sym typeface="Calibri"/>
                      </a:endParaRPr>
                    </a:p>
                  </a:txBody>
                  <a:tcPr marL="73025" marR="73025" marT="73025" marB="73025" anchor="ctr">
                    <a:lnB w="12700" cap="flat" cmpd="sng">
                      <a:solidFill>
                        <a:srgbClr val="BED7D3"/>
                      </a:solidFill>
                      <a:prstDash val="solid"/>
                      <a:round/>
                      <a:headEnd type="none" w="sm" len="sm"/>
                      <a:tailEnd type="none" w="sm" len="sm"/>
                    </a:lnB>
                    <a:solidFill>
                      <a:srgbClr val="F3F3F3"/>
                    </a:solidFill>
                  </a:tcPr>
                </a:tc>
                <a:extLst>
                  <a:ext uri="{0D108BD9-81ED-4DB2-BD59-A6C34878D82A}">
                    <a16:rowId xmlns:a16="http://schemas.microsoft.com/office/drawing/2014/main" val="10006"/>
                  </a:ext>
                </a:extLst>
              </a:tr>
              <a:tr h="625350">
                <a:tc>
                  <a:txBody>
                    <a:bodyPr/>
                    <a:lstStyle/>
                    <a:p>
                      <a:pPr marL="0" lvl="0" indent="0" algn="ctr" rtl="0">
                        <a:spcBef>
                          <a:spcPts val="0"/>
                        </a:spcBef>
                        <a:spcAft>
                          <a:spcPts val="0"/>
                        </a:spcAft>
                        <a:buNone/>
                      </a:pPr>
                      <a:r>
                        <a:rPr lang="en" sz="1200">
                          <a:latin typeface="Calibri"/>
                          <a:ea typeface="Calibri"/>
                          <a:cs typeface="Calibri"/>
                          <a:sym typeface="Calibri"/>
                        </a:rPr>
                        <a:t>Learning and visiting beautiful, historic, or interesting buildings makes me happy.</a:t>
                      </a:r>
                      <a:endParaRPr sz="1200">
                        <a:latin typeface="Calibri"/>
                        <a:ea typeface="Calibri"/>
                        <a:cs typeface="Calibri"/>
                        <a:sym typeface="Calibri"/>
                      </a:endParaRPr>
                    </a:p>
                  </a:txBody>
                  <a:tcPr marL="73025" marR="73025" marT="73025" marB="73025" anchor="ctr">
                    <a:lnR w="12700" cap="flat" cmpd="sng">
                      <a:solidFill>
                        <a:srgbClr val="BED7D3"/>
                      </a:solidFill>
                      <a:prstDash val="solid"/>
                      <a:round/>
                      <a:headEnd type="none" w="sm" len="sm"/>
                      <a:tailEnd type="none" w="sm" len="sm"/>
                    </a:lnR>
                    <a:solidFill>
                      <a:srgbClr val="FFFFFF"/>
                    </a:solidFill>
                  </a:tcPr>
                </a:tc>
                <a:tc>
                  <a:txBody>
                    <a:bodyPr/>
                    <a:lstStyle/>
                    <a:p>
                      <a:pPr marL="0" lvl="0" indent="0" algn="ctr" rtl="0">
                        <a:spcBef>
                          <a:spcPts val="0"/>
                        </a:spcBef>
                        <a:spcAft>
                          <a:spcPts val="0"/>
                        </a:spcAft>
                        <a:buNone/>
                      </a:pPr>
                      <a:endParaRPr sz="1200">
                        <a:latin typeface="Calibri"/>
                        <a:ea typeface="Calibri"/>
                        <a:cs typeface="Calibri"/>
                        <a:sym typeface="Calibri"/>
                      </a:endParaRPr>
                    </a:p>
                  </a:txBody>
                  <a:tcPr marL="73025" marR="73025" marT="73025" marB="73025" anchor="ctr">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solidFill>
                      <a:srgbClr val="999999"/>
                    </a:solidFill>
                  </a:tcPr>
                </a:tc>
                <a:tc>
                  <a:txBody>
                    <a:bodyPr/>
                    <a:lstStyle/>
                    <a:p>
                      <a:pPr marL="0" lvl="0" indent="0" algn="ctr" rtl="0">
                        <a:spcBef>
                          <a:spcPts val="0"/>
                        </a:spcBef>
                        <a:spcAft>
                          <a:spcPts val="0"/>
                        </a:spcAft>
                        <a:buNone/>
                      </a:pPr>
                      <a:endParaRPr sz="1200">
                        <a:latin typeface="Calibri"/>
                        <a:ea typeface="Calibri"/>
                        <a:cs typeface="Calibri"/>
                        <a:sym typeface="Calibri"/>
                      </a:endParaRPr>
                    </a:p>
                  </a:txBody>
                  <a:tcPr marL="73025" marR="73025" marT="73025" marB="73025" anchor="ctr">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solidFill>
                      <a:srgbClr val="999999"/>
                    </a:solidFill>
                  </a:tcPr>
                </a:tc>
                <a:extLst>
                  <a:ext uri="{0D108BD9-81ED-4DB2-BD59-A6C34878D82A}">
                    <a16:rowId xmlns:a16="http://schemas.microsoft.com/office/drawing/2014/main" val="10007"/>
                  </a:ext>
                </a:extLst>
              </a:tr>
              <a:tr h="625350">
                <a:tc>
                  <a:txBody>
                    <a:bodyPr/>
                    <a:lstStyle/>
                    <a:p>
                      <a:pPr marL="0" lvl="0" indent="0" algn="ctr" rtl="0">
                        <a:spcBef>
                          <a:spcPts val="0"/>
                        </a:spcBef>
                        <a:spcAft>
                          <a:spcPts val="0"/>
                        </a:spcAft>
                        <a:buNone/>
                      </a:pPr>
                      <a:r>
                        <a:rPr lang="en" sz="1200">
                          <a:latin typeface="Calibri"/>
                          <a:ea typeface="Calibri"/>
                          <a:cs typeface="Calibri"/>
                          <a:sym typeface="Calibri"/>
                        </a:rPr>
                        <a:t>Following logical, step-by-step procedures is enjoyable.</a:t>
                      </a:r>
                      <a:endParaRPr sz="1200">
                        <a:latin typeface="Calibri"/>
                        <a:ea typeface="Calibri"/>
                        <a:cs typeface="Calibri"/>
                        <a:sym typeface="Calibri"/>
                      </a:endParaRPr>
                    </a:p>
                  </a:txBody>
                  <a:tcPr marL="73025" marR="73025" marT="73025" marB="73025" anchor="ctr">
                    <a:lnR w="12700" cap="flat" cmpd="sng">
                      <a:solidFill>
                        <a:srgbClr val="BED7D3"/>
                      </a:solidFill>
                      <a:prstDash val="solid"/>
                      <a:round/>
                      <a:headEnd type="none" w="sm" len="sm"/>
                      <a:tailEnd type="none" w="sm" len="sm"/>
                    </a:lnR>
                    <a:solidFill>
                      <a:srgbClr val="F3F3F3"/>
                    </a:solidFill>
                  </a:tcPr>
                </a:tc>
                <a:tc>
                  <a:txBody>
                    <a:bodyPr/>
                    <a:lstStyle/>
                    <a:p>
                      <a:pPr marL="0" lvl="0" indent="0" algn="ctr" rtl="0">
                        <a:spcBef>
                          <a:spcPts val="0"/>
                        </a:spcBef>
                        <a:spcAft>
                          <a:spcPts val="0"/>
                        </a:spcAft>
                        <a:buNone/>
                      </a:pPr>
                      <a:endParaRPr sz="1200">
                        <a:latin typeface="Calibri"/>
                        <a:ea typeface="Calibri"/>
                        <a:cs typeface="Calibri"/>
                        <a:sym typeface="Calibri"/>
                      </a:endParaRPr>
                    </a:p>
                  </a:txBody>
                  <a:tcPr marL="73025" marR="73025" marT="73025" marB="73025" anchor="ctr">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solidFill>
                      <a:srgbClr val="999999"/>
                    </a:solidFill>
                  </a:tcPr>
                </a:tc>
                <a:tc>
                  <a:txBody>
                    <a:bodyPr/>
                    <a:lstStyle/>
                    <a:p>
                      <a:pPr marL="0" lvl="0" indent="0" algn="l" rtl="0">
                        <a:spcBef>
                          <a:spcPts val="1000"/>
                        </a:spcBef>
                        <a:spcAft>
                          <a:spcPts val="0"/>
                        </a:spcAft>
                        <a:buNone/>
                      </a:pPr>
                      <a:r>
                        <a:rPr lang="en" sz="1200" b="1">
                          <a:solidFill>
                            <a:srgbClr val="910D28"/>
                          </a:solidFill>
                          <a:highlight>
                            <a:schemeClr val="lt1"/>
                          </a:highlight>
                          <a:latin typeface="Calibri"/>
                          <a:ea typeface="Calibri"/>
                          <a:cs typeface="Calibri"/>
                          <a:sym typeface="Calibri"/>
                        </a:rPr>
                        <a:t>Survey Card B Total:</a:t>
                      </a:r>
                      <a:endParaRPr sz="1200">
                        <a:solidFill>
                          <a:schemeClr val="dk1"/>
                        </a:solidFill>
                        <a:latin typeface="Calibri"/>
                        <a:ea typeface="Calibri"/>
                        <a:cs typeface="Calibri"/>
                        <a:sym typeface="Calibri"/>
                      </a:endParaRPr>
                    </a:p>
                    <a:p>
                      <a:pPr marL="0" lvl="0" indent="0" algn="ctr" rtl="0">
                        <a:spcBef>
                          <a:spcPts val="0"/>
                        </a:spcBef>
                        <a:spcAft>
                          <a:spcPts val="0"/>
                        </a:spcAft>
                        <a:buNone/>
                      </a:pPr>
                      <a:endParaRPr sz="1200" b="1">
                        <a:solidFill>
                          <a:srgbClr val="910D28"/>
                        </a:solidFill>
                        <a:latin typeface="Calibri"/>
                        <a:ea typeface="Calibri"/>
                        <a:cs typeface="Calibri"/>
                        <a:sym typeface="Calibri"/>
                      </a:endParaRPr>
                    </a:p>
                  </a:txBody>
                  <a:tcPr marL="73025" marR="73025" marT="73025" marB="73025" anchor="ctr">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solidFill>
                      <a:srgbClr val="FFFFFF"/>
                    </a:solidFill>
                  </a:tcPr>
                </a:tc>
                <a:extLst>
                  <a:ext uri="{0D108BD9-81ED-4DB2-BD59-A6C34878D82A}">
                    <a16:rowId xmlns:a16="http://schemas.microsoft.com/office/drawing/2014/main" val="10008"/>
                  </a:ext>
                </a:extLst>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5"/>
        <p:cNvGrpSpPr/>
        <p:nvPr/>
      </p:nvGrpSpPr>
      <p:grpSpPr>
        <a:xfrm>
          <a:off x="0" y="0"/>
          <a:ext cx="0" cy="0"/>
          <a:chOff x="0" y="0"/>
          <a:chExt cx="0" cy="0"/>
        </a:xfrm>
      </p:grpSpPr>
      <p:graphicFrame>
        <p:nvGraphicFramePr>
          <p:cNvPr id="76" name="Google Shape;76;p17"/>
          <p:cNvGraphicFramePr/>
          <p:nvPr/>
        </p:nvGraphicFramePr>
        <p:xfrm>
          <a:off x="25" y="0"/>
          <a:ext cx="9144000" cy="5143475"/>
        </p:xfrm>
        <a:graphic>
          <a:graphicData uri="http://schemas.openxmlformats.org/drawingml/2006/table">
            <a:tbl>
              <a:tblPr bandRow="1">
                <a:noFill/>
                <a:tableStyleId>{4C863E2C-6CC6-44A2-8A6B-BEAB063E3C7C}</a:tableStyleId>
              </a:tblPr>
              <a:tblGrid>
                <a:gridCol w="30480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gridCol w="3048000">
                  <a:extLst>
                    <a:ext uri="{9D8B030D-6E8A-4147-A177-3AD203B41FA5}">
                      <a16:colId xmlns:a16="http://schemas.microsoft.com/office/drawing/2014/main" val="20002"/>
                    </a:ext>
                  </a:extLst>
                </a:gridCol>
              </a:tblGrid>
              <a:tr h="522025">
                <a:tc gridSpan="3">
                  <a:txBody>
                    <a:bodyPr/>
                    <a:lstStyle/>
                    <a:p>
                      <a:pPr marL="0" lvl="0" indent="0" algn="ctr" rtl="0">
                        <a:lnSpc>
                          <a:spcPct val="115000"/>
                        </a:lnSpc>
                        <a:spcBef>
                          <a:spcPts val="0"/>
                        </a:spcBef>
                        <a:spcAft>
                          <a:spcPts val="600"/>
                        </a:spcAft>
                        <a:buNone/>
                      </a:pPr>
                      <a:r>
                        <a:rPr lang="en" sz="1200" b="1">
                          <a:solidFill>
                            <a:srgbClr val="FFFFFF"/>
                          </a:solidFill>
                          <a:latin typeface="Calibri"/>
                          <a:ea typeface="Calibri"/>
                          <a:cs typeface="Calibri"/>
                          <a:sym typeface="Calibri"/>
                        </a:rPr>
                        <a:t>Survey Card C</a:t>
                      </a:r>
                      <a:endParaRPr sz="1200" b="1">
                        <a:solidFill>
                          <a:srgbClr val="FFFFFF"/>
                        </a:solidFill>
                        <a:latin typeface="Calibri"/>
                        <a:ea typeface="Calibri"/>
                        <a:cs typeface="Calibri"/>
                        <a:sym typeface="Calibri"/>
                      </a:endParaRPr>
                    </a:p>
                  </a:txBody>
                  <a:tcPr marL="73025" marR="73025" marT="73025" marB="73025" anchor="ctr">
                    <a:solidFill>
                      <a:srgbClr val="3E5C61"/>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598750">
                <a:tc>
                  <a:txBody>
                    <a:bodyPr/>
                    <a:lstStyle/>
                    <a:p>
                      <a:pPr marL="0" lvl="0" indent="0" algn="ctr" rtl="0">
                        <a:spcBef>
                          <a:spcPts val="1000"/>
                        </a:spcBef>
                        <a:spcAft>
                          <a:spcPts val="0"/>
                        </a:spcAft>
                        <a:buNone/>
                      </a:pPr>
                      <a:r>
                        <a:rPr lang="en" sz="1200" b="1">
                          <a:solidFill>
                            <a:srgbClr val="910D28"/>
                          </a:solidFill>
                          <a:highlight>
                            <a:srgbClr val="FFFFFF"/>
                          </a:highlight>
                          <a:latin typeface="Calibri"/>
                          <a:ea typeface="Calibri"/>
                          <a:cs typeface="Calibri"/>
                          <a:sym typeface="Calibri"/>
                        </a:rPr>
                        <a:t>Activities that describe what I like to do:</a:t>
                      </a:r>
                      <a:endParaRPr sz="1200" b="1">
                        <a:solidFill>
                          <a:srgbClr val="910D28"/>
                        </a:solidFill>
                        <a:highlight>
                          <a:srgbClr val="FFFFFF"/>
                        </a:highlight>
                        <a:latin typeface="Calibri"/>
                        <a:ea typeface="Calibri"/>
                        <a:cs typeface="Calibri"/>
                        <a:sym typeface="Calibri"/>
                      </a:endParaRPr>
                    </a:p>
                  </a:txBody>
                  <a:tcPr marL="73025" marR="73025" marT="73025" marB="73025" anchor="ctr"/>
                </a:tc>
                <a:tc>
                  <a:txBody>
                    <a:bodyPr/>
                    <a:lstStyle/>
                    <a:p>
                      <a:pPr marL="0" lvl="0" indent="0" algn="ctr" rtl="0">
                        <a:spcBef>
                          <a:spcPts val="1000"/>
                        </a:spcBef>
                        <a:spcAft>
                          <a:spcPts val="0"/>
                        </a:spcAft>
                        <a:buNone/>
                      </a:pPr>
                      <a:r>
                        <a:rPr lang="en" sz="1200" b="1">
                          <a:solidFill>
                            <a:srgbClr val="910D28"/>
                          </a:solidFill>
                          <a:highlight>
                            <a:srgbClr val="FFFFFF"/>
                          </a:highlight>
                          <a:latin typeface="Calibri"/>
                          <a:ea typeface="Calibri"/>
                          <a:cs typeface="Calibri"/>
                          <a:sym typeface="Calibri"/>
                        </a:rPr>
                        <a:t>Personal qualities that describe me: </a:t>
                      </a:r>
                      <a:endParaRPr sz="1200">
                        <a:latin typeface="Calibri"/>
                        <a:ea typeface="Calibri"/>
                        <a:cs typeface="Calibri"/>
                        <a:sym typeface="Calibri"/>
                      </a:endParaRPr>
                    </a:p>
                  </a:txBody>
                  <a:tcPr marL="73025" marR="73025" marT="73025" marB="73025" anchor="ctr"/>
                </a:tc>
                <a:tc>
                  <a:txBody>
                    <a:bodyPr/>
                    <a:lstStyle/>
                    <a:p>
                      <a:pPr marL="0" lvl="0" indent="0" algn="ctr" rtl="0">
                        <a:spcBef>
                          <a:spcPts val="1000"/>
                        </a:spcBef>
                        <a:spcAft>
                          <a:spcPts val="0"/>
                        </a:spcAft>
                        <a:buNone/>
                      </a:pPr>
                      <a:r>
                        <a:rPr lang="en" sz="1200" b="1">
                          <a:solidFill>
                            <a:srgbClr val="910D28"/>
                          </a:solidFill>
                          <a:highlight>
                            <a:srgbClr val="FFFFFF"/>
                          </a:highlight>
                          <a:latin typeface="Calibri"/>
                          <a:ea typeface="Calibri"/>
                          <a:cs typeface="Calibri"/>
                          <a:sym typeface="Calibri"/>
                        </a:rPr>
                        <a:t>School subjects I like:</a:t>
                      </a:r>
                      <a:endParaRPr sz="1200">
                        <a:latin typeface="Calibri"/>
                        <a:ea typeface="Calibri"/>
                        <a:cs typeface="Calibri"/>
                        <a:sym typeface="Calibri"/>
                      </a:endParaRPr>
                    </a:p>
                  </a:txBody>
                  <a:tcPr marL="73025" marR="73025" marT="73025" marB="73025" anchor="ctr"/>
                </a:tc>
                <a:extLst>
                  <a:ext uri="{0D108BD9-81ED-4DB2-BD59-A6C34878D82A}">
                    <a16:rowId xmlns:a16="http://schemas.microsoft.com/office/drawing/2014/main" val="10001"/>
                  </a:ext>
                </a:extLst>
              </a:tr>
              <a:tr h="683250">
                <a:tc>
                  <a:txBody>
                    <a:bodyPr/>
                    <a:lstStyle/>
                    <a:p>
                      <a:pPr marL="0" lvl="0" indent="0" algn="ctr" rtl="0">
                        <a:lnSpc>
                          <a:spcPct val="115000"/>
                        </a:lnSpc>
                        <a:spcBef>
                          <a:spcPts val="0"/>
                        </a:spcBef>
                        <a:spcAft>
                          <a:spcPts val="0"/>
                        </a:spcAft>
                        <a:buClr>
                          <a:schemeClr val="dk1"/>
                        </a:buClr>
                        <a:buSzPts val="1100"/>
                        <a:buFont typeface="Arial"/>
                        <a:buNone/>
                      </a:pPr>
                      <a:r>
                        <a:rPr lang="en" sz="1200">
                          <a:solidFill>
                            <a:srgbClr val="231F20"/>
                          </a:solidFill>
                          <a:latin typeface="Calibri"/>
                          <a:ea typeface="Calibri"/>
                          <a:cs typeface="Calibri"/>
                          <a:sym typeface="Calibri"/>
                        </a:rPr>
                        <a:t>I use my imagination to communicate new </a:t>
                      </a:r>
                      <a:endParaRPr sz="1200">
                        <a:solidFill>
                          <a:srgbClr val="231F20"/>
                        </a:solidFill>
                        <a:latin typeface="Calibri"/>
                        <a:ea typeface="Calibri"/>
                        <a:cs typeface="Calibri"/>
                        <a:sym typeface="Calibri"/>
                      </a:endParaRPr>
                    </a:p>
                    <a:p>
                      <a:pPr marL="0" lvl="0" indent="0" algn="ctr" rtl="0">
                        <a:lnSpc>
                          <a:spcPct val="115000"/>
                        </a:lnSpc>
                        <a:spcBef>
                          <a:spcPts val="0"/>
                        </a:spcBef>
                        <a:spcAft>
                          <a:spcPts val="0"/>
                        </a:spcAft>
                        <a:buClr>
                          <a:schemeClr val="dk1"/>
                        </a:buClr>
                        <a:buSzPts val="1100"/>
                        <a:buFont typeface="Arial"/>
                        <a:buNone/>
                      </a:pPr>
                      <a:r>
                        <a:rPr lang="en" sz="1200">
                          <a:solidFill>
                            <a:srgbClr val="231F20"/>
                          </a:solidFill>
                          <a:latin typeface="Calibri"/>
                          <a:ea typeface="Calibri"/>
                          <a:cs typeface="Calibri"/>
                          <a:sym typeface="Calibri"/>
                        </a:rPr>
                        <a:t>information to others.</a:t>
                      </a:r>
                      <a:endParaRPr sz="1200">
                        <a:latin typeface="Calibri"/>
                        <a:ea typeface="Calibri"/>
                        <a:cs typeface="Calibri"/>
                        <a:sym typeface="Calibri"/>
                      </a:endParaRPr>
                    </a:p>
                  </a:txBody>
                  <a:tcPr marL="73025" marR="73025" marT="73025" marB="73025" anchor="ctr">
                    <a:solidFill>
                      <a:srgbClr val="F3F3F3"/>
                    </a:solidFill>
                  </a:tcPr>
                </a:tc>
                <a:tc>
                  <a:txBody>
                    <a:bodyPr/>
                    <a:lstStyle/>
                    <a:p>
                      <a:pPr marL="0" lvl="0" indent="0" algn="ctr" rtl="0">
                        <a:lnSpc>
                          <a:spcPct val="115000"/>
                        </a:lnSpc>
                        <a:spcBef>
                          <a:spcPts val="0"/>
                        </a:spcBef>
                        <a:spcAft>
                          <a:spcPts val="0"/>
                        </a:spcAft>
                        <a:buClr>
                          <a:schemeClr val="dk1"/>
                        </a:buClr>
                        <a:buSzPts val="1100"/>
                        <a:buFont typeface="Arial"/>
                        <a:buNone/>
                      </a:pPr>
                      <a:r>
                        <a:rPr lang="en" sz="1200">
                          <a:solidFill>
                            <a:srgbClr val="231F20"/>
                          </a:solidFill>
                          <a:latin typeface="Calibri"/>
                          <a:ea typeface="Calibri"/>
                          <a:cs typeface="Calibri"/>
                          <a:sym typeface="Calibri"/>
                        </a:rPr>
                        <a:t>I am creative and imaginative.</a:t>
                      </a:r>
                      <a:endParaRPr sz="1200">
                        <a:latin typeface="Calibri"/>
                        <a:ea typeface="Calibri"/>
                        <a:cs typeface="Calibri"/>
                        <a:sym typeface="Calibri"/>
                      </a:endParaRPr>
                    </a:p>
                  </a:txBody>
                  <a:tcPr marL="73025" marR="73025" marT="73025" marB="73025" anchor="ctr">
                    <a:solidFill>
                      <a:srgbClr val="F3F3F3"/>
                    </a:solidFill>
                  </a:tcPr>
                </a:tc>
                <a:tc>
                  <a:txBody>
                    <a:bodyPr/>
                    <a:lstStyle/>
                    <a:p>
                      <a:pPr marL="0" lvl="0" indent="0" algn="ctr" rtl="0">
                        <a:lnSpc>
                          <a:spcPct val="115000"/>
                        </a:lnSpc>
                        <a:spcBef>
                          <a:spcPts val="0"/>
                        </a:spcBef>
                        <a:spcAft>
                          <a:spcPts val="0"/>
                        </a:spcAft>
                        <a:buClr>
                          <a:schemeClr val="dk1"/>
                        </a:buClr>
                        <a:buSzPts val="1100"/>
                        <a:buFont typeface="Arial"/>
                        <a:buNone/>
                      </a:pPr>
                      <a:r>
                        <a:rPr lang="en" sz="1200">
                          <a:solidFill>
                            <a:srgbClr val="231F20"/>
                          </a:solidFill>
                          <a:latin typeface="Calibri"/>
                          <a:ea typeface="Calibri"/>
                          <a:cs typeface="Calibri"/>
                          <a:sym typeface="Calibri"/>
                        </a:rPr>
                        <a:t> Art/Graphic design</a:t>
                      </a:r>
                      <a:endParaRPr sz="1200">
                        <a:latin typeface="Calibri"/>
                        <a:ea typeface="Calibri"/>
                        <a:cs typeface="Calibri"/>
                        <a:sym typeface="Calibri"/>
                      </a:endParaRPr>
                    </a:p>
                  </a:txBody>
                  <a:tcPr marL="73025" marR="73025" marT="73025" marB="73025" anchor="ctr">
                    <a:solidFill>
                      <a:srgbClr val="F3F3F3"/>
                    </a:solidFill>
                  </a:tcPr>
                </a:tc>
                <a:extLst>
                  <a:ext uri="{0D108BD9-81ED-4DB2-BD59-A6C34878D82A}">
                    <a16:rowId xmlns:a16="http://schemas.microsoft.com/office/drawing/2014/main" val="10002"/>
                  </a:ext>
                </a:extLst>
              </a:tr>
              <a:tr h="683250">
                <a:tc>
                  <a:txBody>
                    <a:bodyPr/>
                    <a:lstStyle/>
                    <a:p>
                      <a:pPr marL="0" lvl="0" indent="0" algn="ctr" rtl="0">
                        <a:lnSpc>
                          <a:spcPct val="115000"/>
                        </a:lnSpc>
                        <a:spcBef>
                          <a:spcPts val="0"/>
                        </a:spcBef>
                        <a:spcAft>
                          <a:spcPts val="0"/>
                        </a:spcAft>
                        <a:buClr>
                          <a:schemeClr val="dk1"/>
                        </a:buClr>
                        <a:buSzPts val="1100"/>
                        <a:buFont typeface="Arial"/>
                        <a:buNone/>
                      </a:pPr>
                      <a:r>
                        <a:rPr lang="en" sz="1200">
                          <a:solidFill>
                            <a:srgbClr val="231F20"/>
                          </a:solidFill>
                          <a:latin typeface="Calibri"/>
                          <a:ea typeface="Calibri"/>
                          <a:cs typeface="Calibri"/>
                          <a:sym typeface="Calibri"/>
                        </a:rPr>
                        <a:t>I enjoy performing in front of others.</a:t>
                      </a:r>
                      <a:endParaRPr sz="1200">
                        <a:latin typeface="Calibri"/>
                        <a:ea typeface="Calibri"/>
                        <a:cs typeface="Calibri"/>
                        <a:sym typeface="Calibri"/>
                      </a:endParaRPr>
                    </a:p>
                  </a:txBody>
                  <a:tcPr marL="73025" marR="73025" marT="73025" marB="73025" anchor="ctr"/>
                </a:tc>
                <a:tc>
                  <a:txBody>
                    <a:bodyPr/>
                    <a:lstStyle/>
                    <a:p>
                      <a:pPr marL="0" lvl="0" indent="0" algn="ctr" rtl="0">
                        <a:lnSpc>
                          <a:spcPct val="115000"/>
                        </a:lnSpc>
                        <a:spcBef>
                          <a:spcPts val="0"/>
                        </a:spcBef>
                        <a:spcAft>
                          <a:spcPts val="0"/>
                        </a:spcAft>
                        <a:buNone/>
                      </a:pPr>
                      <a:r>
                        <a:rPr lang="en" sz="1200">
                          <a:solidFill>
                            <a:srgbClr val="231F20"/>
                          </a:solidFill>
                          <a:latin typeface="Calibri"/>
                          <a:ea typeface="Calibri"/>
                          <a:cs typeface="Calibri"/>
                          <a:sym typeface="Calibri"/>
                        </a:rPr>
                        <a:t>I have a good vocabulary and can communicate clearly.  </a:t>
                      </a:r>
                      <a:endParaRPr sz="1200">
                        <a:latin typeface="Calibri"/>
                        <a:ea typeface="Calibri"/>
                        <a:cs typeface="Calibri"/>
                        <a:sym typeface="Calibri"/>
                      </a:endParaRPr>
                    </a:p>
                  </a:txBody>
                  <a:tcPr marL="73025" marR="73025" marT="73025" marB="73025" anchor="ctr"/>
                </a:tc>
                <a:tc>
                  <a:txBody>
                    <a:bodyPr/>
                    <a:lstStyle/>
                    <a:p>
                      <a:pPr marL="0" lvl="0" indent="0" algn="ctr" rtl="0">
                        <a:spcBef>
                          <a:spcPts val="0"/>
                        </a:spcBef>
                        <a:spcAft>
                          <a:spcPts val="0"/>
                        </a:spcAft>
                        <a:buNone/>
                      </a:pPr>
                      <a:r>
                        <a:rPr lang="en" sz="1200">
                          <a:latin typeface="Calibri"/>
                          <a:ea typeface="Calibri"/>
                          <a:cs typeface="Calibri"/>
                          <a:sym typeface="Calibri"/>
                        </a:rPr>
                        <a:t>Music</a:t>
                      </a:r>
                      <a:endParaRPr sz="1200">
                        <a:latin typeface="Calibri"/>
                        <a:ea typeface="Calibri"/>
                        <a:cs typeface="Calibri"/>
                        <a:sym typeface="Calibri"/>
                      </a:endParaRPr>
                    </a:p>
                  </a:txBody>
                  <a:tcPr marL="73025" marR="73025" marT="73025" marB="73025" anchor="ctr"/>
                </a:tc>
                <a:extLst>
                  <a:ext uri="{0D108BD9-81ED-4DB2-BD59-A6C34878D82A}">
                    <a16:rowId xmlns:a16="http://schemas.microsoft.com/office/drawing/2014/main" val="10003"/>
                  </a:ext>
                </a:extLst>
              </a:tr>
              <a:tr h="429900">
                <a:tc>
                  <a:txBody>
                    <a:bodyPr/>
                    <a:lstStyle/>
                    <a:p>
                      <a:pPr marL="0" lvl="0" indent="0" algn="ctr" rtl="0">
                        <a:lnSpc>
                          <a:spcPct val="115000"/>
                        </a:lnSpc>
                        <a:spcBef>
                          <a:spcPts val="0"/>
                        </a:spcBef>
                        <a:spcAft>
                          <a:spcPts val="0"/>
                        </a:spcAft>
                        <a:buClr>
                          <a:schemeClr val="dk1"/>
                        </a:buClr>
                        <a:buSzPts val="1100"/>
                        <a:buFont typeface="Arial"/>
                        <a:buNone/>
                      </a:pPr>
                      <a:r>
                        <a:rPr lang="en" sz="1200">
                          <a:solidFill>
                            <a:srgbClr val="231F20"/>
                          </a:solidFill>
                          <a:latin typeface="Calibri"/>
                          <a:ea typeface="Calibri"/>
                          <a:cs typeface="Calibri"/>
                          <a:sym typeface="Calibri"/>
                        </a:rPr>
                        <a:t>I like to read and write in my free time.</a:t>
                      </a:r>
                      <a:endParaRPr sz="1200">
                        <a:latin typeface="Calibri"/>
                        <a:ea typeface="Calibri"/>
                        <a:cs typeface="Calibri"/>
                        <a:sym typeface="Calibri"/>
                      </a:endParaRPr>
                    </a:p>
                  </a:txBody>
                  <a:tcPr marL="73025" marR="73025" marT="73025" marB="73025" anchor="ctr">
                    <a:solidFill>
                      <a:srgbClr val="F3F3F3"/>
                    </a:solidFill>
                  </a:tcPr>
                </a:tc>
                <a:tc>
                  <a:txBody>
                    <a:bodyPr/>
                    <a:lstStyle/>
                    <a:p>
                      <a:pPr marL="0" lvl="0" indent="0" algn="ctr" rtl="0">
                        <a:lnSpc>
                          <a:spcPct val="115000"/>
                        </a:lnSpc>
                        <a:spcBef>
                          <a:spcPts val="0"/>
                        </a:spcBef>
                        <a:spcAft>
                          <a:spcPts val="0"/>
                        </a:spcAft>
                        <a:buClr>
                          <a:schemeClr val="dk1"/>
                        </a:buClr>
                        <a:buSzPts val="1100"/>
                        <a:buFont typeface="Arial"/>
                        <a:buNone/>
                      </a:pPr>
                      <a:r>
                        <a:rPr lang="en" sz="1200">
                          <a:solidFill>
                            <a:srgbClr val="231F20"/>
                          </a:solidFill>
                          <a:latin typeface="Calibri"/>
                          <a:ea typeface="Calibri"/>
                          <a:cs typeface="Calibri"/>
                          <a:sym typeface="Calibri"/>
                        </a:rPr>
                        <a:t>I am curious about new technology.</a:t>
                      </a:r>
                      <a:endParaRPr sz="1200">
                        <a:latin typeface="Calibri"/>
                        <a:ea typeface="Calibri"/>
                        <a:cs typeface="Calibri"/>
                        <a:sym typeface="Calibri"/>
                      </a:endParaRPr>
                    </a:p>
                  </a:txBody>
                  <a:tcPr marL="73025" marR="73025" marT="73025" marB="73025" anchor="ctr">
                    <a:solidFill>
                      <a:srgbClr val="F3F3F3"/>
                    </a:solidFill>
                  </a:tcPr>
                </a:tc>
                <a:tc>
                  <a:txBody>
                    <a:bodyPr/>
                    <a:lstStyle/>
                    <a:p>
                      <a:pPr marL="0" lvl="0" indent="0" algn="ctr" rtl="0">
                        <a:spcBef>
                          <a:spcPts val="0"/>
                        </a:spcBef>
                        <a:spcAft>
                          <a:spcPts val="0"/>
                        </a:spcAft>
                        <a:buNone/>
                      </a:pPr>
                      <a:r>
                        <a:rPr lang="en" sz="1200">
                          <a:latin typeface="Calibri"/>
                          <a:ea typeface="Calibri"/>
                          <a:cs typeface="Calibri"/>
                          <a:sym typeface="Calibri"/>
                        </a:rPr>
                        <a:t>Speech &amp; Drama</a:t>
                      </a:r>
                      <a:endParaRPr sz="1200">
                        <a:latin typeface="Calibri"/>
                        <a:ea typeface="Calibri"/>
                        <a:cs typeface="Calibri"/>
                        <a:sym typeface="Calibri"/>
                      </a:endParaRPr>
                    </a:p>
                  </a:txBody>
                  <a:tcPr marL="73025" marR="73025" marT="73025" marB="73025" anchor="ctr">
                    <a:solidFill>
                      <a:srgbClr val="F3F3F3"/>
                    </a:solidFill>
                  </a:tcPr>
                </a:tc>
                <a:extLst>
                  <a:ext uri="{0D108BD9-81ED-4DB2-BD59-A6C34878D82A}">
                    <a16:rowId xmlns:a16="http://schemas.microsoft.com/office/drawing/2014/main" val="10004"/>
                  </a:ext>
                </a:extLst>
              </a:tr>
              <a:tr h="683250">
                <a:tc>
                  <a:txBody>
                    <a:bodyPr/>
                    <a:lstStyle/>
                    <a:p>
                      <a:pPr marL="0" lvl="0" indent="0" algn="ctr" rtl="0">
                        <a:lnSpc>
                          <a:spcPct val="115000"/>
                        </a:lnSpc>
                        <a:spcBef>
                          <a:spcPts val="0"/>
                        </a:spcBef>
                        <a:spcAft>
                          <a:spcPts val="0"/>
                        </a:spcAft>
                        <a:buClr>
                          <a:schemeClr val="dk1"/>
                        </a:buClr>
                        <a:buSzPts val="1100"/>
                        <a:buFont typeface="Arial"/>
                        <a:buNone/>
                      </a:pPr>
                      <a:r>
                        <a:rPr lang="en" sz="1200">
                          <a:solidFill>
                            <a:srgbClr val="231F20"/>
                          </a:solidFill>
                          <a:latin typeface="Calibri"/>
                          <a:ea typeface="Calibri"/>
                          <a:cs typeface="Calibri"/>
                          <a:sym typeface="Calibri"/>
                        </a:rPr>
                        <a:t>I play a musical instrument.</a:t>
                      </a:r>
                      <a:endParaRPr sz="1200">
                        <a:solidFill>
                          <a:srgbClr val="231F20"/>
                        </a:solidFill>
                        <a:latin typeface="Calibri"/>
                        <a:ea typeface="Calibri"/>
                        <a:cs typeface="Calibri"/>
                        <a:sym typeface="Calibri"/>
                      </a:endParaRPr>
                    </a:p>
                  </a:txBody>
                  <a:tcPr marL="73025" marR="73025" marT="73025" marB="73025" anchor="ctr">
                    <a:solidFill>
                      <a:srgbClr val="FFFFFF"/>
                    </a:solidFill>
                  </a:tcPr>
                </a:tc>
                <a:tc>
                  <a:txBody>
                    <a:bodyPr/>
                    <a:lstStyle/>
                    <a:p>
                      <a:pPr marL="0" lvl="0" indent="0" algn="ctr" rtl="0">
                        <a:lnSpc>
                          <a:spcPct val="115000"/>
                        </a:lnSpc>
                        <a:spcBef>
                          <a:spcPts val="0"/>
                        </a:spcBef>
                        <a:spcAft>
                          <a:spcPts val="0"/>
                        </a:spcAft>
                        <a:buClr>
                          <a:schemeClr val="dk1"/>
                        </a:buClr>
                        <a:buSzPts val="1100"/>
                        <a:buFont typeface="Arial"/>
                        <a:buNone/>
                      </a:pPr>
                      <a:r>
                        <a:rPr lang="en" sz="1200">
                          <a:solidFill>
                            <a:srgbClr val="231F20"/>
                          </a:solidFill>
                          <a:latin typeface="Calibri"/>
                          <a:ea typeface="Calibri"/>
                          <a:cs typeface="Calibri"/>
                          <a:sym typeface="Calibri"/>
                        </a:rPr>
                        <a:t>I relate well to the feelings and </a:t>
                      </a:r>
                      <a:endParaRPr sz="1200">
                        <a:solidFill>
                          <a:srgbClr val="231F20"/>
                        </a:solidFill>
                        <a:latin typeface="Calibri"/>
                        <a:ea typeface="Calibri"/>
                        <a:cs typeface="Calibri"/>
                        <a:sym typeface="Calibri"/>
                      </a:endParaRPr>
                    </a:p>
                    <a:p>
                      <a:pPr marL="0" lvl="0" indent="0" algn="ctr" rtl="0">
                        <a:lnSpc>
                          <a:spcPct val="115000"/>
                        </a:lnSpc>
                        <a:spcBef>
                          <a:spcPts val="0"/>
                        </a:spcBef>
                        <a:spcAft>
                          <a:spcPts val="0"/>
                        </a:spcAft>
                        <a:buClr>
                          <a:schemeClr val="dk1"/>
                        </a:buClr>
                        <a:buSzPts val="1100"/>
                        <a:buFont typeface="Arial"/>
                        <a:buNone/>
                      </a:pPr>
                      <a:r>
                        <a:rPr lang="en" sz="1200">
                          <a:solidFill>
                            <a:srgbClr val="231F20"/>
                          </a:solidFill>
                          <a:latin typeface="Calibri"/>
                          <a:ea typeface="Calibri"/>
                          <a:cs typeface="Calibri"/>
                          <a:sym typeface="Calibri"/>
                        </a:rPr>
                        <a:t>thoughts of others.</a:t>
                      </a:r>
                      <a:endParaRPr sz="1200">
                        <a:latin typeface="Calibri"/>
                        <a:ea typeface="Calibri"/>
                        <a:cs typeface="Calibri"/>
                        <a:sym typeface="Calibri"/>
                      </a:endParaRPr>
                    </a:p>
                  </a:txBody>
                  <a:tcPr marL="73025" marR="73025" marT="73025" marB="73025" anchor="ctr">
                    <a:solidFill>
                      <a:srgbClr val="FFFFFF"/>
                    </a:solidFill>
                  </a:tcPr>
                </a:tc>
                <a:tc>
                  <a:txBody>
                    <a:bodyPr/>
                    <a:lstStyle/>
                    <a:p>
                      <a:pPr marL="0" lvl="0" indent="0" algn="ctr" rtl="0">
                        <a:spcBef>
                          <a:spcPts val="0"/>
                        </a:spcBef>
                        <a:spcAft>
                          <a:spcPts val="0"/>
                        </a:spcAft>
                        <a:buNone/>
                      </a:pPr>
                      <a:r>
                        <a:rPr lang="en" sz="1200">
                          <a:latin typeface="Calibri"/>
                          <a:ea typeface="Calibri"/>
                          <a:cs typeface="Calibri"/>
                          <a:sym typeface="Calibri"/>
                        </a:rPr>
                        <a:t>Journalism/Literature</a:t>
                      </a:r>
                      <a:endParaRPr sz="1200">
                        <a:latin typeface="Calibri"/>
                        <a:ea typeface="Calibri"/>
                        <a:cs typeface="Calibri"/>
                        <a:sym typeface="Calibri"/>
                      </a:endParaRPr>
                    </a:p>
                  </a:txBody>
                  <a:tcPr marL="73025" marR="73025" marT="73025" marB="73025" anchor="ctr">
                    <a:solidFill>
                      <a:srgbClr val="FFFFFF"/>
                    </a:solidFill>
                  </a:tcPr>
                </a:tc>
                <a:extLst>
                  <a:ext uri="{0D108BD9-81ED-4DB2-BD59-A6C34878D82A}">
                    <a16:rowId xmlns:a16="http://schemas.microsoft.com/office/drawing/2014/main" val="10005"/>
                  </a:ext>
                </a:extLst>
              </a:tr>
              <a:tr h="429900">
                <a:tc>
                  <a:txBody>
                    <a:bodyPr/>
                    <a:lstStyle/>
                    <a:p>
                      <a:pPr marL="0" lvl="0" indent="0" algn="ctr" rtl="0">
                        <a:lnSpc>
                          <a:spcPct val="115000"/>
                        </a:lnSpc>
                        <a:spcBef>
                          <a:spcPts val="0"/>
                        </a:spcBef>
                        <a:spcAft>
                          <a:spcPts val="0"/>
                        </a:spcAft>
                        <a:buClr>
                          <a:schemeClr val="dk1"/>
                        </a:buClr>
                        <a:buSzPts val="1100"/>
                        <a:buFont typeface="Arial"/>
                        <a:buNone/>
                      </a:pPr>
                      <a:r>
                        <a:rPr lang="en" sz="1200">
                          <a:solidFill>
                            <a:srgbClr val="231F20"/>
                          </a:solidFill>
                          <a:latin typeface="Calibri"/>
                          <a:ea typeface="Calibri"/>
                          <a:cs typeface="Calibri"/>
                          <a:sym typeface="Calibri"/>
                        </a:rPr>
                        <a:t>I like to perform creative, artistic activities.</a:t>
                      </a:r>
                      <a:endParaRPr sz="1200">
                        <a:solidFill>
                          <a:srgbClr val="231F20"/>
                        </a:solidFill>
                        <a:latin typeface="Calibri"/>
                        <a:ea typeface="Calibri"/>
                        <a:cs typeface="Calibri"/>
                        <a:sym typeface="Calibri"/>
                      </a:endParaRPr>
                    </a:p>
                  </a:txBody>
                  <a:tcPr marL="73025" marR="73025" marT="73025" marB="73025" anchor="ctr">
                    <a:solidFill>
                      <a:srgbClr val="F3F3F3"/>
                    </a:solidFill>
                  </a:tcPr>
                </a:tc>
                <a:tc>
                  <a:txBody>
                    <a:bodyPr/>
                    <a:lstStyle/>
                    <a:p>
                      <a:pPr marL="0" lvl="0" indent="0" algn="ctr" rtl="0">
                        <a:lnSpc>
                          <a:spcPct val="115000"/>
                        </a:lnSpc>
                        <a:spcBef>
                          <a:spcPts val="0"/>
                        </a:spcBef>
                        <a:spcAft>
                          <a:spcPts val="0"/>
                        </a:spcAft>
                        <a:buClr>
                          <a:schemeClr val="dk1"/>
                        </a:buClr>
                        <a:buSzPts val="1100"/>
                        <a:buFont typeface="Arial"/>
                        <a:buNone/>
                      </a:pPr>
                      <a:r>
                        <a:rPr lang="en" sz="1200">
                          <a:solidFill>
                            <a:srgbClr val="231F20"/>
                          </a:solidFill>
                          <a:latin typeface="Calibri"/>
                          <a:ea typeface="Calibri"/>
                          <a:cs typeface="Calibri"/>
                          <a:sym typeface="Calibri"/>
                        </a:rPr>
                        <a:t>I am determined and tenacious.</a:t>
                      </a:r>
                      <a:endParaRPr sz="1200">
                        <a:latin typeface="Calibri"/>
                        <a:ea typeface="Calibri"/>
                        <a:cs typeface="Calibri"/>
                        <a:sym typeface="Calibri"/>
                      </a:endParaRPr>
                    </a:p>
                  </a:txBody>
                  <a:tcPr marL="73025" marR="73025" marT="73025" marB="73025" anchor="ctr">
                    <a:lnB w="12700" cap="flat" cmpd="sng">
                      <a:solidFill>
                        <a:srgbClr val="BED7D3"/>
                      </a:solidFill>
                      <a:prstDash val="solid"/>
                      <a:round/>
                      <a:headEnd type="none" w="sm" len="sm"/>
                      <a:tailEnd type="none" w="sm" len="sm"/>
                    </a:lnB>
                    <a:solidFill>
                      <a:srgbClr val="F3F3F3"/>
                    </a:solidFill>
                  </a:tcPr>
                </a:tc>
                <a:tc>
                  <a:txBody>
                    <a:bodyPr/>
                    <a:lstStyle/>
                    <a:p>
                      <a:pPr marL="0" lvl="0" indent="0" algn="ctr" rtl="0">
                        <a:spcBef>
                          <a:spcPts val="0"/>
                        </a:spcBef>
                        <a:spcAft>
                          <a:spcPts val="0"/>
                        </a:spcAft>
                        <a:buNone/>
                      </a:pPr>
                      <a:r>
                        <a:rPr lang="en" sz="1200">
                          <a:latin typeface="Calibri"/>
                          <a:ea typeface="Calibri"/>
                          <a:cs typeface="Calibri"/>
                          <a:sym typeface="Calibri"/>
                        </a:rPr>
                        <a:t>Audiovisual Technologies</a:t>
                      </a:r>
                      <a:endParaRPr sz="1200">
                        <a:latin typeface="Calibri"/>
                        <a:ea typeface="Calibri"/>
                        <a:cs typeface="Calibri"/>
                        <a:sym typeface="Calibri"/>
                      </a:endParaRPr>
                    </a:p>
                  </a:txBody>
                  <a:tcPr marL="73025" marR="73025" marT="73025" marB="73025" anchor="ctr">
                    <a:lnB w="12700" cap="flat" cmpd="sng">
                      <a:solidFill>
                        <a:srgbClr val="BED7D3"/>
                      </a:solidFill>
                      <a:prstDash val="solid"/>
                      <a:round/>
                      <a:headEnd type="none" w="sm" len="sm"/>
                      <a:tailEnd type="none" w="sm" len="sm"/>
                    </a:lnB>
                    <a:solidFill>
                      <a:srgbClr val="F3F3F3"/>
                    </a:solidFill>
                  </a:tcPr>
                </a:tc>
                <a:extLst>
                  <a:ext uri="{0D108BD9-81ED-4DB2-BD59-A6C34878D82A}">
                    <a16:rowId xmlns:a16="http://schemas.microsoft.com/office/drawing/2014/main" val="10006"/>
                  </a:ext>
                </a:extLst>
              </a:tr>
              <a:tr h="429900">
                <a:tc>
                  <a:txBody>
                    <a:bodyPr/>
                    <a:lstStyle/>
                    <a:p>
                      <a:pPr marL="0" lvl="0" indent="0" algn="ctr" rtl="0">
                        <a:lnSpc>
                          <a:spcPct val="115000"/>
                        </a:lnSpc>
                        <a:spcBef>
                          <a:spcPts val="0"/>
                        </a:spcBef>
                        <a:spcAft>
                          <a:spcPts val="0"/>
                        </a:spcAft>
                        <a:buClr>
                          <a:schemeClr val="dk1"/>
                        </a:buClr>
                        <a:buSzPts val="1100"/>
                        <a:buFont typeface="Arial"/>
                        <a:buNone/>
                      </a:pPr>
                      <a:r>
                        <a:rPr lang="en" sz="1200">
                          <a:solidFill>
                            <a:srgbClr val="231F20"/>
                          </a:solidFill>
                          <a:latin typeface="Calibri"/>
                          <a:ea typeface="Calibri"/>
                          <a:cs typeface="Calibri"/>
                          <a:sym typeface="Calibri"/>
                        </a:rPr>
                        <a:t>I often use video and recording technology.</a:t>
                      </a:r>
                      <a:endParaRPr sz="1200">
                        <a:solidFill>
                          <a:srgbClr val="231F20"/>
                        </a:solidFill>
                        <a:latin typeface="Calibri"/>
                        <a:ea typeface="Calibri"/>
                        <a:cs typeface="Calibri"/>
                        <a:sym typeface="Calibri"/>
                      </a:endParaRPr>
                    </a:p>
                  </a:txBody>
                  <a:tcPr marL="73025" marR="73025" marT="73025" marB="73025" anchor="ctr">
                    <a:lnR w="12700" cap="flat" cmpd="sng">
                      <a:solidFill>
                        <a:srgbClr val="BED7D3"/>
                      </a:solidFill>
                      <a:prstDash val="solid"/>
                      <a:round/>
                      <a:headEnd type="none" w="sm" len="sm"/>
                      <a:tailEnd type="none" w="sm" len="sm"/>
                    </a:lnR>
                    <a:solidFill>
                      <a:srgbClr val="FFFFFF"/>
                    </a:solidFill>
                  </a:tcPr>
                </a:tc>
                <a:tc>
                  <a:txBody>
                    <a:bodyPr/>
                    <a:lstStyle/>
                    <a:p>
                      <a:pPr marL="0" lvl="0" indent="0" algn="ctr" rtl="0">
                        <a:spcBef>
                          <a:spcPts val="0"/>
                        </a:spcBef>
                        <a:spcAft>
                          <a:spcPts val="0"/>
                        </a:spcAft>
                        <a:buNone/>
                      </a:pPr>
                      <a:endParaRPr sz="1200">
                        <a:latin typeface="Calibri"/>
                        <a:ea typeface="Calibri"/>
                        <a:cs typeface="Calibri"/>
                        <a:sym typeface="Calibri"/>
                      </a:endParaRPr>
                    </a:p>
                  </a:txBody>
                  <a:tcPr marL="73025" marR="73025" marT="73025" marB="73025" anchor="ctr">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solidFill>
                      <a:srgbClr val="999999"/>
                    </a:solidFill>
                  </a:tcPr>
                </a:tc>
                <a:tc>
                  <a:txBody>
                    <a:bodyPr/>
                    <a:lstStyle/>
                    <a:p>
                      <a:pPr marL="0" lvl="0" indent="0" algn="ctr" rtl="0">
                        <a:spcBef>
                          <a:spcPts val="0"/>
                        </a:spcBef>
                        <a:spcAft>
                          <a:spcPts val="0"/>
                        </a:spcAft>
                        <a:buNone/>
                      </a:pPr>
                      <a:endParaRPr sz="1200">
                        <a:latin typeface="Calibri"/>
                        <a:ea typeface="Calibri"/>
                        <a:cs typeface="Calibri"/>
                        <a:sym typeface="Calibri"/>
                      </a:endParaRPr>
                    </a:p>
                  </a:txBody>
                  <a:tcPr marL="73025" marR="73025" marT="73025" marB="73025" anchor="ctr">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solidFill>
                      <a:srgbClr val="999999"/>
                    </a:solidFill>
                  </a:tcPr>
                </a:tc>
                <a:extLst>
                  <a:ext uri="{0D108BD9-81ED-4DB2-BD59-A6C34878D82A}">
                    <a16:rowId xmlns:a16="http://schemas.microsoft.com/office/drawing/2014/main" val="10007"/>
                  </a:ext>
                </a:extLst>
              </a:tr>
              <a:tr h="683250">
                <a:tc>
                  <a:txBody>
                    <a:bodyPr/>
                    <a:lstStyle/>
                    <a:p>
                      <a:pPr marL="0" lvl="0" indent="0" algn="ctr" rtl="0">
                        <a:lnSpc>
                          <a:spcPct val="115000"/>
                        </a:lnSpc>
                        <a:spcBef>
                          <a:spcPts val="0"/>
                        </a:spcBef>
                        <a:spcAft>
                          <a:spcPts val="0"/>
                        </a:spcAft>
                        <a:buNone/>
                      </a:pPr>
                      <a:r>
                        <a:rPr lang="en" sz="1200">
                          <a:solidFill>
                            <a:srgbClr val="231F20"/>
                          </a:solidFill>
                          <a:latin typeface="Calibri"/>
                          <a:ea typeface="Calibri"/>
                          <a:cs typeface="Calibri"/>
                          <a:sym typeface="Calibri"/>
                        </a:rPr>
                        <a:t>I enjoy designing brochures and posters for projects. </a:t>
                      </a:r>
                      <a:endParaRPr sz="1200">
                        <a:solidFill>
                          <a:srgbClr val="231F20"/>
                        </a:solidFill>
                        <a:latin typeface="Calibri"/>
                        <a:ea typeface="Calibri"/>
                        <a:cs typeface="Calibri"/>
                        <a:sym typeface="Calibri"/>
                      </a:endParaRPr>
                    </a:p>
                  </a:txBody>
                  <a:tcPr marL="73025" marR="73025" marT="73025" marB="73025" anchor="ctr">
                    <a:lnR w="12700" cap="flat" cmpd="sng">
                      <a:solidFill>
                        <a:srgbClr val="BED7D3"/>
                      </a:solidFill>
                      <a:prstDash val="solid"/>
                      <a:round/>
                      <a:headEnd type="none" w="sm" len="sm"/>
                      <a:tailEnd type="none" w="sm" len="sm"/>
                    </a:lnR>
                    <a:solidFill>
                      <a:srgbClr val="F3F3F3"/>
                    </a:solidFill>
                  </a:tcPr>
                </a:tc>
                <a:tc>
                  <a:txBody>
                    <a:bodyPr/>
                    <a:lstStyle/>
                    <a:p>
                      <a:pPr marL="0" lvl="0" indent="0" algn="ctr" rtl="0">
                        <a:spcBef>
                          <a:spcPts val="0"/>
                        </a:spcBef>
                        <a:spcAft>
                          <a:spcPts val="0"/>
                        </a:spcAft>
                        <a:buNone/>
                      </a:pPr>
                      <a:endParaRPr sz="1200">
                        <a:latin typeface="Calibri"/>
                        <a:ea typeface="Calibri"/>
                        <a:cs typeface="Calibri"/>
                        <a:sym typeface="Calibri"/>
                      </a:endParaRPr>
                    </a:p>
                  </a:txBody>
                  <a:tcPr marL="73025" marR="73025" marT="73025" marB="73025" anchor="ctr">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solidFill>
                      <a:srgbClr val="999999"/>
                    </a:solidFill>
                  </a:tcPr>
                </a:tc>
                <a:tc>
                  <a:txBody>
                    <a:bodyPr/>
                    <a:lstStyle/>
                    <a:p>
                      <a:pPr marL="0" lvl="0" indent="0" algn="l" rtl="0">
                        <a:spcBef>
                          <a:spcPts val="1000"/>
                        </a:spcBef>
                        <a:spcAft>
                          <a:spcPts val="0"/>
                        </a:spcAft>
                        <a:buNone/>
                      </a:pPr>
                      <a:r>
                        <a:rPr lang="en" sz="1200" b="1">
                          <a:solidFill>
                            <a:srgbClr val="910D28"/>
                          </a:solidFill>
                          <a:highlight>
                            <a:schemeClr val="lt1"/>
                          </a:highlight>
                          <a:latin typeface="Calibri"/>
                          <a:ea typeface="Calibri"/>
                          <a:cs typeface="Calibri"/>
                          <a:sym typeface="Calibri"/>
                        </a:rPr>
                        <a:t>Survey Card C Total:</a:t>
                      </a:r>
                      <a:endParaRPr sz="1200">
                        <a:solidFill>
                          <a:schemeClr val="dk1"/>
                        </a:solidFill>
                        <a:latin typeface="Calibri"/>
                        <a:ea typeface="Calibri"/>
                        <a:cs typeface="Calibri"/>
                        <a:sym typeface="Calibri"/>
                      </a:endParaRPr>
                    </a:p>
                    <a:p>
                      <a:pPr marL="0" lvl="0" indent="0" algn="ctr" rtl="0">
                        <a:spcBef>
                          <a:spcPts val="0"/>
                        </a:spcBef>
                        <a:spcAft>
                          <a:spcPts val="0"/>
                        </a:spcAft>
                        <a:buNone/>
                      </a:pPr>
                      <a:endParaRPr sz="1200" b="1">
                        <a:solidFill>
                          <a:srgbClr val="910D28"/>
                        </a:solidFill>
                        <a:latin typeface="Calibri"/>
                        <a:ea typeface="Calibri"/>
                        <a:cs typeface="Calibri"/>
                        <a:sym typeface="Calibri"/>
                      </a:endParaRPr>
                    </a:p>
                  </a:txBody>
                  <a:tcPr marL="73025" marR="73025" marT="73025" marB="73025" anchor="ctr">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solidFill>
                      <a:srgbClr val="FFFFFF"/>
                    </a:solidFill>
                  </a:tcPr>
                </a:tc>
                <a:extLst>
                  <a:ext uri="{0D108BD9-81ED-4DB2-BD59-A6C34878D82A}">
                    <a16:rowId xmlns:a16="http://schemas.microsoft.com/office/drawing/2014/main" val="10008"/>
                  </a:ext>
                </a:extLst>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graphicFrame>
        <p:nvGraphicFramePr>
          <p:cNvPr id="81" name="Google Shape;81;p18"/>
          <p:cNvGraphicFramePr/>
          <p:nvPr/>
        </p:nvGraphicFramePr>
        <p:xfrm>
          <a:off x="-37" y="0"/>
          <a:ext cx="9144000" cy="5143525"/>
        </p:xfrm>
        <a:graphic>
          <a:graphicData uri="http://schemas.openxmlformats.org/drawingml/2006/table">
            <a:tbl>
              <a:tblPr bandRow="1">
                <a:noFill/>
                <a:tableStyleId>{4C863E2C-6CC6-44A2-8A6B-BEAB063E3C7C}</a:tableStyleId>
              </a:tblPr>
              <a:tblGrid>
                <a:gridCol w="30480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gridCol w="3048000">
                  <a:extLst>
                    <a:ext uri="{9D8B030D-6E8A-4147-A177-3AD203B41FA5}">
                      <a16:colId xmlns:a16="http://schemas.microsoft.com/office/drawing/2014/main" val="20002"/>
                    </a:ext>
                  </a:extLst>
                </a:gridCol>
              </a:tblGrid>
              <a:tr h="661225">
                <a:tc gridSpan="3">
                  <a:txBody>
                    <a:bodyPr/>
                    <a:lstStyle/>
                    <a:p>
                      <a:pPr marL="0" lvl="0" indent="0" algn="ctr" rtl="0">
                        <a:lnSpc>
                          <a:spcPct val="115000"/>
                        </a:lnSpc>
                        <a:spcBef>
                          <a:spcPts val="0"/>
                        </a:spcBef>
                        <a:spcAft>
                          <a:spcPts val="600"/>
                        </a:spcAft>
                        <a:buNone/>
                      </a:pPr>
                      <a:r>
                        <a:rPr lang="en" sz="1200" b="1">
                          <a:solidFill>
                            <a:srgbClr val="FFFFFF"/>
                          </a:solidFill>
                          <a:latin typeface="Calibri"/>
                          <a:ea typeface="Calibri"/>
                          <a:cs typeface="Calibri"/>
                          <a:sym typeface="Calibri"/>
                        </a:rPr>
                        <a:t>Survey Card D</a:t>
                      </a:r>
                      <a:endParaRPr sz="1200" b="1">
                        <a:solidFill>
                          <a:srgbClr val="FFFFFF"/>
                        </a:solidFill>
                        <a:latin typeface="Calibri"/>
                        <a:ea typeface="Calibri"/>
                        <a:cs typeface="Calibri"/>
                        <a:sym typeface="Calibri"/>
                      </a:endParaRPr>
                    </a:p>
                  </a:txBody>
                  <a:tcPr marL="73025" marR="73025" marT="73025" marB="73025" anchor="ctr">
                    <a:solidFill>
                      <a:srgbClr val="3E5C61"/>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719075">
                <a:tc>
                  <a:txBody>
                    <a:bodyPr/>
                    <a:lstStyle/>
                    <a:p>
                      <a:pPr marL="0" lvl="0" indent="0" algn="ctr" rtl="0">
                        <a:spcBef>
                          <a:spcPts val="1000"/>
                        </a:spcBef>
                        <a:spcAft>
                          <a:spcPts val="0"/>
                        </a:spcAft>
                        <a:buNone/>
                      </a:pPr>
                      <a:r>
                        <a:rPr lang="en" sz="1200" b="1">
                          <a:solidFill>
                            <a:srgbClr val="910D28"/>
                          </a:solidFill>
                          <a:highlight>
                            <a:srgbClr val="FFFFFF"/>
                          </a:highlight>
                          <a:latin typeface="Calibri"/>
                          <a:ea typeface="Calibri"/>
                          <a:cs typeface="Calibri"/>
                          <a:sym typeface="Calibri"/>
                        </a:rPr>
                        <a:t>Activities that describe what I like to do:</a:t>
                      </a:r>
                      <a:endParaRPr sz="1200" b="1">
                        <a:solidFill>
                          <a:srgbClr val="910D28"/>
                        </a:solidFill>
                        <a:highlight>
                          <a:srgbClr val="FFFFFF"/>
                        </a:highlight>
                        <a:latin typeface="Calibri"/>
                        <a:ea typeface="Calibri"/>
                        <a:cs typeface="Calibri"/>
                        <a:sym typeface="Calibri"/>
                      </a:endParaRPr>
                    </a:p>
                  </a:txBody>
                  <a:tcPr marL="73025" marR="73025" marT="73025" marB="73025" anchor="ctr"/>
                </a:tc>
                <a:tc>
                  <a:txBody>
                    <a:bodyPr/>
                    <a:lstStyle/>
                    <a:p>
                      <a:pPr marL="0" lvl="0" indent="0" algn="ctr" rtl="0">
                        <a:spcBef>
                          <a:spcPts val="1000"/>
                        </a:spcBef>
                        <a:spcAft>
                          <a:spcPts val="0"/>
                        </a:spcAft>
                        <a:buNone/>
                      </a:pPr>
                      <a:r>
                        <a:rPr lang="en" sz="1200" b="1">
                          <a:solidFill>
                            <a:srgbClr val="910D28"/>
                          </a:solidFill>
                          <a:highlight>
                            <a:srgbClr val="FFFFFF"/>
                          </a:highlight>
                          <a:latin typeface="Calibri"/>
                          <a:ea typeface="Calibri"/>
                          <a:cs typeface="Calibri"/>
                          <a:sym typeface="Calibri"/>
                        </a:rPr>
                        <a:t>Personal qualities that describe me: </a:t>
                      </a:r>
                      <a:endParaRPr sz="1200">
                        <a:latin typeface="Calibri"/>
                        <a:ea typeface="Calibri"/>
                        <a:cs typeface="Calibri"/>
                        <a:sym typeface="Calibri"/>
                      </a:endParaRPr>
                    </a:p>
                  </a:txBody>
                  <a:tcPr marL="73025" marR="73025" marT="73025" marB="73025" anchor="ctr"/>
                </a:tc>
                <a:tc>
                  <a:txBody>
                    <a:bodyPr/>
                    <a:lstStyle/>
                    <a:p>
                      <a:pPr marL="0" lvl="0" indent="0" algn="ctr" rtl="0">
                        <a:spcBef>
                          <a:spcPts val="1000"/>
                        </a:spcBef>
                        <a:spcAft>
                          <a:spcPts val="0"/>
                        </a:spcAft>
                        <a:buNone/>
                      </a:pPr>
                      <a:r>
                        <a:rPr lang="en" sz="1200" b="1">
                          <a:solidFill>
                            <a:srgbClr val="910D28"/>
                          </a:solidFill>
                          <a:highlight>
                            <a:srgbClr val="FFFFFF"/>
                          </a:highlight>
                          <a:latin typeface="Calibri"/>
                          <a:ea typeface="Calibri"/>
                          <a:cs typeface="Calibri"/>
                          <a:sym typeface="Calibri"/>
                        </a:rPr>
                        <a:t>School subjects I like:</a:t>
                      </a:r>
                      <a:endParaRPr sz="1200">
                        <a:latin typeface="Calibri"/>
                        <a:ea typeface="Calibri"/>
                        <a:cs typeface="Calibri"/>
                        <a:sym typeface="Calibri"/>
                      </a:endParaRPr>
                    </a:p>
                  </a:txBody>
                  <a:tcPr marL="73025" marR="73025" marT="73025" marB="73025" anchor="ctr"/>
                </a:tc>
                <a:extLst>
                  <a:ext uri="{0D108BD9-81ED-4DB2-BD59-A6C34878D82A}">
                    <a16:rowId xmlns:a16="http://schemas.microsoft.com/office/drawing/2014/main" val="10001"/>
                  </a:ext>
                </a:extLst>
              </a:tr>
              <a:tr h="735600">
                <a:tc>
                  <a:txBody>
                    <a:bodyPr/>
                    <a:lstStyle/>
                    <a:p>
                      <a:pPr marL="0" lvl="0" indent="0" algn="ctr" rtl="0">
                        <a:lnSpc>
                          <a:spcPct val="115000"/>
                        </a:lnSpc>
                        <a:spcBef>
                          <a:spcPts val="0"/>
                        </a:spcBef>
                        <a:spcAft>
                          <a:spcPts val="0"/>
                        </a:spcAft>
                        <a:buNone/>
                      </a:pPr>
                      <a:r>
                        <a:rPr lang="en" sz="1200">
                          <a:solidFill>
                            <a:srgbClr val="231F20"/>
                          </a:solidFill>
                          <a:latin typeface="Calibri"/>
                          <a:ea typeface="Calibri"/>
                          <a:cs typeface="Calibri"/>
                          <a:sym typeface="Calibri"/>
                        </a:rPr>
                        <a:t>I enjoy communicating with different types of people. </a:t>
                      </a:r>
                      <a:endParaRPr sz="1200">
                        <a:latin typeface="Calibri"/>
                        <a:ea typeface="Calibri"/>
                        <a:cs typeface="Calibri"/>
                        <a:sym typeface="Calibri"/>
                      </a:endParaRPr>
                    </a:p>
                  </a:txBody>
                  <a:tcPr marL="73025" marR="73025" marT="73025" marB="73025" anchor="ctr">
                    <a:solidFill>
                      <a:srgbClr val="F3F3F3"/>
                    </a:solidFill>
                  </a:tcPr>
                </a:tc>
                <a:tc>
                  <a:txBody>
                    <a:bodyPr/>
                    <a:lstStyle/>
                    <a:p>
                      <a:pPr marL="0" lvl="0" indent="0" algn="ctr" rtl="0">
                        <a:spcBef>
                          <a:spcPts val="0"/>
                        </a:spcBef>
                        <a:spcAft>
                          <a:spcPts val="0"/>
                        </a:spcAft>
                        <a:buNone/>
                      </a:pPr>
                      <a:r>
                        <a:rPr lang="en" sz="1200">
                          <a:latin typeface="Calibri"/>
                          <a:ea typeface="Calibri"/>
                          <a:cs typeface="Calibri"/>
                          <a:sym typeface="Calibri"/>
                        </a:rPr>
                        <a:t>I am friendly.</a:t>
                      </a:r>
                      <a:endParaRPr sz="1200">
                        <a:latin typeface="Calibri"/>
                        <a:ea typeface="Calibri"/>
                        <a:cs typeface="Calibri"/>
                        <a:sym typeface="Calibri"/>
                      </a:endParaRPr>
                    </a:p>
                  </a:txBody>
                  <a:tcPr marL="73025" marR="73025" marT="73025" marB="73025" anchor="ctr">
                    <a:solidFill>
                      <a:srgbClr val="F3F3F3"/>
                    </a:solidFill>
                  </a:tcPr>
                </a:tc>
                <a:tc>
                  <a:txBody>
                    <a:bodyPr/>
                    <a:lstStyle/>
                    <a:p>
                      <a:pPr marL="0" lvl="0" indent="0" algn="ctr" rtl="0">
                        <a:spcBef>
                          <a:spcPts val="0"/>
                        </a:spcBef>
                        <a:spcAft>
                          <a:spcPts val="0"/>
                        </a:spcAft>
                        <a:buNone/>
                      </a:pPr>
                      <a:r>
                        <a:rPr lang="en" sz="1200">
                          <a:latin typeface="Calibri"/>
                          <a:ea typeface="Calibri"/>
                          <a:cs typeface="Calibri"/>
                          <a:sym typeface="Calibri"/>
                        </a:rPr>
                        <a:t>Language Arts</a:t>
                      </a:r>
                      <a:endParaRPr sz="1200">
                        <a:latin typeface="Calibri"/>
                        <a:ea typeface="Calibri"/>
                        <a:cs typeface="Calibri"/>
                        <a:sym typeface="Calibri"/>
                      </a:endParaRPr>
                    </a:p>
                  </a:txBody>
                  <a:tcPr marL="73025" marR="73025" marT="73025" marB="73025" anchor="ctr">
                    <a:solidFill>
                      <a:srgbClr val="F3F3F3"/>
                    </a:solidFill>
                  </a:tcPr>
                </a:tc>
                <a:extLst>
                  <a:ext uri="{0D108BD9-81ED-4DB2-BD59-A6C34878D82A}">
                    <a16:rowId xmlns:a16="http://schemas.microsoft.com/office/drawing/2014/main" val="10002"/>
                  </a:ext>
                </a:extLst>
              </a:tr>
              <a:tr h="661225">
                <a:tc>
                  <a:txBody>
                    <a:bodyPr/>
                    <a:lstStyle/>
                    <a:p>
                      <a:pPr marL="0" lvl="0" indent="0" algn="ctr" rtl="0">
                        <a:spcBef>
                          <a:spcPts val="0"/>
                        </a:spcBef>
                        <a:spcAft>
                          <a:spcPts val="0"/>
                        </a:spcAft>
                        <a:buNone/>
                      </a:pPr>
                      <a:r>
                        <a:rPr lang="en" sz="1200">
                          <a:latin typeface="Calibri"/>
                          <a:ea typeface="Calibri"/>
                          <a:cs typeface="Calibri"/>
                          <a:sym typeface="Calibri"/>
                        </a:rPr>
                        <a:t>I want to help others with their homework and to learn new things.</a:t>
                      </a:r>
                      <a:endParaRPr sz="1200">
                        <a:latin typeface="Calibri"/>
                        <a:ea typeface="Calibri"/>
                        <a:cs typeface="Calibri"/>
                        <a:sym typeface="Calibri"/>
                      </a:endParaRPr>
                    </a:p>
                  </a:txBody>
                  <a:tcPr marL="73025" marR="73025" marT="73025" marB="73025" anchor="ctr"/>
                </a:tc>
                <a:tc>
                  <a:txBody>
                    <a:bodyPr/>
                    <a:lstStyle/>
                    <a:p>
                      <a:pPr marL="0" lvl="0" indent="0" algn="ctr" rtl="0">
                        <a:spcBef>
                          <a:spcPts val="0"/>
                        </a:spcBef>
                        <a:spcAft>
                          <a:spcPts val="0"/>
                        </a:spcAft>
                        <a:buNone/>
                      </a:pPr>
                      <a:r>
                        <a:rPr lang="en" sz="1200">
                          <a:latin typeface="Calibri"/>
                          <a:ea typeface="Calibri"/>
                          <a:cs typeface="Calibri"/>
                          <a:sym typeface="Calibri"/>
                        </a:rPr>
                        <a:t>I make decisions.</a:t>
                      </a:r>
                      <a:endParaRPr sz="1200">
                        <a:latin typeface="Calibri"/>
                        <a:ea typeface="Calibri"/>
                        <a:cs typeface="Calibri"/>
                        <a:sym typeface="Calibri"/>
                      </a:endParaRPr>
                    </a:p>
                  </a:txBody>
                  <a:tcPr marL="73025" marR="73025" marT="73025" marB="73025" anchor="ctr"/>
                </a:tc>
                <a:tc>
                  <a:txBody>
                    <a:bodyPr/>
                    <a:lstStyle/>
                    <a:p>
                      <a:pPr marL="0" lvl="0" indent="0" algn="ctr" rtl="0">
                        <a:spcBef>
                          <a:spcPts val="0"/>
                        </a:spcBef>
                        <a:spcAft>
                          <a:spcPts val="0"/>
                        </a:spcAft>
                        <a:buNone/>
                      </a:pPr>
                      <a:r>
                        <a:rPr lang="en" sz="1200">
                          <a:latin typeface="Calibri"/>
                          <a:ea typeface="Calibri"/>
                          <a:cs typeface="Calibri"/>
                          <a:sym typeface="Calibri"/>
                        </a:rPr>
                        <a:t>Social Studies</a:t>
                      </a:r>
                      <a:endParaRPr sz="1200">
                        <a:latin typeface="Calibri"/>
                        <a:ea typeface="Calibri"/>
                        <a:cs typeface="Calibri"/>
                        <a:sym typeface="Calibri"/>
                      </a:endParaRPr>
                    </a:p>
                  </a:txBody>
                  <a:tcPr marL="73025" marR="73025" marT="73025" marB="73025" anchor="ctr"/>
                </a:tc>
                <a:extLst>
                  <a:ext uri="{0D108BD9-81ED-4DB2-BD59-A6C34878D82A}">
                    <a16:rowId xmlns:a16="http://schemas.microsoft.com/office/drawing/2014/main" val="10003"/>
                  </a:ext>
                </a:extLst>
              </a:tr>
              <a:tr h="425675">
                <a:tc>
                  <a:txBody>
                    <a:bodyPr/>
                    <a:lstStyle/>
                    <a:p>
                      <a:pPr marL="0" lvl="0" indent="0" algn="ctr" rtl="0">
                        <a:spcBef>
                          <a:spcPts val="0"/>
                        </a:spcBef>
                        <a:spcAft>
                          <a:spcPts val="0"/>
                        </a:spcAft>
                        <a:buNone/>
                      </a:pPr>
                      <a:r>
                        <a:rPr lang="en" sz="1200">
                          <a:latin typeface="Calibri"/>
                          <a:ea typeface="Calibri"/>
                          <a:cs typeface="Calibri"/>
                          <a:sym typeface="Calibri"/>
                        </a:rPr>
                        <a:t>I like to go to school.</a:t>
                      </a:r>
                      <a:endParaRPr sz="1200">
                        <a:latin typeface="Calibri"/>
                        <a:ea typeface="Calibri"/>
                        <a:cs typeface="Calibri"/>
                        <a:sym typeface="Calibri"/>
                      </a:endParaRPr>
                    </a:p>
                  </a:txBody>
                  <a:tcPr marL="73025" marR="73025" marT="73025" marB="73025" anchor="ctr">
                    <a:solidFill>
                      <a:srgbClr val="F3F3F3"/>
                    </a:solidFill>
                  </a:tcPr>
                </a:tc>
                <a:tc>
                  <a:txBody>
                    <a:bodyPr/>
                    <a:lstStyle/>
                    <a:p>
                      <a:pPr marL="0" lvl="0" indent="0" algn="ctr" rtl="0">
                        <a:spcBef>
                          <a:spcPts val="0"/>
                        </a:spcBef>
                        <a:spcAft>
                          <a:spcPts val="0"/>
                        </a:spcAft>
                        <a:buNone/>
                      </a:pPr>
                      <a:r>
                        <a:rPr lang="en" sz="1200">
                          <a:latin typeface="Calibri"/>
                          <a:ea typeface="Calibri"/>
                          <a:cs typeface="Calibri"/>
                          <a:sym typeface="Calibri"/>
                        </a:rPr>
                        <a:t>I am helpful.</a:t>
                      </a:r>
                      <a:endParaRPr sz="1200">
                        <a:latin typeface="Calibri"/>
                        <a:ea typeface="Calibri"/>
                        <a:cs typeface="Calibri"/>
                        <a:sym typeface="Calibri"/>
                      </a:endParaRPr>
                    </a:p>
                  </a:txBody>
                  <a:tcPr marL="73025" marR="73025" marT="73025" marB="73025" anchor="ctr">
                    <a:solidFill>
                      <a:srgbClr val="F3F3F3"/>
                    </a:solidFill>
                  </a:tcPr>
                </a:tc>
                <a:tc>
                  <a:txBody>
                    <a:bodyPr/>
                    <a:lstStyle/>
                    <a:p>
                      <a:pPr marL="0" lvl="0" indent="0" algn="ctr" rtl="0">
                        <a:spcBef>
                          <a:spcPts val="0"/>
                        </a:spcBef>
                        <a:spcAft>
                          <a:spcPts val="0"/>
                        </a:spcAft>
                        <a:buNone/>
                      </a:pPr>
                      <a:r>
                        <a:rPr lang="en" sz="1200">
                          <a:latin typeface="Calibri"/>
                          <a:ea typeface="Calibri"/>
                          <a:cs typeface="Calibri"/>
                          <a:sym typeface="Calibri"/>
                        </a:rPr>
                        <a:t>Math</a:t>
                      </a:r>
                      <a:endParaRPr sz="1200">
                        <a:latin typeface="Calibri"/>
                        <a:ea typeface="Calibri"/>
                        <a:cs typeface="Calibri"/>
                        <a:sym typeface="Calibri"/>
                      </a:endParaRPr>
                    </a:p>
                  </a:txBody>
                  <a:tcPr marL="73025" marR="73025" marT="73025" marB="73025" anchor="ctr">
                    <a:solidFill>
                      <a:srgbClr val="F3F3F3"/>
                    </a:solidFill>
                  </a:tcPr>
                </a:tc>
                <a:extLst>
                  <a:ext uri="{0D108BD9-81ED-4DB2-BD59-A6C34878D82A}">
                    <a16:rowId xmlns:a16="http://schemas.microsoft.com/office/drawing/2014/main" val="10004"/>
                  </a:ext>
                </a:extLst>
              </a:tr>
              <a:tr h="425675">
                <a:tc>
                  <a:txBody>
                    <a:bodyPr/>
                    <a:lstStyle/>
                    <a:p>
                      <a:pPr marL="0" lvl="0" indent="0" algn="ctr" rtl="0">
                        <a:spcBef>
                          <a:spcPts val="0"/>
                        </a:spcBef>
                        <a:spcAft>
                          <a:spcPts val="0"/>
                        </a:spcAft>
                        <a:buNone/>
                      </a:pPr>
                      <a:r>
                        <a:rPr lang="en" sz="1200">
                          <a:latin typeface="Calibri"/>
                          <a:ea typeface="Calibri"/>
                          <a:cs typeface="Calibri"/>
                          <a:sym typeface="Calibri"/>
                        </a:rPr>
                        <a:t>I can handle several responsibilities at once.</a:t>
                      </a:r>
                      <a:endParaRPr sz="1200">
                        <a:latin typeface="Calibri"/>
                        <a:ea typeface="Calibri"/>
                        <a:cs typeface="Calibri"/>
                        <a:sym typeface="Calibri"/>
                      </a:endParaRPr>
                    </a:p>
                  </a:txBody>
                  <a:tcPr marL="73025" marR="73025" marT="73025" marB="73025" anchor="ctr">
                    <a:solidFill>
                      <a:srgbClr val="FFFFFF"/>
                    </a:solidFill>
                  </a:tcPr>
                </a:tc>
                <a:tc>
                  <a:txBody>
                    <a:bodyPr/>
                    <a:lstStyle/>
                    <a:p>
                      <a:pPr marL="0" lvl="0" indent="0" algn="ctr" rtl="0">
                        <a:spcBef>
                          <a:spcPts val="0"/>
                        </a:spcBef>
                        <a:spcAft>
                          <a:spcPts val="0"/>
                        </a:spcAft>
                        <a:buNone/>
                      </a:pPr>
                      <a:r>
                        <a:rPr lang="en" sz="1200">
                          <a:latin typeface="Calibri"/>
                          <a:ea typeface="Calibri"/>
                          <a:cs typeface="Calibri"/>
                          <a:sym typeface="Calibri"/>
                        </a:rPr>
                        <a:t>I am innovative and inquisitive.</a:t>
                      </a:r>
                      <a:endParaRPr sz="1200">
                        <a:latin typeface="Calibri"/>
                        <a:ea typeface="Calibri"/>
                        <a:cs typeface="Calibri"/>
                        <a:sym typeface="Calibri"/>
                      </a:endParaRPr>
                    </a:p>
                  </a:txBody>
                  <a:tcPr marL="73025" marR="73025" marT="73025" marB="73025" anchor="ctr">
                    <a:solidFill>
                      <a:srgbClr val="FFFFFF"/>
                    </a:solidFill>
                  </a:tcPr>
                </a:tc>
                <a:tc>
                  <a:txBody>
                    <a:bodyPr/>
                    <a:lstStyle/>
                    <a:p>
                      <a:pPr marL="0" lvl="0" indent="0" algn="ctr" rtl="0">
                        <a:spcBef>
                          <a:spcPts val="0"/>
                        </a:spcBef>
                        <a:spcAft>
                          <a:spcPts val="0"/>
                        </a:spcAft>
                        <a:buNone/>
                      </a:pPr>
                      <a:r>
                        <a:rPr lang="en" sz="1200">
                          <a:latin typeface="Calibri"/>
                          <a:ea typeface="Calibri"/>
                          <a:cs typeface="Calibri"/>
                          <a:sym typeface="Calibri"/>
                        </a:rPr>
                        <a:t>Science</a:t>
                      </a:r>
                      <a:endParaRPr sz="1200">
                        <a:latin typeface="Calibri"/>
                        <a:ea typeface="Calibri"/>
                        <a:cs typeface="Calibri"/>
                        <a:sym typeface="Calibri"/>
                      </a:endParaRPr>
                    </a:p>
                  </a:txBody>
                  <a:tcPr marL="73025" marR="73025" marT="73025" marB="73025" anchor="ctr">
                    <a:solidFill>
                      <a:srgbClr val="FFFFFF"/>
                    </a:solidFill>
                  </a:tcPr>
                </a:tc>
                <a:extLst>
                  <a:ext uri="{0D108BD9-81ED-4DB2-BD59-A6C34878D82A}">
                    <a16:rowId xmlns:a16="http://schemas.microsoft.com/office/drawing/2014/main" val="10005"/>
                  </a:ext>
                </a:extLst>
              </a:tr>
              <a:tr h="425675">
                <a:tc>
                  <a:txBody>
                    <a:bodyPr/>
                    <a:lstStyle/>
                    <a:p>
                      <a:pPr marL="0" lvl="0" indent="0" algn="ctr" rtl="0">
                        <a:spcBef>
                          <a:spcPts val="0"/>
                        </a:spcBef>
                        <a:spcAft>
                          <a:spcPts val="0"/>
                        </a:spcAft>
                        <a:buNone/>
                      </a:pPr>
                      <a:r>
                        <a:rPr lang="en" sz="1200">
                          <a:latin typeface="Calibri"/>
                          <a:ea typeface="Calibri"/>
                          <a:cs typeface="Calibri"/>
                          <a:sym typeface="Calibri"/>
                        </a:rPr>
                        <a:t>I direct and plan activities for others.</a:t>
                      </a:r>
                      <a:endParaRPr sz="1200">
                        <a:latin typeface="Calibri"/>
                        <a:ea typeface="Calibri"/>
                        <a:cs typeface="Calibri"/>
                        <a:sym typeface="Calibri"/>
                      </a:endParaRPr>
                    </a:p>
                  </a:txBody>
                  <a:tcPr marL="73025" marR="73025" marT="73025" marB="73025" anchor="ctr">
                    <a:solidFill>
                      <a:srgbClr val="F3F3F3"/>
                    </a:solidFill>
                  </a:tcPr>
                </a:tc>
                <a:tc>
                  <a:txBody>
                    <a:bodyPr/>
                    <a:lstStyle/>
                    <a:p>
                      <a:pPr marL="0" lvl="0" indent="0" algn="ctr" rtl="0">
                        <a:spcBef>
                          <a:spcPts val="0"/>
                        </a:spcBef>
                        <a:spcAft>
                          <a:spcPts val="0"/>
                        </a:spcAft>
                        <a:buNone/>
                      </a:pPr>
                      <a:r>
                        <a:rPr lang="en" sz="1200">
                          <a:latin typeface="Calibri"/>
                          <a:ea typeface="Calibri"/>
                          <a:cs typeface="Calibri"/>
                          <a:sym typeface="Calibri"/>
                        </a:rPr>
                        <a:t>I am a good listener.</a:t>
                      </a:r>
                      <a:endParaRPr sz="1200">
                        <a:latin typeface="Calibri"/>
                        <a:ea typeface="Calibri"/>
                        <a:cs typeface="Calibri"/>
                        <a:sym typeface="Calibri"/>
                      </a:endParaRPr>
                    </a:p>
                  </a:txBody>
                  <a:tcPr marL="73025" marR="73025" marT="73025" marB="73025" anchor="ctr">
                    <a:lnB w="12700" cap="flat" cmpd="sng">
                      <a:solidFill>
                        <a:srgbClr val="BED7D3"/>
                      </a:solidFill>
                      <a:prstDash val="solid"/>
                      <a:round/>
                      <a:headEnd type="none" w="sm" len="sm"/>
                      <a:tailEnd type="none" w="sm" len="sm"/>
                    </a:lnB>
                    <a:solidFill>
                      <a:srgbClr val="F3F3F3"/>
                    </a:solidFill>
                  </a:tcPr>
                </a:tc>
                <a:tc>
                  <a:txBody>
                    <a:bodyPr/>
                    <a:lstStyle/>
                    <a:p>
                      <a:pPr marL="0" lvl="0" indent="0" algn="ctr" rtl="0">
                        <a:spcBef>
                          <a:spcPts val="0"/>
                        </a:spcBef>
                        <a:spcAft>
                          <a:spcPts val="0"/>
                        </a:spcAft>
                        <a:buNone/>
                      </a:pPr>
                      <a:r>
                        <a:rPr lang="en" sz="1200">
                          <a:latin typeface="Calibri"/>
                          <a:ea typeface="Calibri"/>
                          <a:cs typeface="Calibri"/>
                          <a:sym typeface="Calibri"/>
                        </a:rPr>
                        <a:t>Psychology</a:t>
                      </a:r>
                      <a:endParaRPr sz="1200">
                        <a:latin typeface="Calibri"/>
                        <a:ea typeface="Calibri"/>
                        <a:cs typeface="Calibri"/>
                        <a:sym typeface="Calibri"/>
                      </a:endParaRPr>
                    </a:p>
                  </a:txBody>
                  <a:tcPr marL="73025" marR="73025" marT="73025" marB="73025" anchor="ctr">
                    <a:lnB w="12700" cap="flat" cmpd="sng">
                      <a:solidFill>
                        <a:srgbClr val="BED7D3"/>
                      </a:solidFill>
                      <a:prstDash val="solid"/>
                      <a:round/>
                      <a:headEnd type="none" w="sm" len="sm"/>
                      <a:tailEnd type="none" w="sm" len="sm"/>
                    </a:lnB>
                    <a:solidFill>
                      <a:srgbClr val="F3F3F3"/>
                    </a:solidFill>
                  </a:tcPr>
                </a:tc>
                <a:extLst>
                  <a:ext uri="{0D108BD9-81ED-4DB2-BD59-A6C34878D82A}">
                    <a16:rowId xmlns:a16="http://schemas.microsoft.com/office/drawing/2014/main" val="10006"/>
                  </a:ext>
                </a:extLst>
              </a:tr>
              <a:tr h="428150">
                <a:tc>
                  <a:txBody>
                    <a:bodyPr/>
                    <a:lstStyle/>
                    <a:p>
                      <a:pPr marL="0" lvl="0" indent="0" algn="ctr" rtl="0">
                        <a:spcBef>
                          <a:spcPts val="0"/>
                        </a:spcBef>
                        <a:spcAft>
                          <a:spcPts val="0"/>
                        </a:spcAft>
                        <a:buNone/>
                      </a:pPr>
                      <a:r>
                        <a:rPr lang="en" sz="1200">
                          <a:latin typeface="Calibri"/>
                          <a:ea typeface="Calibri"/>
                          <a:cs typeface="Calibri"/>
                          <a:sym typeface="Calibri"/>
                        </a:rPr>
                        <a:t>I enjoy acquiring new information.</a:t>
                      </a:r>
                      <a:endParaRPr sz="1200">
                        <a:latin typeface="Calibri"/>
                        <a:ea typeface="Calibri"/>
                        <a:cs typeface="Calibri"/>
                        <a:sym typeface="Calibri"/>
                      </a:endParaRPr>
                    </a:p>
                  </a:txBody>
                  <a:tcPr marL="73025" marR="73025" marT="73025" marB="73025" anchor="ctr">
                    <a:lnR w="12700" cap="flat" cmpd="sng">
                      <a:solidFill>
                        <a:srgbClr val="BED7D3"/>
                      </a:solidFill>
                      <a:prstDash val="solid"/>
                      <a:round/>
                      <a:headEnd type="none" w="sm" len="sm"/>
                      <a:tailEnd type="none" w="sm" len="sm"/>
                    </a:lnR>
                    <a:solidFill>
                      <a:srgbClr val="FFFFFF"/>
                    </a:solidFill>
                  </a:tcPr>
                </a:tc>
                <a:tc>
                  <a:txBody>
                    <a:bodyPr/>
                    <a:lstStyle/>
                    <a:p>
                      <a:pPr marL="0" lvl="0" indent="0" algn="ctr" rtl="0">
                        <a:spcBef>
                          <a:spcPts val="0"/>
                        </a:spcBef>
                        <a:spcAft>
                          <a:spcPts val="0"/>
                        </a:spcAft>
                        <a:buNone/>
                      </a:pPr>
                      <a:endParaRPr sz="1200">
                        <a:latin typeface="Calibri"/>
                        <a:ea typeface="Calibri"/>
                        <a:cs typeface="Calibri"/>
                        <a:sym typeface="Calibri"/>
                      </a:endParaRPr>
                    </a:p>
                  </a:txBody>
                  <a:tcPr marL="73025" marR="73025" marT="73025" marB="73025" anchor="ctr">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solidFill>
                      <a:srgbClr val="999999"/>
                    </a:solidFill>
                  </a:tcPr>
                </a:tc>
                <a:tc>
                  <a:txBody>
                    <a:bodyPr/>
                    <a:lstStyle/>
                    <a:p>
                      <a:pPr marL="0" lvl="0" indent="0" algn="ctr" rtl="0">
                        <a:spcBef>
                          <a:spcPts val="0"/>
                        </a:spcBef>
                        <a:spcAft>
                          <a:spcPts val="0"/>
                        </a:spcAft>
                        <a:buNone/>
                      </a:pPr>
                      <a:endParaRPr sz="1200">
                        <a:latin typeface="Calibri"/>
                        <a:ea typeface="Calibri"/>
                        <a:cs typeface="Calibri"/>
                        <a:sym typeface="Calibri"/>
                      </a:endParaRPr>
                    </a:p>
                  </a:txBody>
                  <a:tcPr marL="73025" marR="73025" marT="73025" marB="73025" anchor="ctr">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solidFill>
                      <a:srgbClr val="999999"/>
                    </a:solidFill>
                  </a:tcPr>
                </a:tc>
                <a:extLst>
                  <a:ext uri="{0D108BD9-81ED-4DB2-BD59-A6C34878D82A}">
                    <a16:rowId xmlns:a16="http://schemas.microsoft.com/office/drawing/2014/main" val="10007"/>
                  </a:ext>
                </a:extLst>
              </a:tr>
              <a:tr h="661225">
                <a:tc>
                  <a:txBody>
                    <a:bodyPr/>
                    <a:lstStyle/>
                    <a:p>
                      <a:pPr marL="0" lvl="0" indent="0" algn="ctr" rtl="0">
                        <a:spcBef>
                          <a:spcPts val="0"/>
                        </a:spcBef>
                        <a:spcAft>
                          <a:spcPts val="0"/>
                        </a:spcAft>
                        <a:buNone/>
                      </a:pPr>
                      <a:r>
                        <a:rPr lang="en" sz="1200">
                          <a:latin typeface="Calibri"/>
                          <a:ea typeface="Calibri"/>
                          <a:cs typeface="Calibri"/>
                          <a:sym typeface="Calibri"/>
                        </a:rPr>
                        <a:t>I like helping people overcome their challenges.</a:t>
                      </a:r>
                      <a:endParaRPr sz="1200">
                        <a:latin typeface="Calibri"/>
                        <a:ea typeface="Calibri"/>
                        <a:cs typeface="Calibri"/>
                        <a:sym typeface="Calibri"/>
                      </a:endParaRPr>
                    </a:p>
                  </a:txBody>
                  <a:tcPr marL="73025" marR="73025" marT="73025" marB="73025" anchor="ctr">
                    <a:lnR w="12700" cap="flat" cmpd="sng">
                      <a:solidFill>
                        <a:srgbClr val="BED7D3"/>
                      </a:solidFill>
                      <a:prstDash val="solid"/>
                      <a:round/>
                      <a:headEnd type="none" w="sm" len="sm"/>
                      <a:tailEnd type="none" w="sm" len="sm"/>
                    </a:lnR>
                    <a:solidFill>
                      <a:srgbClr val="F3F3F3"/>
                    </a:solidFill>
                  </a:tcPr>
                </a:tc>
                <a:tc>
                  <a:txBody>
                    <a:bodyPr/>
                    <a:lstStyle/>
                    <a:p>
                      <a:pPr marL="0" lvl="0" indent="0" algn="ctr" rtl="0">
                        <a:spcBef>
                          <a:spcPts val="0"/>
                        </a:spcBef>
                        <a:spcAft>
                          <a:spcPts val="0"/>
                        </a:spcAft>
                        <a:buNone/>
                      </a:pPr>
                      <a:endParaRPr sz="1200">
                        <a:latin typeface="Calibri"/>
                        <a:ea typeface="Calibri"/>
                        <a:cs typeface="Calibri"/>
                        <a:sym typeface="Calibri"/>
                      </a:endParaRPr>
                    </a:p>
                  </a:txBody>
                  <a:tcPr marL="73025" marR="73025" marT="73025" marB="73025" anchor="ctr">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solidFill>
                      <a:srgbClr val="999999"/>
                    </a:solidFill>
                  </a:tcPr>
                </a:tc>
                <a:tc>
                  <a:txBody>
                    <a:bodyPr/>
                    <a:lstStyle/>
                    <a:p>
                      <a:pPr marL="0" lvl="0" indent="0" algn="l" rtl="0">
                        <a:spcBef>
                          <a:spcPts val="1000"/>
                        </a:spcBef>
                        <a:spcAft>
                          <a:spcPts val="0"/>
                        </a:spcAft>
                        <a:buNone/>
                      </a:pPr>
                      <a:r>
                        <a:rPr lang="en" sz="1200" b="1">
                          <a:solidFill>
                            <a:srgbClr val="910D28"/>
                          </a:solidFill>
                          <a:highlight>
                            <a:schemeClr val="lt1"/>
                          </a:highlight>
                          <a:latin typeface="Calibri"/>
                          <a:ea typeface="Calibri"/>
                          <a:cs typeface="Calibri"/>
                          <a:sym typeface="Calibri"/>
                        </a:rPr>
                        <a:t>Survey Card D Total:</a:t>
                      </a:r>
                      <a:endParaRPr sz="1200">
                        <a:solidFill>
                          <a:schemeClr val="dk1"/>
                        </a:solidFill>
                        <a:latin typeface="Calibri"/>
                        <a:ea typeface="Calibri"/>
                        <a:cs typeface="Calibri"/>
                        <a:sym typeface="Calibri"/>
                      </a:endParaRPr>
                    </a:p>
                    <a:p>
                      <a:pPr marL="0" lvl="0" indent="0" algn="ctr" rtl="0">
                        <a:spcBef>
                          <a:spcPts val="0"/>
                        </a:spcBef>
                        <a:spcAft>
                          <a:spcPts val="0"/>
                        </a:spcAft>
                        <a:buNone/>
                      </a:pPr>
                      <a:endParaRPr sz="1200" b="1">
                        <a:solidFill>
                          <a:srgbClr val="910D28"/>
                        </a:solidFill>
                        <a:latin typeface="Calibri"/>
                        <a:ea typeface="Calibri"/>
                        <a:cs typeface="Calibri"/>
                        <a:sym typeface="Calibri"/>
                      </a:endParaRPr>
                    </a:p>
                  </a:txBody>
                  <a:tcPr marL="73025" marR="73025" marT="73025" marB="73025" anchor="ctr">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solidFill>
                      <a:srgbClr val="FFFFFF"/>
                    </a:solidFill>
                  </a:tcPr>
                </a:tc>
                <a:extLst>
                  <a:ext uri="{0D108BD9-81ED-4DB2-BD59-A6C34878D82A}">
                    <a16:rowId xmlns:a16="http://schemas.microsoft.com/office/drawing/2014/main" val="10008"/>
                  </a:ext>
                </a:extLst>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graphicFrame>
        <p:nvGraphicFramePr>
          <p:cNvPr id="86" name="Google Shape;86;p19"/>
          <p:cNvGraphicFramePr/>
          <p:nvPr/>
        </p:nvGraphicFramePr>
        <p:xfrm>
          <a:off x="-37" y="0"/>
          <a:ext cx="9144000" cy="5143525"/>
        </p:xfrm>
        <a:graphic>
          <a:graphicData uri="http://schemas.openxmlformats.org/drawingml/2006/table">
            <a:tbl>
              <a:tblPr bandRow="1">
                <a:noFill/>
                <a:tableStyleId>{4C863E2C-6CC6-44A2-8A6B-BEAB063E3C7C}</a:tableStyleId>
              </a:tblPr>
              <a:tblGrid>
                <a:gridCol w="30480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gridCol w="3048000">
                  <a:extLst>
                    <a:ext uri="{9D8B030D-6E8A-4147-A177-3AD203B41FA5}">
                      <a16:colId xmlns:a16="http://schemas.microsoft.com/office/drawing/2014/main" val="20002"/>
                    </a:ext>
                  </a:extLst>
                </a:gridCol>
              </a:tblGrid>
              <a:tr h="572575">
                <a:tc gridSpan="3">
                  <a:txBody>
                    <a:bodyPr/>
                    <a:lstStyle/>
                    <a:p>
                      <a:pPr marL="0" lvl="0" indent="0" algn="ctr" rtl="0">
                        <a:lnSpc>
                          <a:spcPct val="115000"/>
                        </a:lnSpc>
                        <a:spcBef>
                          <a:spcPts val="0"/>
                        </a:spcBef>
                        <a:spcAft>
                          <a:spcPts val="600"/>
                        </a:spcAft>
                        <a:buNone/>
                      </a:pPr>
                      <a:r>
                        <a:rPr lang="en" sz="1200" b="1">
                          <a:solidFill>
                            <a:srgbClr val="FFFFFF"/>
                          </a:solidFill>
                          <a:latin typeface="Calibri"/>
                          <a:ea typeface="Calibri"/>
                          <a:cs typeface="Calibri"/>
                          <a:sym typeface="Calibri"/>
                        </a:rPr>
                        <a:t>Survey Card E</a:t>
                      </a:r>
                      <a:endParaRPr sz="1200" b="1">
                        <a:solidFill>
                          <a:srgbClr val="FFFFFF"/>
                        </a:solidFill>
                        <a:latin typeface="Calibri"/>
                        <a:ea typeface="Calibri"/>
                        <a:cs typeface="Calibri"/>
                        <a:sym typeface="Calibri"/>
                      </a:endParaRPr>
                    </a:p>
                  </a:txBody>
                  <a:tcPr marL="73025" marR="73025" marT="73025" marB="73025" anchor="ctr">
                    <a:solidFill>
                      <a:srgbClr val="3E5C61"/>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622675">
                <a:tc>
                  <a:txBody>
                    <a:bodyPr/>
                    <a:lstStyle/>
                    <a:p>
                      <a:pPr marL="0" lvl="0" indent="0" algn="ctr" rtl="0">
                        <a:spcBef>
                          <a:spcPts val="1000"/>
                        </a:spcBef>
                        <a:spcAft>
                          <a:spcPts val="0"/>
                        </a:spcAft>
                        <a:buNone/>
                      </a:pPr>
                      <a:r>
                        <a:rPr lang="en" sz="1200" b="1">
                          <a:solidFill>
                            <a:srgbClr val="910D28"/>
                          </a:solidFill>
                          <a:highlight>
                            <a:srgbClr val="FFFFFF"/>
                          </a:highlight>
                          <a:latin typeface="Calibri"/>
                          <a:ea typeface="Calibri"/>
                          <a:cs typeface="Calibri"/>
                          <a:sym typeface="Calibri"/>
                        </a:rPr>
                        <a:t>Activities that describe what I like to do:</a:t>
                      </a:r>
                      <a:endParaRPr sz="1200" b="1">
                        <a:solidFill>
                          <a:srgbClr val="910D28"/>
                        </a:solidFill>
                        <a:highlight>
                          <a:srgbClr val="FFFFFF"/>
                        </a:highlight>
                        <a:latin typeface="Calibri"/>
                        <a:ea typeface="Calibri"/>
                        <a:cs typeface="Calibri"/>
                        <a:sym typeface="Calibri"/>
                      </a:endParaRPr>
                    </a:p>
                  </a:txBody>
                  <a:tcPr marL="73025" marR="73025" marT="73025" marB="73025" anchor="ctr"/>
                </a:tc>
                <a:tc>
                  <a:txBody>
                    <a:bodyPr/>
                    <a:lstStyle/>
                    <a:p>
                      <a:pPr marL="0" lvl="0" indent="0" algn="ctr" rtl="0">
                        <a:spcBef>
                          <a:spcPts val="1000"/>
                        </a:spcBef>
                        <a:spcAft>
                          <a:spcPts val="0"/>
                        </a:spcAft>
                        <a:buNone/>
                      </a:pPr>
                      <a:r>
                        <a:rPr lang="en" sz="1200" b="1">
                          <a:solidFill>
                            <a:srgbClr val="910D28"/>
                          </a:solidFill>
                          <a:highlight>
                            <a:srgbClr val="FFFFFF"/>
                          </a:highlight>
                          <a:latin typeface="Calibri"/>
                          <a:ea typeface="Calibri"/>
                          <a:cs typeface="Calibri"/>
                          <a:sym typeface="Calibri"/>
                        </a:rPr>
                        <a:t>Personal qualities that describe me: </a:t>
                      </a:r>
                      <a:endParaRPr sz="1200">
                        <a:latin typeface="Calibri"/>
                        <a:ea typeface="Calibri"/>
                        <a:cs typeface="Calibri"/>
                        <a:sym typeface="Calibri"/>
                      </a:endParaRPr>
                    </a:p>
                  </a:txBody>
                  <a:tcPr marL="73025" marR="73025" marT="73025" marB="73025" anchor="ctr"/>
                </a:tc>
                <a:tc>
                  <a:txBody>
                    <a:bodyPr/>
                    <a:lstStyle/>
                    <a:p>
                      <a:pPr marL="0" lvl="0" indent="0" algn="ctr" rtl="0">
                        <a:spcBef>
                          <a:spcPts val="1000"/>
                        </a:spcBef>
                        <a:spcAft>
                          <a:spcPts val="0"/>
                        </a:spcAft>
                        <a:buNone/>
                      </a:pPr>
                      <a:r>
                        <a:rPr lang="en" sz="1200" b="1">
                          <a:solidFill>
                            <a:srgbClr val="910D28"/>
                          </a:solidFill>
                          <a:highlight>
                            <a:srgbClr val="FFFFFF"/>
                          </a:highlight>
                          <a:latin typeface="Calibri"/>
                          <a:ea typeface="Calibri"/>
                          <a:cs typeface="Calibri"/>
                          <a:sym typeface="Calibri"/>
                        </a:rPr>
                        <a:t>School subjects I like:</a:t>
                      </a:r>
                      <a:endParaRPr sz="1200">
                        <a:latin typeface="Calibri"/>
                        <a:ea typeface="Calibri"/>
                        <a:cs typeface="Calibri"/>
                        <a:sym typeface="Calibri"/>
                      </a:endParaRPr>
                    </a:p>
                  </a:txBody>
                  <a:tcPr marL="73025" marR="73025" marT="73025" marB="73025" anchor="ctr"/>
                </a:tc>
                <a:extLst>
                  <a:ext uri="{0D108BD9-81ED-4DB2-BD59-A6C34878D82A}">
                    <a16:rowId xmlns:a16="http://schemas.microsoft.com/office/drawing/2014/main" val="10001"/>
                  </a:ext>
                </a:extLst>
              </a:tr>
              <a:tr h="370750">
                <a:tc>
                  <a:txBody>
                    <a:bodyPr/>
                    <a:lstStyle/>
                    <a:p>
                      <a:pPr marL="0" lvl="0" indent="0" algn="ctr" rtl="0">
                        <a:spcBef>
                          <a:spcPts val="0"/>
                        </a:spcBef>
                        <a:spcAft>
                          <a:spcPts val="0"/>
                        </a:spcAft>
                        <a:buNone/>
                      </a:pPr>
                      <a:r>
                        <a:rPr lang="en" sz="1200">
                          <a:latin typeface="Calibri"/>
                          <a:ea typeface="Calibri"/>
                          <a:cs typeface="Calibri"/>
                          <a:sym typeface="Calibri"/>
                        </a:rPr>
                        <a:t>I enjoy working with numbers.</a:t>
                      </a:r>
                      <a:endParaRPr sz="1200">
                        <a:latin typeface="Calibri"/>
                        <a:ea typeface="Calibri"/>
                        <a:cs typeface="Calibri"/>
                        <a:sym typeface="Calibri"/>
                      </a:endParaRPr>
                    </a:p>
                  </a:txBody>
                  <a:tcPr marL="73025" marR="73025" marT="73025" marB="73025" anchor="ctr">
                    <a:solidFill>
                      <a:srgbClr val="F3F3F3"/>
                    </a:solidFill>
                  </a:tcPr>
                </a:tc>
                <a:tc>
                  <a:txBody>
                    <a:bodyPr/>
                    <a:lstStyle/>
                    <a:p>
                      <a:pPr marL="0" lvl="0" indent="0" algn="ctr" rtl="0">
                        <a:spcBef>
                          <a:spcPts val="0"/>
                        </a:spcBef>
                        <a:spcAft>
                          <a:spcPts val="0"/>
                        </a:spcAft>
                        <a:buNone/>
                      </a:pPr>
                      <a:r>
                        <a:rPr lang="en" sz="1200">
                          <a:latin typeface="Calibri"/>
                          <a:ea typeface="Calibri"/>
                          <a:cs typeface="Calibri"/>
                          <a:sym typeface="Calibri"/>
                        </a:rPr>
                        <a:t>I am trustworthy.</a:t>
                      </a:r>
                      <a:endParaRPr sz="1200">
                        <a:latin typeface="Calibri"/>
                        <a:ea typeface="Calibri"/>
                        <a:cs typeface="Calibri"/>
                        <a:sym typeface="Calibri"/>
                      </a:endParaRPr>
                    </a:p>
                  </a:txBody>
                  <a:tcPr marL="73025" marR="73025" marT="73025" marB="73025" anchor="ctr">
                    <a:solidFill>
                      <a:srgbClr val="F3F3F3"/>
                    </a:solidFill>
                  </a:tcPr>
                </a:tc>
                <a:tc>
                  <a:txBody>
                    <a:bodyPr/>
                    <a:lstStyle/>
                    <a:p>
                      <a:pPr marL="0" lvl="0" indent="0" algn="ctr" rtl="0">
                        <a:spcBef>
                          <a:spcPts val="0"/>
                        </a:spcBef>
                        <a:spcAft>
                          <a:spcPts val="0"/>
                        </a:spcAft>
                        <a:buNone/>
                      </a:pPr>
                      <a:r>
                        <a:rPr lang="en" sz="1200">
                          <a:latin typeface="Calibri"/>
                          <a:ea typeface="Calibri"/>
                          <a:cs typeface="Calibri"/>
                          <a:sym typeface="Calibri"/>
                        </a:rPr>
                        <a:t>Accounting</a:t>
                      </a:r>
                      <a:endParaRPr sz="1200">
                        <a:latin typeface="Calibri"/>
                        <a:ea typeface="Calibri"/>
                        <a:cs typeface="Calibri"/>
                        <a:sym typeface="Calibri"/>
                      </a:endParaRPr>
                    </a:p>
                  </a:txBody>
                  <a:tcPr marL="73025" marR="73025" marT="73025" marB="73025" anchor="ctr">
                    <a:solidFill>
                      <a:srgbClr val="F3F3F3"/>
                    </a:solidFill>
                  </a:tcPr>
                </a:tc>
                <a:extLst>
                  <a:ext uri="{0D108BD9-81ED-4DB2-BD59-A6C34878D82A}">
                    <a16:rowId xmlns:a16="http://schemas.microsoft.com/office/drawing/2014/main" val="10002"/>
                  </a:ext>
                </a:extLst>
              </a:tr>
              <a:tr h="400825">
                <a:tc>
                  <a:txBody>
                    <a:bodyPr/>
                    <a:lstStyle/>
                    <a:p>
                      <a:pPr marL="0" lvl="0" indent="0" algn="ctr" rtl="0">
                        <a:lnSpc>
                          <a:spcPct val="115000"/>
                        </a:lnSpc>
                        <a:spcBef>
                          <a:spcPts val="0"/>
                        </a:spcBef>
                        <a:spcAft>
                          <a:spcPts val="0"/>
                        </a:spcAft>
                        <a:buClr>
                          <a:schemeClr val="dk1"/>
                        </a:buClr>
                        <a:buSzPts val="1100"/>
                        <a:buFont typeface="Arial"/>
                        <a:buNone/>
                      </a:pPr>
                      <a:r>
                        <a:rPr lang="en" sz="1200">
                          <a:solidFill>
                            <a:srgbClr val="231F20"/>
                          </a:solidFill>
                          <a:latin typeface="Calibri"/>
                          <a:ea typeface="Calibri"/>
                          <a:cs typeface="Calibri"/>
                          <a:sym typeface="Calibri"/>
                        </a:rPr>
                        <a:t>I like to work to meet a deadline.</a:t>
                      </a:r>
                      <a:endParaRPr sz="1200">
                        <a:latin typeface="Calibri"/>
                        <a:ea typeface="Calibri"/>
                        <a:cs typeface="Calibri"/>
                        <a:sym typeface="Calibri"/>
                      </a:endParaRPr>
                    </a:p>
                  </a:txBody>
                  <a:tcPr marL="73025" marR="73025" marT="73025" marB="73025" anchor="ctr"/>
                </a:tc>
                <a:tc>
                  <a:txBody>
                    <a:bodyPr/>
                    <a:lstStyle/>
                    <a:p>
                      <a:pPr marL="0" lvl="0" indent="0" algn="ctr" rtl="0">
                        <a:spcBef>
                          <a:spcPts val="0"/>
                        </a:spcBef>
                        <a:spcAft>
                          <a:spcPts val="0"/>
                        </a:spcAft>
                        <a:buNone/>
                      </a:pPr>
                      <a:r>
                        <a:rPr lang="en" sz="1200">
                          <a:latin typeface="Calibri"/>
                          <a:ea typeface="Calibri"/>
                          <a:cs typeface="Calibri"/>
                          <a:sym typeface="Calibri"/>
                        </a:rPr>
                        <a:t>I am orderly.</a:t>
                      </a:r>
                      <a:endParaRPr sz="1200">
                        <a:latin typeface="Calibri"/>
                        <a:ea typeface="Calibri"/>
                        <a:cs typeface="Calibri"/>
                        <a:sym typeface="Calibri"/>
                      </a:endParaRPr>
                    </a:p>
                  </a:txBody>
                  <a:tcPr marL="73025" marR="73025" marT="73025" marB="73025" anchor="ctr"/>
                </a:tc>
                <a:tc>
                  <a:txBody>
                    <a:bodyPr/>
                    <a:lstStyle/>
                    <a:p>
                      <a:pPr marL="0" lvl="0" indent="0" algn="ctr" rtl="0">
                        <a:spcBef>
                          <a:spcPts val="0"/>
                        </a:spcBef>
                        <a:spcAft>
                          <a:spcPts val="0"/>
                        </a:spcAft>
                        <a:buNone/>
                      </a:pPr>
                      <a:r>
                        <a:rPr lang="en" sz="1200">
                          <a:latin typeface="Calibri"/>
                          <a:ea typeface="Calibri"/>
                          <a:cs typeface="Calibri"/>
                          <a:sym typeface="Calibri"/>
                        </a:rPr>
                        <a:t>Math</a:t>
                      </a:r>
                      <a:endParaRPr sz="1200">
                        <a:latin typeface="Calibri"/>
                        <a:ea typeface="Calibri"/>
                        <a:cs typeface="Calibri"/>
                        <a:sym typeface="Calibri"/>
                      </a:endParaRPr>
                    </a:p>
                  </a:txBody>
                  <a:tcPr marL="73025" marR="73025" marT="73025" marB="73025" anchor="ctr"/>
                </a:tc>
                <a:extLst>
                  <a:ext uri="{0D108BD9-81ED-4DB2-BD59-A6C34878D82A}">
                    <a16:rowId xmlns:a16="http://schemas.microsoft.com/office/drawing/2014/main" val="10003"/>
                  </a:ext>
                </a:extLst>
              </a:tr>
              <a:tr h="637000">
                <a:tc>
                  <a:txBody>
                    <a:bodyPr/>
                    <a:lstStyle/>
                    <a:p>
                      <a:pPr marL="0" lvl="0" indent="0" algn="ctr" rtl="0">
                        <a:lnSpc>
                          <a:spcPct val="115000"/>
                        </a:lnSpc>
                        <a:spcBef>
                          <a:spcPts val="0"/>
                        </a:spcBef>
                        <a:spcAft>
                          <a:spcPts val="0"/>
                        </a:spcAft>
                        <a:buClr>
                          <a:schemeClr val="dk1"/>
                        </a:buClr>
                        <a:buSzPts val="1100"/>
                        <a:buFont typeface="Arial"/>
                        <a:buNone/>
                      </a:pPr>
                      <a:r>
                        <a:rPr lang="en" sz="1200">
                          <a:solidFill>
                            <a:srgbClr val="231F20"/>
                          </a:solidFill>
                          <a:latin typeface="Calibri"/>
                          <a:ea typeface="Calibri"/>
                          <a:cs typeface="Calibri"/>
                          <a:sym typeface="Calibri"/>
                        </a:rPr>
                        <a:t>I often make predictions based on existing facts.</a:t>
                      </a:r>
                      <a:endParaRPr sz="1200">
                        <a:latin typeface="Calibri"/>
                        <a:ea typeface="Calibri"/>
                        <a:cs typeface="Calibri"/>
                        <a:sym typeface="Calibri"/>
                      </a:endParaRPr>
                    </a:p>
                  </a:txBody>
                  <a:tcPr marL="73025" marR="73025" marT="73025" marB="73025" anchor="ctr">
                    <a:solidFill>
                      <a:srgbClr val="F3F3F3"/>
                    </a:solidFill>
                  </a:tcPr>
                </a:tc>
                <a:tc>
                  <a:txBody>
                    <a:bodyPr/>
                    <a:lstStyle/>
                    <a:p>
                      <a:pPr marL="0" lvl="0" indent="0" algn="ctr" rtl="0">
                        <a:spcBef>
                          <a:spcPts val="0"/>
                        </a:spcBef>
                        <a:spcAft>
                          <a:spcPts val="0"/>
                        </a:spcAft>
                        <a:buNone/>
                      </a:pPr>
                      <a:r>
                        <a:rPr lang="en" sz="1200">
                          <a:latin typeface="Calibri"/>
                          <a:ea typeface="Calibri"/>
                          <a:cs typeface="Calibri"/>
                          <a:sym typeface="Calibri"/>
                        </a:rPr>
                        <a:t>I am self-confident.</a:t>
                      </a:r>
                      <a:endParaRPr sz="1200">
                        <a:latin typeface="Calibri"/>
                        <a:ea typeface="Calibri"/>
                        <a:cs typeface="Calibri"/>
                        <a:sym typeface="Calibri"/>
                      </a:endParaRPr>
                    </a:p>
                  </a:txBody>
                  <a:tcPr marL="73025" marR="73025" marT="73025" marB="73025" anchor="ctr">
                    <a:solidFill>
                      <a:srgbClr val="F3F3F3"/>
                    </a:solidFill>
                  </a:tcPr>
                </a:tc>
                <a:tc>
                  <a:txBody>
                    <a:bodyPr/>
                    <a:lstStyle/>
                    <a:p>
                      <a:pPr marL="0" lvl="0" indent="0" algn="ctr" rtl="0">
                        <a:spcBef>
                          <a:spcPts val="0"/>
                        </a:spcBef>
                        <a:spcAft>
                          <a:spcPts val="0"/>
                        </a:spcAft>
                        <a:buNone/>
                      </a:pPr>
                      <a:r>
                        <a:rPr lang="en" sz="1200">
                          <a:latin typeface="Calibri"/>
                          <a:ea typeface="Calibri"/>
                          <a:cs typeface="Calibri"/>
                          <a:sym typeface="Calibri"/>
                        </a:rPr>
                        <a:t>Economics</a:t>
                      </a:r>
                      <a:endParaRPr sz="1200">
                        <a:latin typeface="Calibri"/>
                        <a:ea typeface="Calibri"/>
                        <a:cs typeface="Calibri"/>
                        <a:sym typeface="Calibri"/>
                      </a:endParaRPr>
                    </a:p>
                  </a:txBody>
                  <a:tcPr marL="73025" marR="73025" marT="73025" marB="73025" anchor="ctr">
                    <a:solidFill>
                      <a:srgbClr val="F3F3F3"/>
                    </a:solidFill>
                  </a:tcPr>
                </a:tc>
                <a:extLst>
                  <a:ext uri="{0D108BD9-81ED-4DB2-BD59-A6C34878D82A}">
                    <a16:rowId xmlns:a16="http://schemas.microsoft.com/office/drawing/2014/main" val="10004"/>
                  </a:ext>
                </a:extLst>
              </a:tr>
              <a:tr h="637000">
                <a:tc>
                  <a:txBody>
                    <a:bodyPr/>
                    <a:lstStyle/>
                    <a:p>
                      <a:pPr marL="0" lvl="0" indent="0" algn="ctr" rtl="0">
                        <a:lnSpc>
                          <a:spcPct val="115000"/>
                        </a:lnSpc>
                        <a:spcBef>
                          <a:spcPts val="0"/>
                        </a:spcBef>
                        <a:spcAft>
                          <a:spcPts val="0"/>
                        </a:spcAft>
                        <a:buClr>
                          <a:schemeClr val="dk1"/>
                        </a:buClr>
                        <a:buSzPts val="1100"/>
                        <a:buFont typeface="Arial"/>
                        <a:buNone/>
                      </a:pPr>
                      <a:r>
                        <a:rPr lang="en" sz="1200">
                          <a:solidFill>
                            <a:srgbClr val="231F20"/>
                          </a:solidFill>
                          <a:latin typeface="Calibri"/>
                          <a:ea typeface="Calibri"/>
                          <a:cs typeface="Calibri"/>
                          <a:sym typeface="Calibri"/>
                        </a:rPr>
                        <a:t>I have a framework of rules by which I </a:t>
                      </a:r>
                      <a:endParaRPr sz="1200">
                        <a:solidFill>
                          <a:srgbClr val="231F20"/>
                        </a:solidFill>
                        <a:latin typeface="Calibri"/>
                        <a:ea typeface="Calibri"/>
                        <a:cs typeface="Calibri"/>
                        <a:sym typeface="Calibri"/>
                      </a:endParaRPr>
                    </a:p>
                    <a:p>
                      <a:pPr marL="0" lvl="0" indent="0" algn="ctr" rtl="0">
                        <a:lnSpc>
                          <a:spcPct val="115000"/>
                        </a:lnSpc>
                        <a:spcBef>
                          <a:spcPts val="0"/>
                        </a:spcBef>
                        <a:spcAft>
                          <a:spcPts val="0"/>
                        </a:spcAft>
                        <a:buClr>
                          <a:schemeClr val="dk1"/>
                        </a:buClr>
                        <a:buSzPts val="1100"/>
                        <a:buFont typeface="Arial"/>
                        <a:buNone/>
                      </a:pPr>
                      <a:r>
                        <a:rPr lang="en" sz="1200">
                          <a:solidFill>
                            <a:srgbClr val="231F20"/>
                          </a:solidFill>
                          <a:latin typeface="Calibri"/>
                          <a:ea typeface="Calibri"/>
                          <a:cs typeface="Calibri"/>
                          <a:sym typeface="Calibri"/>
                        </a:rPr>
                        <a:t>operate.</a:t>
                      </a:r>
                      <a:endParaRPr sz="1200">
                        <a:solidFill>
                          <a:srgbClr val="231F20"/>
                        </a:solidFill>
                        <a:latin typeface="Calibri"/>
                        <a:ea typeface="Calibri"/>
                        <a:cs typeface="Calibri"/>
                        <a:sym typeface="Calibri"/>
                      </a:endParaRPr>
                    </a:p>
                  </a:txBody>
                  <a:tcPr marL="73025" marR="73025" marT="73025" marB="73025" anchor="ctr">
                    <a:solidFill>
                      <a:srgbClr val="FFFFFF"/>
                    </a:solidFill>
                  </a:tcPr>
                </a:tc>
                <a:tc>
                  <a:txBody>
                    <a:bodyPr/>
                    <a:lstStyle/>
                    <a:p>
                      <a:pPr marL="0" lvl="0" indent="0" algn="ctr" rtl="0">
                        <a:spcBef>
                          <a:spcPts val="0"/>
                        </a:spcBef>
                        <a:spcAft>
                          <a:spcPts val="0"/>
                        </a:spcAft>
                        <a:buNone/>
                      </a:pPr>
                      <a:r>
                        <a:rPr lang="en" sz="1200">
                          <a:latin typeface="Calibri"/>
                          <a:ea typeface="Calibri"/>
                          <a:cs typeface="Calibri"/>
                          <a:sym typeface="Calibri"/>
                        </a:rPr>
                        <a:t>I think logically.</a:t>
                      </a:r>
                      <a:endParaRPr sz="1200">
                        <a:latin typeface="Calibri"/>
                        <a:ea typeface="Calibri"/>
                        <a:cs typeface="Calibri"/>
                        <a:sym typeface="Calibri"/>
                      </a:endParaRPr>
                    </a:p>
                  </a:txBody>
                  <a:tcPr marL="73025" marR="73025" marT="73025" marB="73025" anchor="ctr">
                    <a:solidFill>
                      <a:srgbClr val="FFFFFF"/>
                    </a:solidFill>
                  </a:tcPr>
                </a:tc>
                <a:tc>
                  <a:txBody>
                    <a:bodyPr/>
                    <a:lstStyle/>
                    <a:p>
                      <a:pPr marL="0" lvl="0" indent="0" algn="ctr" rtl="0">
                        <a:spcBef>
                          <a:spcPts val="0"/>
                        </a:spcBef>
                        <a:spcAft>
                          <a:spcPts val="0"/>
                        </a:spcAft>
                        <a:buNone/>
                      </a:pPr>
                      <a:r>
                        <a:rPr lang="en" sz="1200">
                          <a:latin typeface="Calibri"/>
                          <a:ea typeface="Calibri"/>
                          <a:cs typeface="Calibri"/>
                          <a:sym typeface="Calibri"/>
                        </a:rPr>
                        <a:t>Banking/Financial Services</a:t>
                      </a:r>
                      <a:endParaRPr sz="1200">
                        <a:latin typeface="Calibri"/>
                        <a:ea typeface="Calibri"/>
                        <a:cs typeface="Calibri"/>
                        <a:sym typeface="Calibri"/>
                      </a:endParaRPr>
                    </a:p>
                  </a:txBody>
                  <a:tcPr marL="73025" marR="73025" marT="73025" marB="73025" anchor="ctr">
                    <a:solidFill>
                      <a:srgbClr val="FFFFFF"/>
                    </a:solidFill>
                  </a:tcPr>
                </a:tc>
                <a:extLst>
                  <a:ext uri="{0D108BD9-81ED-4DB2-BD59-A6C34878D82A}">
                    <a16:rowId xmlns:a16="http://schemas.microsoft.com/office/drawing/2014/main" val="10005"/>
                  </a:ext>
                </a:extLst>
              </a:tr>
              <a:tr h="637000">
                <a:tc>
                  <a:txBody>
                    <a:bodyPr/>
                    <a:lstStyle/>
                    <a:p>
                      <a:pPr marL="0" lvl="0" indent="0" algn="ctr" rtl="0">
                        <a:lnSpc>
                          <a:spcPct val="115000"/>
                        </a:lnSpc>
                        <a:spcBef>
                          <a:spcPts val="0"/>
                        </a:spcBef>
                        <a:spcAft>
                          <a:spcPts val="0"/>
                        </a:spcAft>
                        <a:buClr>
                          <a:schemeClr val="dk1"/>
                        </a:buClr>
                        <a:buSzPts val="1100"/>
                        <a:buFont typeface="Arial"/>
                        <a:buNone/>
                      </a:pPr>
                      <a:r>
                        <a:rPr lang="en" sz="1200">
                          <a:solidFill>
                            <a:srgbClr val="231F20"/>
                          </a:solidFill>
                          <a:latin typeface="Calibri"/>
                          <a:ea typeface="Calibri"/>
                          <a:cs typeface="Calibri"/>
                          <a:sym typeface="Calibri"/>
                        </a:rPr>
                        <a:t>I like to analyze financial information and interpret it to others.</a:t>
                      </a:r>
                      <a:endParaRPr sz="1200">
                        <a:solidFill>
                          <a:srgbClr val="231F20"/>
                        </a:solidFill>
                        <a:latin typeface="Calibri"/>
                        <a:ea typeface="Calibri"/>
                        <a:cs typeface="Calibri"/>
                        <a:sym typeface="Calibri"/>
                      </a:endParaRPr>
                    </a:p>
                  </a:txBody>
                  <a:tcPr marL="73025" marR="73025" marT="73025" marB="73025" anchor="ctr">
                    <a:solidFill>
                      <a:srgbClr val="F3F3F3"/>
                    </a:solidFill>
                  </a:tcPr>
                </a:tc>
                <a:tc>
                  <a:txBody>
                    <a:bodyPr/>
                    <a:lstStyle/>
                    <a:p>
                      <a:pPr marL="0" lvl="0" indent="0" algn="ctr" rtl="0">
                        <a:spcBef>
                          <a:spcPts val="0"/>
                        </a:spcBef>
                        <a:spcAft>
                          <a:spcPts val="0"/>
                        </a:spcAft>
                        <a:buNone/>
                      </a:pPr>
                      <a:r>
                        <a:rPr lang="en" sz="1200">
                          <a:latin typeface="Calibri"/>
                          <a:ea typeface="Calibri"/>
                          <a:cs typeface="Calibri"/>
                          <a:sym typeface="Calibri"/>
                        </a:rPr>
                        <a:t>I am often methodical or efficient.</a:t>
                      </a:r>
                      <a:endParaRPr sz="1200">
                        <a:latin typeface="Calibri"/>
                        <a:ea typeface="Calibri"/>
                        <a:cs typeface="Calibri"/>
                        <a:sym typeface="Calibri"/>
                      </a:endParaRPr>
                    </a:p>
                  </a:txBody>
                  <a:tcPr marL="73025" marR="73025" marT="73025" marB="73025" anchor="ctr">
                    <a:lnB w="12700" cap="flat" cmpd="sng">
                      <a:solidFill>
                        <a:srgbClr val="BED7D3"/>
                      </a:solidFill>
                      <a:prstDash val="solid"/>
                      <a:round/>
                      <a:headEnd type="none" w="sm" len="sm"/>
                      <a:tailEnd type="none" w="sm" len="sm"/>
                    </a:lnB>
                    <a:solidFill>
                      <a:srgbClr val="F3F3F3"/>
                    </a:solidFill>
                  </a:tcPr>
                </a:tc>
                <a:tc>
                  <a:txBody>
                    <a:bodyPr/>
                    <a:lstStyle/>
                    <a:p>
                      <a:pPr marL="0" lvl="0" indent="0" algn="ctr" rtl="0">
                        <a:spcBef>
                          <a:spcPts val="0"/>
                        </a:spcBef>
                        <a:spcAft>
                          <a:spcPts val="0"/>
                        </a:spcAft>
                        <a:buNone/>
                      </a:pPr>
                      <a:r>
                        <a:rPr lang="en" sz="1200">
                          <a:latin typeface="Calibri"/>
                          <a:ea typeface="Calibri"/>
                          <a:cs typeface="Calibri"/>
                          <a:sym typeface="Calibri"/>
                        </a:rPr>
                        <a:t>Business Law</a:t>
                      </a:r>
                      <a:endParaRPr sz="1200">
                        <a:latin typeface="Calibri"/>
                        <a:ea typeface="Calibri"/>
                        <a:cs typeface="Calibri"/>
                        <a:sym typeface="Calibri"/>
                      </a:endParaRPr>
                    </a:p>
                  </a:txBody>
                  <a:tcPr marL="73025" marR="73025" marT="73025" marB="73025" anchor="ctr">
                    <a:lnB w="12700" cap="flat" cmpd="sng">
                      <a:solidFill>
                        <a:srgbClr val="BED7D3"/>
                      </a:solidFill>
                      <a:prstDash val="solid"/>
                      <a:round/>
                      <a:headEnd type="none" w="sm" len="sm"/>
                      <a:tailEnd type="none" w="sm" len="sm"/>
                    </a:lnB>
                    <a:solidFill>
                      <a:srgbClr val="F3F3F3"/>
                    </a:solidFill>
                  </a:tcPr>
                </a:tc>
                <a:extLst>
                  <a:ext uri="{0D108BD9-81ED-4DB2-BD59-A6C34878D82A}">
                    <a16:rowId xmlns:a16="http://schemas.microsoft.com/office/drawing/2014/main" val="10006"/>
                  </a:ext>
                </a:extLst>
              </a:tr>
              <a:tr h="637000">
                <a:tc>
                  <a:txBody>
                    <a:bodyPr/>
                    <a:lstStyle/>
                    <a:p>
                      <a:pPr marL="0" lvl="0" indent="0" algn="ctr" rtl="0">
                        <a:lnSpc>
                          <a:spcPct val="115000"/>
                        </a:lnSpc>
                        <a:spcBef>
                          <a:spcPts val="0"/>
                        </a:spcBef>
                        <a:spcAft>
                          <a:spcPts val="0"/>
                        </a:spcAft>
                        <a:buClr>
                          <a:schemeClr val="dk1"/>
                        </a:buClr>
                        <a:buSzPts val="1100"/>
                        <a:buFont typeface="Arial"/>
                        <a:buNone/>
                      </a:pPr>
                      <a:r>
                        <a:rPr lang="en" sz="1200">
                          <a:solidFill>
                            <a:srgbClr val="231F20"/>
                          </a:solidFill>
                          <a:latin typeface="Calibri"/>
                          <a:ea typeface="Calibri"/>
                          <a:cs typeface="Calibri"/>
                          <a:sym typeface="Calibri"/>
                        </a:rPr>
                        <a:t>I enjoy handling money with accuracy and reliability. </a:t>
                      </a:r>
                      <a:endParaRPr sz="1200">
                        <a:solidFill>
                          <a:srgbClr val="231F20"/>
                        </a:solidFill>
                        <a:latin typeface="Calibri"/>
                        <a:ea typeface="Calibri"/>
                        <a:cs typeface="Calibri"/>
                        <a:sym typeface="Calibri"/>
                      </a:endParaRPr>
                    </a:p>
                  </a:txBody>
                  <a:tcPr marL="73025" marR="73025" marT="73025" marB="73025" anchor="ctr">
                    <a:lnR w="12700" cap="flat" cmpd="sng">
                      <a:solidFill>
                        <a:srgbClr val="BED7D3"/>
                      </a:solidFill>
                      <a:prstDash val="solid"/>
                      <a:round/>
                      <a:headEnd type="none" w="sm" len="sm"/>
                      <a:tailEnd type="none" w="sm" len="sm"/>
                    </a:lnR>
                    <a:solidFill>
                      <a:srgbClr val="FFFFFF"/>
                    </a:solidFill>
                  </a:tcPr>
                </a:tc>
                <a:tc>
                  <a:txBody>
                    <a:bodyPr/>
                    <a:lstStyle/>
                    <a:p>
                      <a:pPr marL="0" lvl="0" indent="0" algn="ctr" rtl="0">
                        <a:spcBef>
                          <a:spcPts val="0"/>
                        </a:spcBef>
                        <a:spcAft>
                          <a:spcPts val="0"/>
                        </a:spcAft>
                        <a:buNone/>
                      </a:pPr>
                      <a:endParaRPr sz="1200">
                        <a:latin typeface="Calibri"/>
                        <a:ea typeface="Calibri"/>
                        <a:cs typeface="Calibri"/>
                        <a:sym typeface="Calibri"/>
                      </a:endParaRPr>
                    </a:p>
                  </a:txBody>
                  <a:tcPr marL="73025" marR="73025" marT="73025" marB="73025" anchor="ctr">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solidFill>
                      <a:srgbClr val="999999"/>
                    </a:solidFill>
                  </a:tcPr>
                </a:tc>
                <a:tc>
                  <a:txBody>
                    <a:bodyPr/>
                    <a:lstStyle/>
                    <a:p>
                      <a:pPr marL="0" lvl="0" indent="0" algn="ctr" rtl="0">
                        <a:spcBef>
                          <a:spcPts val="0"/>
                        </a:spcBef>
                        <a:spcAft>
                          <a:spcPts val="0"/>
                        </a:spcAft>
                        <a:buNone/>
                      </a:pPr>
                      <a:endParaRPr sz="1200">
                        <a:latin typeface="Calibri"/>
                        <a:ea typeface="Calibri"/>
                        <a:cs typeface="Calibri"/>
                        <a:sym typeface="Calibri"/>
                      </a:endParaRPr>
                    </a:p>
                  </a:txBody>
                  <a:tcPr marL="73025" marR="73025" marT="73025" marB="73025" anchor="ctr">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solidFill>
                      <a:srgbClr val="999999"/>
                    </a:solidFill>
                  </a:tcPr>
                </a:tc>
                <a:extLst>
                  <a:ext uri="{0D108BD9-81ED-4DB2-BD59-A6C34878D82A}">
                    <a16:rowId xmlns:a16="http://schemas.microsoft.com/office/drawing/2014/main" val="10007"/>
                  </a:ext>
                </a:extLst>
              </a:tr>
              <a:tr h="628700">
                <a:tc>
                  <a:txBody>
                    <a:bodyPr/>
                    <a:lstStyle/>
                    <a:p>
                      <a:pPr marL="0" lvl="0" indent="0" algn="ctr" rtl="0">
                        <a:lnSpc>
                          <a:spcPct val="115000"/>
                        </a:lnSpc>
                        <a:spcBef>
                          <a:spcPts val="0"/>
                        </a:spcBef>
                        <a:spcAft>
                          <a:spcPts val="0"/>
                        </a:spcAft>
                        <a:buClr>
                          <a:schemeClr val="dk1"/>
                        </a:buClr>
                        <a:buSzPts val="1100"/>
                        <a:buFont typeface="Arial"/>
                        <a:buNone/>
                      </a:pPr>
                      <a:r>
                        <a:rPr lang="en" sz="1200">
                          <a:solidFill>
                            <a:srgbClr val="231F20"/>
                          </a:solidFill>
                          <a:latin typeface="Calibri"/>
                          <a:ea typeface="Calibri"/>
                          <a:cs typeface="Calibri"/>
                          <a:sym typeface="Calibri"/>
                        </a:rPr>
                        <a:t>I take pride in the way I dress and look.</a:t>
                      </a:r>
                      <a:endParaRPr sz="1200">
                        <a:solidFill>
                          <a:srgbClr val="231F20"/>
                        </a:solidFill>
                        <a:latin typeface="Calibri"/>
                        <a:ea typeface="Calibri"/>
                        <a:cs typeface="Calibri"/>
                        <a:sym typeface="Calibri"/>
                      </a:endParaRPr>
                    </a:p>
                  </a:txBody>
                  <a:tcPr marL="73025" marR="73025" marT="73025" marB="73025" anchor="ctr">
                    <a:lnR w="12700" cap="flat" cmpd="sng">
                      <a:solidFill>
                        <a:srgbClr val="BED7D3"/>
                      </a:solidFill>
                      <a:prstDash val="solid"/>
                      <a:round/>
                      <a:headEnd type="none" w="sm" len="sm"/>
                      <a:tailEnd type="none" w="sm" len="sm"/>
                    </a:lnR>
                    <a:solidFill>
                      <a:srgbClr val="F3F3F3"/>
                    </a:solidFill>
                  </a:tcPr>
                </a:tc>
                <a:tc>
                  <a:txBody>
                    <a:bodyPr/>
                    <a:lstStyle/>
                    <a:p>
                      <a:pPr marL="0" lvl="0" indent="0" algn="ctr" rtl="0">
                        <a:spcBef>
                          <a:spcPts val="0"/>
                        </a:spcBef>
                        <a:spcAft>
                          <a:spcPts val="0"/>
                        </a:spcAft>
                        <a:buNone/>
                      </a:pPr>
                      <a:endParaRPr sz="1200">
                        <a:latin typeface="Calibri"/>
                        <a:ea typeface="Calibri"/>
                        <a:cs typeface="Calibri"/>
                        <a:sym typeface="Calibri"/>
                      </a:endParaRPr>
                    </a:p>
                  </a:txBody>
                  <a:tcPr marL="73025" marR="73025" marT="73025" marB="73025" anchor="ctr">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solidFill>
                      <a:srgbClr val="999999"/>
                    </a:solidFill>
                  </a:tcPr>
                </a:tc>
                <a:tc>
                  <a:txBody>
                    <a:bodyPr/>
                    <a:lstStyle/>
                    <a:p>
                      <a:pPr marL="0" lvl="0" indent="0" algn="l" rtl="0">
                        <a:spcBef>
                          <a:spcPts val="1000"/>
                        </a:spcBef>
                        <a:spcAft>
                          <a:spcPts val="0"/>
                        </a:spcAft>
                        <a:buNone/>
                      </a:pPr>
                      <a:r>
                        <a:rPr lang="en" sz="1200" b="1">
                          <a:solidFill>
                            <a:srgbClr val="910D28"/>
                          </a:solidFill>
                          <a:highlight>
                            <a:schemeClr val="lt1"/>
                          </a:highlight>
                          <a:latin typeface="Calibri"/>
                          <a:ea typeface="Calibri"/>
                          <a:cs typeface="Calibri"/>
                          <a:sym typeface="Calibri"/>
                        </a:rPr>
                        <a:t>Survey Card E Total:</a:t>
                      </a:r>
                      <a:endParaRPr sz="1200">
                        <a:solidFill>
                          <a:schemeClr val="dk1"/>
                        </a:solidFill>
                        <a:latin typeface="Calibri"/>
                        <a:ea typeface="Calibri"/>
                        <a:cs typeface="Calibri"/>
                        <a:sym typeface="Calibri"/>
                      </a:endParaRPr>
                    </a:p>
                    <a:p>
                      <a:pPr marL="0" lvl="0" indent="0" algn="ctr" rtl="0">
                        <a:spcBef>
                          <a:spcPts val="0"/>
                        </a:spcBef>
                        <a:spcAft>
                          <a:spcPts val="0"/>
                        </a:spcAft>
                        <a:buNone/>
                      </a:pPr>
                      <a:endParaRPr sz="1200" b="1">
                        <a:solidFill>
                          <a:srgbClr val="910D28"/>
                        </a:solidFill>
                        <a:latin typeface="Calibri"/>
                        <a:ea typeface="Calibri"/>
                        <a:cs typeface="Calibri"/>
                        <a:sym typeface="Calibri"/>
                      </a:endParaRPr>
                    </a:p>
                  </a:txBody>
                  <a:tcPr marL="73025" marR="73025" marT="73025" marB="73025" anchor="ctr">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solidFill>
                      <a:srgbClr val="FFFFFF"/>
                    </a:solidFill>
                  </a:tcPr>
                </a:tc>
                <a:extLst>
                  <a:ext uri="{0D108BD9-81ED-4DB2-BD59-A6C34878D82A}">
                    <a16:rowId xmlns:a16="http://schemas.microsoft.com/office/drawing/2014/main" val="10008"/>
                  </a:ext>
                </a:extLst>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graphicFrame>
        <p:nvGraphicFramePr>
          <p:cNvPr id="91" name="Google Shape;91;p20"/>
          <p:cNvGraphicFramePr/>
          <p:nvPr/>
        </p:nvGraphicFramePr>
        <p:xfrm>
          <a:off x="-37" y="-25"/>
          <a:ext cx="9144000" cy="5143525"/>
        </p:xfrm>
        <a:graphic>
          <a:graphicData uri="http://schemas.openxmlformats.org/drawingml/2006/table">
            <a:tbl>
              <a:tblPr bandRow="1">
                <a:noFill/>
                <a:tableStyleId>{4C863E2C-6CC6-44A2-8A6B-BEAB063E3C7C}</a:tableStyleId>
              </a:tblPr>
              <a:tblGrid>
                <a:gridCol w="30480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gridCol w="3048000">
                  <a:extLst>
                    <a:ext uri="{9D8B030D-6E8A-4147-A177-3AD203B41FA5}">
                      <a16:colId xmlns:a16="http://schemas.microsoft.com/office/drawing/2014/main" val="20002"/>
                    </a:ext>
                  </a:extLst>
                </a:gridCol>
              </a:tblGrid>
              <a:tr h="520450">
                <a:tc gridSpan="3">
                  <a:txBody>
                    <a:bodyPr/>
                    <a:lstStyle/>
                    <a:p>
                      <a:pPr marL="0" lvl="0" indent="0" algn="ctr" rtl="0">
                        <a:lnSpc>
                          <a:spcPct val="115000"/>
                        </a:lnSpc>
                        <a:spcBef>
                          <a:spcPts val="0"/>
                        </a:spcBef>
                        <a:spcAft>
                          <a:spcPts val="600"/>
                        </a:spcAft>
                        <a:buNone/>
                      </a:pPr>
                      <a:r>
                        <a:rPr lang="en" sz="1200" b="1">
                          <a:solidFill>
                            <a:srgbClr val="FFFFFF"/>
                          </a:solidFill>
                          <a:latin typeface="Calibri"/>
                          <a:ea typeface="Calibri"/>
                          <a:cs typeface="Calibri"/>
                          <a:sym typeface="Calibri"/>
                        </a:rPr>
                        <a:t>Survey Card F</a:t>
                      </a:r>
                      <a:endParaRPr sz="1200" b="1">
                        <a:solidFill>
                          <a:srgbClr val="FFFFFF"/>
                        </a:solidFill>
                        <a:latin typeface="Calibri"/>
                        <a:ea typeface="Calibri"/>
                        <a:cs typeface="Calibri"/>
                        <a:sym typeface="Calibri"/>
                      </a:endParaRPr>
                    </a:p>
                  </a:txBody>
                  <a:tcPr marL="73025" marR="73025" marT="73025" marB="73025" anchor="ctr">
                    <a:solidFill>
                      <a:srgbClr val="3E5C61"/>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773050">
                <a:tc>
                  <a:txBody>
                    <a:bodyPr/>
                    <a:lstStyle/>
                    <a:p>
                      <a:pPr marL="0" lvl="0" indent="0" algn="ctr" rtl="0">
                        <a:spcBef>
                          <a:spcPts val="1000"/>
                        </a:spcBef>
                        <a:spcAft>
                          <a:spcPts val="0"/>
                        </a:spcAft>
                        <a:buNone/>
                      </a:pPr>
                      <a:r>
                        <a:rPr lang="en" sz="1200" b="1">
                          <a:solidFill>
                            <a:srgbClr val="910D28"/>
                          </a:solidFill>
                          <a:highlight>
                            <a:srgbClr val="FFFFFF"/>
                          </a:highlight>
                          <a:latin typeface="Calibri"/>
                          <a:ea typeface="Calibri"/>
                          <a:cs typeface="Calibri"/>
                          <a:sym typeface="Calibri"/>
                        </a:rPr>
                        <a:t>Activities that describe what I like to do:</a:t>
                      </a:r>
                      <a:endParaRPr sz="1200" b="1">
                        <a:solidFill>
                          <a:srgbClr val="910D28"/>
                        </a:solidFill>
                        <a:highlight>
                          <a:srgbClr val="FFFFFF"/>
                        </a:highlight>
                        <a:latin typeface="Calibri"/>
                        <a:ea typeface="Calibri"/>
                        <a:cs typeface="Calibri"/>
                        <a:sym typeface="Calibri"/>
                      </a:endParaRPr>
                    </a:p>
                  </a:txBody>
                  <a:tcPr marL="73025" marR="73025" marT="73025" marB="73025" anchor="ctr">
                    <a:lnB w="12700" cap="flat" cmpd="sng">
                      <a:solidFill>
                        <a:srgbClr val="BED7D3"/>
                      </a:solidFill>
                      <a:prstDash val="solid"/>
                      <a:round/>
                      <a:headEnd type="none" w="sm" len="sm"/>
                      <a:tailEnd type="none" w="sm" len="sm"/>
                    </a:lnB>
                  </a:tcPr>
                </a:tc>
                <a:tc>
                  <a:txBody>
                    <a:bodyPr/>
                    <a:lstStyle/>
                    <a:p>
                      <a:pPr marL="0" lvl="0" indent="0" algn="ctr" rtl="0">
                        <a:spcBef>
                          <a:spcPts val="1000"/>
                        </a:spcBef>
                        <a:spcAft>
                          <a:spcPts val="0"/>
                        </a:spcAft>
                        <a:buNone/>
                      </a:pPr>
                      <a:r>
                        <a:rPr lang="en" sz="1200" b="1">
                          <a:solidFill>
                            <a:srgbClr val="910D28"/>
                          </a:solidFill>
                          <a:highlight>
                            <a:srgbClr val="FFFFFF"/>
                          </a:highlight>
                          <a:latin typeface="Calibri"/>
                          <a:ea typeface="Calibri"/>
                          <a:cs typeface="Calibri"/>
                          <a:sym typeface="Calibri"/>
                        </a:rPr>
                        <a:t>Personal qualities that describe me: </a:t>
                      </a:r>
                      <a:endParaRPr sz="1200">
                        <a:latin typeface="Calibri"/>
                        <a:ea typeface="Calibri"/>
                        <a:cs typeface="Calibri"/>
                        <a:sym typeface="Calibri"/>
                      </a:endParaRPr>
                    </a:p>
                  </a:txBody>
                  <a:tcPr marL="73025" marR="73025" marT="73025" marB="73025" anchor="ctr"/>
                </a:tc>
                <a:tc>
                  <a:txBody>
                    <a:bodyPr/>
                    <a:lstStyle/>
                    <a:p>
                      <a:pPr marL="0" lvl="0" indent="0" algn="ctr" rtl="0">
                        <a:spcBef>
                          <a:spcPts val="1000"/>
                        </a:spcBef>
                        <a:spcAft>
                          <a:spcPts val="0"/>
                        </a:spcAft>
                        <a:buNone/>
                      </a:pPr>
                      <a:r>
                        <a:rPr lang="en" sz="1200" b="1">
                          <a:solidFill>
                            <a:srgbClr val="910D28"/>
                          </a:solidFill>
                          <a:highlight>
                            <a:srgbClr val="FFFFFF"/>
                          </a:highlight>
                          <a:latin typeface="Calibri"/>
                          <a:ea typeface="Calibri"/>
                          <a:cs typeface="Calibri"/>
                          <a:sym typeface="Calibri"/>
                        </a:rPr>
                        <a:t>School subjects I like:</a:t>
                      </a:r>
                      <a:endParaRPr sz="1200">
                        <a:latin typeface="Calibri"/>
                        <a:ea typeface="Calibri"/>
                        <a:cs typeface="Calibri"/>
                        <a:sym typeface="Calibri"/>
                      </a:endParaRPr>
                    </a:p>
                  </a:txBody>
                  <a:tcPr marL="73025" marR="73025" marT="73025" marB="73025" anchor="ctr"/>
                </a:tc>
                <a:extLst>
                  <a:ext uri="{0D108BD9-81ED-4DB2-BD59-A6C34878D82A}">
                    <a16:rowId xmlns:a16="http://schemas.microsoft.com/office/drawing/2014/main" val="10001"/>
                  </a:ext>
                </a:extLst>
              </a:tr>
              <a:tr h="612325">
                <a:tc>
                  <a:txBody>
                    <a:bodyPr/>
                    <a:lstStyle/>
                    <a:p>
                      <a:pPr marL="0" lvl="0" indent="0" algn="ctr" rtl="0">
                        <a:spcBef>
                          <a:spcPts val="0"/>
                        </a:spcBef>
                        <a:spcAft>
                          <a:spcPts val="0"/>
                        </a:spcAft>
                        <a:buNone/>
                      </a:pPr>
                      <a:r>
                        <a:rPr lang="en" sz="1200">
                          <a:latin typeface="Calibri"/>
                          <a:ea typeface="Calibri"/>
                          <a:cs typeface="Calibri"/>
                          <a:sym typeface="Calibri"/>
                        </a:rPr>
                        <a:t>I make decisions based on what I notice. </a:t>
                      </a:r>
                      <a:endParaRPr sz="1200">
                        <a:latin typeface="Calibri"/>
                        <a:ea typeface="Calibri"/>
                        <a:cs typeface="Calibri"/>
                        <a:sym typeface="Calibri"/>
                      </a:endParaRPr>
                    </a:p>
                  </a:txBody>
                  <a:tcPr marL="73025" marR="73025" marT="73025" marB="73025" anchor="ctr">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solidFill>
                      <a:srgbClr val="F3F3F3"/>
                    </a:solidFill>
                  </a:tcPr>
                </a:tc>
                <a:tc>
                  <a:txBody>
                    <a:bodyPr/>
                    <a:lstStyle/>
                    <a:p>
                      <a:pPr marL="0" lvl="0" indent="0" algn="ctr" rtl="0">
                        <a:spcBef>
                          <a:spcPts val="0"/>
                        </a:spcBef>
                        <a:spcAft>
                          <a:spcPts val="0"/>
                        </a:spcAft>
                        <a:buNone/>
                      </a:pPr>
                      <a:r>
                        <a:rPr lang="en" sz="1200">
                          <a:latin typeface="Calibri"/>
                          <a:ea typeface="Calibri"/>
                          <a:cs typeface="Calibri"/>
                          <a:sym typeface="Calibri"/>
                        </a:rPr>
                        <a:t>I am adventurous. </a:t>
                      </a:r>
                      <a:endParaRPr sz="1200">
                        <a:latin typeface="Calibri"/>
                        <a:ea typeface="Calibri"/>
                        <a:cs typeface="Calibri"/>
                        <a:sym typeface="Calibri"/>
                      </a:endParaRPr>
                    </a:p>
                  </a:txBody>
                  <a:tcPr marL="73025" marR="73025" marT="73025" marB="73025" anchor="ctr">
                    <a:lnL w="12700" cap="flat" cmpd="sng">
                      <a:solidFill>
                        <a:srgbClr val="BED7D3"/>
                      </a:solidFill>
                      <a:prstDash val="solid"/>
                      <a:round/>
                      <a:headEnd type="none" w="sm" len="sm"/>
                      <a:tailEnd type="none" w="sm" len="sm"/>
                    </a:lnL>
                    <a:solidFill>
                      <a:srgbClr val="F3F3F3"/>
                    </a:solidFill>
                  </a:tcPr>
                </a:tc>
                <a:tc>
                  <a:txBody>
                    <a:bodyPr/>
                    <a:lstStyle/>
                    <a:p>
                      <a:pPr marL="0" lvl="0" indent="0" algn="ctr" rtl="0">
                        <a:spcBef>
                          <a:spcPts val="0"/>
                        </a:spcBef>
                        <a:spcAft>
                          <a:spcPts val="0"/>
                        </a:spcAft>
                        <a:buNone/>
                      </a:pPr>
                      <a:r>
                        <a:rPr lang="en" sz="1200">
                          <a:latin typeface="Calibri"/>
                          <a:ea typeface="Calibri"/>
                          <a:cs typeface="Calibri"/>
                          <a:sym typeface="Calibri"/>
                        </a:rPr>
                        <a:t>Language Arts</a:t>
                      </a:r>
                      <a:endParaRPr sz="1200">
                        <a:latin typeface="Calibri"/>
                        <a:ea typeface="Calibri"/>
                        <a:cs typeface="Calibri"/>
                        <a:sym typeface="Calibri"/>
                      </a:endParaRPr>
                    </a:p>
                  </a:txBody>
                  <a:tcPr marL="73025" marR="73025" marT="73025" marB="73025" anchor="ctr">
                    <a:solidFill>
                      <a:srgbClr val="F3F3F3"/>
                    </a:solidFill>
                  </a:tcPr>
                </a:tc>
                <a:extLst>
                  <a:ext uri="{0D108BD9-81ED-4DB2-BD59-A6C34878D82A}">
                    <a16:rowId xmlns:a16="http://schemas.microsoft.com/office/drawing/2014/main" val="10002"/>
                  </a:ext>
                </a:extLst>
              </a:tr>
              <a:tr h="394200">
                <a:tc>
                  <a:txBody>
                    <a:bodyPr/>
                    <a:lstStyle/>
                    <a:p>
                      <a:pPr marL="0" lvl="0" indent="0" algn="ctr" rtl="0">
                        <a:spcBef>
                          <a:spcPts val="0"/>
                        </a:spcBef>
                        <a:spcAft>
                          <a:spcPts val="0"/>
                        </a:spcAft>
                        <a:buNone/>
                      </a:pPr>
                      <a:r>
                        <a:rPr lang="en" sz="1200">
                          <a:latin typeface="Calibri"/>
                          <a:ea typeface="Calibri"/>
                          <a:cs typeface="Calibri"/>
                          <a:sym typeface="Calibri"/>
                        </a:rPr>
                        <a:t>I enjoy being a leader.</a:t>
                      </a:r>
                      <a:endParaRPr sz="1200">
                        <a:latin typeface="Calibri"/>
                        <a:ea typeface="Calibri"/>
                        <a:cs typeface="Calibri"/>
                        <a:sym typeface="Calibri"/>
                      </a:endParaRPr>
                    </a:p>
                  </a:txBody>
                  <a:tcPr marL="73025" marR="73025" marT="73025" marB="73025" anchor="ctr">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solidFill>
                      <a:srgbClr val="FFFFFF"/>
                    </a:solidFill>
                  </a:tcPr>
                </a:tc>
                <a:tc>
                  <a:txBody>
                    <a:bodyPr/>
                    <a:lstStyle/>
                    <a:p>
                      <a:pPr marL="0" lvl="0" indent="0" algn="ctr" rtl="0">
                        <a:spcBef>
                          <a:spcPts val="0"/>
                        </a:spcBef>
                        <a:spcAft>
                          <a:spcPts val="0"/>
                        </a:spcAft>
                        <a:buNone/>
                      </a:pPr>
                      <a:r>
                        <a:rPr lang="en" sz="1200">
                          <a:latin typeface="Calibri"/>
                          <a:ea typeface="Calibri"/>
                          <a:cs typeface="Calibri"/>
                          <a:sym typeface="Calibri"/>
                        </a:rPr>
                        <a:t>I am dependable.</a:t>
                      </a:r>
                      <a:endParaRPr sz="1200">
                        <a:latin typeface="Calibri"/>
                        <a:ea typeface="Calibri"/>
                        <a:cs typeface="Calibri"/>
                        <a:sym typeface="Calibri"/>
                      </a:endParaRPr>
                    </a:p>
                  </a:txBody>
                  <a:tcPr marL="73025" marR="73025" marT="73025" marB="73025" anchor="ctr">
                    <a:lnL w="12700" cap="flat" cmpd="sng">
                      <a:solidFill>
                        <a:srgbClr val="BED7D3"/>
                      </a:solidFill>
                      <a:prstDash val="solid"/>
                      <a:round/>
                      <a:headEnd type="none" w="sm" len="sm"/>
                      <a:tailEnd type="none" w="sm" len="sm"/>
                    </a:lnL>
                  </a:tcPr>
                </a:tc>
                <a:tc>
                  <a:txBody>
                    <a:bodyPr/>
                    <a:lstStyle/>
                    <a:p>
                      <a:pPr marL="0" lvl="0" indent="0" algn="ctr" rtl="0">
                        <a:spcBef>
                          <a:spcPts val="0"/>
                        </a:spcBef>
                        <a:spcAft>
                          <a:spcPts val="0"/>
                        </a:spcAft>
                        <a:buNone/>
                      </a:pPr>
                      <a:r>
                        <a:rPr lang="en" sz="1200">
                          <a:latin typeface="Calibri"/>
                          <a:ea typeface="Calibri"/>
                          <a:cs typeface="Calibri"/>
                          <a:sym typeface="Calibri"/>
                        </a:rPr>
                        <a:t>Psychology/Sociology </a:t>
                      </a:r>
                      <a:endParaRPr sz="1200">
                        <a:latin typeface="Calibri"/>
                        <a:ea typeface="Calibri"/>
                        <a:cs typeface="Calibri"/>
                        <a:sym typeface="Calibri"/>
                      </a:endParaRPr>
                    </a:p>
                  </a:txBody>
                  <a:tcPr marL="73025" marR="73025" marT="73025" marB="73025" anchor="ctr"/>
                </a:tc>
                <a:extLst>
                  <a:ext uri="{0D108BD9-81ED-4DB2-BD59-A6C34878D82A}">
                    <a16:rowId xmlns:a16="http://schemas.microsoft.com/office/drawing/2014/main" val="10003"/>
                  </a:ext>
                </a:extLst>
              </a:tr>
              <a:tr h="394200">
                <a:tc>
                  <a:txBody>
                    <a:bodyPr/>
                    <a:lstStyle/>
                    <a:p>
                      <a:pPr marL="0" lvl="0" indent="0" algn="ctr" rtl="0">
                        <a:spcBef>
                          <a:spcPts val="0"/>
                        </a:spcBef>
                        <a:spcAft>
                          <a:spcPts val="0"/>
                        </a:spcAft>
                        <a:buNone/>
                      </a:pPr>
                      <a:r>
                        <a:rPr lang="en" sz="1200">
                          <a:latin typeface="Calibri"/>
                          <a:ea typeface="Calibri"/>
                          <a:cs typeface="Calibri"/>
                          <a:sym typeface="Calibri"/>
                        </a:rPr>
                        <a:t>I respect rules and regulations.</a:t>
                      </a:r>
                      <a:endParaRPr sz="1200">
                        <a:latin typeface="Calibri"/>
                        <a:ea typeface="Calibri"/>
                        <a:cs typeface="Calibri"/>
                        <a:sym typeface="Calibri"/>
                      </a:endParaRPr>
                    </a:p>
                  </a:txBody>
                  <a:tcPr marL="73025" marR="73025" marT="73025" marB="73025" anchor="ctr">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solidFill>
                      <a:srgbClr val="F3F3F3"/>
                    </a:solidFill>
                  </a:tcPr>
                </a:tc>
                <a:tc>
                  <a:txBody>
                    <a:bodyPr/>
                    <a:lstStyle/>
                    <a:p>
                      <a:pPr marL="0" lvl="0" indent="0" algn="ctr" rtl="0">
                        <a:spcBef>
                          <a:spcPts val="0"/>
                        </a:spcBef>
                        <a:spcAft>
                          <a:spcPts val="0"/>
                        </a:spcAft>
                        <a:buNone/>
                      </a:pPr>
                      <a:r>
                        <a:rPr lang="en" sz="1200">
                          <a:latin typeface="Calibri"/>
                          <a:ea typeface="Calibri"/>
                          <a:cs typeface="Calibri"/>
                          <a:sym typeface="Calibri"/>
                        </a:rPr>
                        <a:t>I am community-minded. </a:t>
                      </a:r>
                      <a:endParaRPr sz="1200">
                        <a:latin typeface="Calibri"/>
                        <a:ea typeface="Calibri"/>
                        <a:cs typeface="Calibri"/>
                        <a:sym typeface="Calibri"/>
                      </a:endParaRPr>
                    </a:p>
                  </a:txBody>
                  <a:tcPr marL="73025" marR="73025" marT="73025" marB="73025" anchor="ctr">
                    <a:lnL w="12700" cap="flat" cmpd="sng">
                      <a:solidFill>
                        <a:srgbClr val="BED7D3"/>
                      </a:solidFill>
                      <a:prstDash val="solid"/>
                      <a:round/>
                      <a:headEnd type="none" w="sm" len="sm"/>
                      <a:tailEnd type="none" w="sm" len="sm"/>
                    </a:lnL>
                    <a:solidFill>
                      <a:srgbClr val="F3F3F3"/>
                    </a:solidFill>
                  </a:tcPr>
                </a:tc>
                <a:tc>
                  <a:txBody>
                    <a:bodyPr/>
                    <a:lstStyle/>
                    <a:p>
                      <a:pPr marL="0" lvl="0" indent="0" algn="ctr" rtl="0">
                        <a:spcBef>
                          <a:spcPts val="0"/>
                        </a:spcBef>
                        <a:spcAft>
                          <a:spcPts val="0"/>
                        </a:spcAft>
                        <a:buNone/>
                      </a:pPr>
                      <a:r>
                        <a:rPr lang="en" sz="1200">
                          <a:latin typeface="Calibri"/>
                          <a:ea typeface="Calibri"/>
                          <a:cs typeface="Calibri"/>
                          <a:sym typeface="Calibri"/>
                        </a:rPr>
                        <a:t>Government/History</a:t>
                      </a:r>
                      <a:endParaRPr sz="1200">
                        <a:latin typeface="Calibri"/>
                        <a:ea typeface="Calibri"/>
                        <a:cs typeface="Calibri"/>
                        <a:sym typeface="Calibri"/>
                      </a:endParaRPr>
                    </a:p>
                  </a:txBody>
                  <a:tcPr marL="73025" marR="73025" marT="73025" marB="73025" anchor="ctr">
                    <a:solidFill>
                      <a:srgbClr val="F3F3F3"/>
                    </a:solidFill>
                  </a:tcPr>
                </a:tc>
                <a:extLst>
                  <a:ext uri="{0D108BD9-81ED-4DB2-BD59-A6C34878D82A}">
                    <a16:rowId xmlns:a16="http://schemas.microsoft.com/office/drawing/2014/main" val="10004"/>
                  </a:ext>
                </a:extLst>
              </a:tr>
              <a:tr h="612325">
                <a:tc>
                  <a:txBody>
                    <a:bodyPr/>
                    <a:lstStyle/>
                    <a:p>
                      <a:pPr marL="0" lvl="0" indent="0" algn="ctr" rtl="0">
                        <a:spcBef>
                          <a:spcPts val="0"/>
                        </a:spcBef>
                        <a:spcAft>
                          <a:spcPts val="0"/>
                        </a:spcAft>
                        <a:buNone/>
                      </a:pPr>
                      <a:r>
                        <a:rPr lang="en" sz="1200">
                          <a:latin typeface="Calibri"/>
                          <a:ea typeface="Calibri"/>
                          <a:cs typeface="Calibri"/>
                          <a:sym typeface="Calibri"/>
                        </a:rPr>
                        <a:t>Debating and winning arguments is fun.</a:t>
                      </a:r>
                      <a:endParaRPr sz="1200">
                        <a:latin typeface="Calibri"/>
                        <a:ea typeface="Calibri"/>
                        <a:cs typeface="Calibri"/>
                        <a:sym typeface="Calibri"/>
                      </a:endParaRPr>
                    </a:p>
                  </a:txBody>
                  <a:tcPr marL="73025" marR="73025" marT="73025" marB="73025" anchor="ctr">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solidFill>
                      <a:srgbClr val="FFFFFF"/>
                    </a:solidFill>
                  </a:tcPr>
                </a:tc>
                <a:tc>
                  <a:txBody>
                    <a:bodyPr/>
                    <a:lstStyle/>
                    <a:p>
                      <a:pPr marL="0" lvl="0" indent="0" algn="ctr" rtl="0">
                        <a:spcBef>
                          <a:spcPts val="0"/>
                        </a:spcBef>
                        <a:spcAft>
                          <a:spcPts val="0"/>
                        </a:spcAft>
                        <a:buNone/>
                      </a:pPr>
                      <a:r>
                        <a:rPr lang="en" sz="1200">
                          <a:latin typeface="Calibri"/>
                          <a:ea typeface="Calibri"/>
                          <a:cs typeface="Calibri"/>
                          <a:sym typeface="Calibri"/>
                        </a:rPr>
                        <a:t>I am determined.</a:t>
                      </a:r>
                      <a:endParaRPr sz="1200">
                        <a:latin typeface="Calibri"/>
                        <a:ea typeface="Calibri"/>
                        <a:cs typeface="Calibri"/>
                        <a:sym typeface="Calibri"/>
                      </a:endParaRPr>
                    </a:p>
                  </a:txBody>
                  <a:tcPr marL="73025" marR="73025" marT="73025" marB="73025" anchor="ctr">
                    <a:lnL w="12700" cap="flat" cmpd="sng">
                      <a:solidFill>
                        <a:srgbClr val="BED7D3"/>
                      </a:solidFill>
                      <a:prstDash val="solid"/>
                      <a:round/>
                      <a:headEnd type="none" w="sm" len="sm"/>
                      <a:tailEnd type="none" w="sm" len="sm"/>
                    </a:lnL>
                    <a:solidFill>
                      <a:srgbClr val="FFFFFF"/>
                    </a:solidFill>
                  </a:tcPr>
                </a:tc>
                <a:tc>
                  <a:txBody>
                    <a:bodyPr/>
                    <a:lstStyle/>
                    <a:p>
                      <a:pPr marL="0" lvl="0" indent="0" algn="ctr" rtl="0">
                        <a:spcBef>
                          <a:spcPts val="0"/>
                        </a:spcBef>
                        <a:spcAft>
                          <a:spcPts val="0"/>
                        </a:spcAft>
                        <a:buNone/>
                      </a:pPr>
                      <a:r>
                        <a:rPr lang="en" sz="1200">
                          <a:latin typeface="Calibri"/>
                          <a:ea typeface="Calibri"/>
                          <a:cs typeface="Calibri"/>
                          <a:sym typeface="Calibri"/>
                        </a:rPr>
                        <a:t>Law Enforcement </a:t>
                      </a:r>
                      <a:endParaRPr sz="1200">
                        <a:latin typeface="Calibri"/>
                        <a:ea typeface="Calibri"/>
                        <a:cs typeface="Calibri"/>
                        <a:sym typeface="Calibri"/>
                      </a:endParaRPr>
                    </a:p>
                  </a:txBody>
                  <a:tcPr marL="73025" marR="73025" marT="73025" marB="73025" anchor="ctr">
                    <a:solidFill>
                      <a:srgbClr val="FFFFFF"/>
                    </a:solidFill>
                  </a:tcPr>
                </a:tc>
                <a:extLst>
                  <a:ext uri="{0D108BD9-81ED-4DB2-BD59-A6C34878D82A}">
                    <a16:rowId xmlns:a16="http://schemas.microsoft.com/office/drawing/2014/main" val="10005"/>
                  </a:ext>
                </a:extLst>
              </a:tr>
              <a:tr h="612325">
                <a:tc>
                  <a:txBody>
                    <a:bodyPr/>
                    <a:lstStyle/>
                    <a:p>
                      <a:pPr marL="0" lvl="0" indent="0" algn="ctr" rtl="0">
                        <a:spcBef>
                          <a:spcPts val="0"/>
                        </a:spcBef>
                        <a:spcAft>
                          <a:spcPts val="0"/>
                        </a:spcAft>
                        <a:buNone/>
                      </a:pPr>
                      <a:r>
                        <a:rPr lang="en" sz="1200">
                          <a:latin typeface="Calibri"/>
                          <a:ea typeface="Calibri"/>
                          <a:cs typeface="Calibri"/>
                          <a:sym typeface="Calibri"/>
                        </a:rPr>
                        <a:t>I like observing and analyzing others’ behavior. </a:t>
                      </a:r>
                      <a:endParaRPr sz="1200">
                        <a:latin typeface="Calibri"/>
                        <a:ea typeface="Calibri"/>
                        <a:cs typeface="Calibri"/>
                        <a:sym typeface="Calibri"/>
                      </a:endParaRPr>
                    </a:p>
                  </a:txBody>
                  <a:tcPr marL="73025" marR="73025" marT="73025" marB="73025" anchor="ctr">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solidFill>
                      <a:srgbClr val="F3F3F3"/>
                    </a:solidFill>
                  </a:tcPr>
                </a:tc>
                <a:tc>
                  <a:txBody>
                    <a:bodyPr/>
                    <a:lstStyle/>
                    <a:p>
                      <a:pPr marL="0" lvl="0" indent="0" algn="ctr" rtl="0">
                        <a:spcBef>
                          <a:spcPts val="0"/>
                        </a:spcBef>
                        <a:spcAft>
                          <a:spcPts val="0"/>
                        </a:spcAft>
                        <a:buNone/>
                      </a:pPr>
                      <a:r>
                        <a:rPr lang="en" sz="1200">
                          <a:latin typeface="Calibri"/>
                          <a:ea typeface="Calibri"/>
                          <a:cs typeface="Calibri"/>
                          <a:sym typeface="Calibri"/>
                        </a:rPr>
                        <a:t>I am a positive person.</a:t>
                      </a:r>
                      <a:endParaRPr sz="1200">
                        <a:latin typeface="Calibri"/>
                        <a:ea typeface="Calibri"/>
                        <a:cs typeface="Calibri"/>
                        <a:sym typeface="Calibri"/>
                      </a:endParaRPr>
                    </a:p>
                  </a:txBody>
                  <a:tcPr marL="73025" marR="73025" marT="73025" marB="73025" anchor="ctr">
                    <a:lnL w="12700" cap="flat" cmpd="sng">
                      <a:solidFill>
                        <a:srgbClr val="BED7D3"/>
                      </a:solidFill>
                      <a:prstDash val="solid"/>
                      <a:round/>
                      <a:headEnd type="none" w="sm" len="sm"/>
                      <a:tailEnd type="none" w="sm" len="sm"/>
                    </a:lnL>
                    <a:lnB w="12700" cap="flat" cmpd="sng">
                      <a:solidFill>
                        <a:srgbClr val="BED7D3"/>
                      </a:solidFill>
                      <a:prstDash val="solid"/>
                      <a:round/>
                      <a:headEnd type="none" w="sm" len="sm"/>
                      <a:tailEnd type="none" w="sm" len="sm"/>
                    </a:lnB>
                    <a:solidFill>
                      <a:srgbClr val="F3F3F3"/>
                    </a:solidFill>
                  </a:tcPr>
                </a:tc>
                <a:tc>
                  <a:txBody>
                    <a:bodyPr/>
                    <a:lstStyle/>
                    <a:p>
                      <a:pPr marL="0" lvl="0" indent="0" algn="ctr" rtl="0">
                        <a:spcBef>
                          <a:spcPts val="0"/>
                        </a:spcBef>
                        <a:spcAft>
                          <a:spcPts val="0"/>
                        </a:spcAft>
                        <a:buNone/>
                      </a:pPr>
                      <a:r>
                        <a:rPr lang="en" sz="1200">
                          <a:latin typeface="Calibri"/>
                          <a:ea typeface="Calibri"/>
                          <a:cs typeface="Calibri"/>
                          <a:sym typeface="Calibri"/>
                        </a:rPr>
                        <a:t>First Aid</a:t>
                      </a:r>
                      <a:endParaRPr sz="1200">
                        <a:latin typeface="Calibri"/>
                        <a:ea typeface="Calibri"/>
                        <a:cs typeface="Calibri"/>
                        <a:sym typeface="Calibri"/>
                      </a:endParaRPr>
                    </a:p>
                  </a:txBody>
                  <a:tcPr marL="73025" marR="73025" marT="73025" marB="73025" anchor="ctr">
                    <a:lnB w="12700" cap="flat" cmpd="sng">
                      <a:solidFill>
                        <a:srgbClr val="BED7D3"/>
                      </a:solidFill>
                      <a:prstDash val="solid"/>
                      <a:round/>
                      <a:headEnd type="none" w="sm" len="sm"/>
                      <a:tailEnd type="none" w="sm" len="sm"/>
                    </a:lnB>
                    <a:solidFill>
                      <a:srgbClr val="F3F3F3"/>
                    </a:solidFill>
                  </a:tcPr>
                </a:tc>
                <a:extLst>
                  <a:ext uri="{0D108BD9-81ED-4DB2-BD59-A6C34878D82A}">
                    <a16:rowId xmlns:a16="http://schemas.microsoft.com/office/drawing/2014/main" val="10006"/>
                  </a:ext>
                </a:extLst>
              </a:tr>
              <a:tr h="612325">
                <a:tc>
                  <a:txBody>
                    <a:bodyPr/>
                    <a:lstStyle/>
                    <a:p>
                      <a:pPr marL="0" lvl="0" indent="0" algn="ctr" rtl="0">
                        <a:spcBef>
                          <a:spcPts val="0"/>
                        </a:spcBef>
                        <a:spcAft>
                          <a:spcPts val="0"/>
                        </a:spcAft>
                        <a:buNone/>
                      </a:pPr>
                      <a:r>
                        <a:rPr lang="en" sz="1200">
                          <a:latin typeface="Calibri"/>
                          <a:ea typeface="Calibri"/>
                          <a:cs typeface="Calibri"/>
                          <a:sym typeface="Calibri"/>
                        </a:rPr>
                        <a:t>I like interacting with other people.</a:t>
                      </a:r>
                      <a:endParaRPr sz="1200">
                        <a:latin typeface="Calibri"/>
                        <a:ea typeface="Calibri"/>
                        <a:cs typeface="Calibri"/>
                        <a:sym typeface="Calibri"/>
                      </a:endParaRPr>
                    </a:p>
                  </a:txBody>
                  <a:tcPr marL="73025" marR="73025" marT="73025" marB="73025" anchor="ctr">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solidFill>
                      <a:srgbClr val="FFFFFF"/>
                    </a:solidFill>
                  </a:tcPr>
                </a:tc>
                <a:tc>
                  <a:txBody>
                    <a:bodyPr/>
                    <a:lstStyle/>
                    <a:p>
                      <a:pPr marL="0" lvl="0" indent="0" algn="ctr" rtl="0">
                        <a:spcBef>
                          <a:spcPts val="0"/>
                        </a:spcBef>
                        <a:spcAft>
                          <a:spcPts val="0"/>
                        </a:spcAft>
                        <a:buNone/>
                      </a:pPr>
                      <a:endParaRPr sz="1200">
                        <a:latin typeface="Calibri"/>
                        <a:ea typeface="Calibri"/>
                        <a:cs typeface="Calibri"/>
                        <a:sym typeface="Calibri"/>
                      </a:endParaRPr>
                    </a:p>
                  </a:txBody>
                  <a:tcPr marL="73025" marR="73025" marT="73025" marB="73025" anchor="ctr">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solidFill>
                      <a:srgbClr val="999999"/>
                    </a:solidFill>
                  </a:tcPr>
                </a:tc>
                <a:tc>
                  <a:txBody>
                    <a:bodyPr/>
                    <a:lstStyle/>
                    <a:p>
                      <a:pPr marL="0" lvl="0" indent="0" algn="ctr" rtl="0">
                        <a:spcBef>
                          <a:spcPts val="0"/>
                        </a:spcBef>
                        <a:spcAft>
                          <a:spcPts val="0"/>
                        </a:spcAft>
                        <a:buNone/>
                      </a:pPr>
                      <a:endParaRPr sz="1200">
                        <a:latin typeface="Calibri"/>
                        <a:ea typeface="Calibri"/>
                        <a:cs typeface="Calibri"/>
                        <a:sym typeface="Calibri"/>
                      </a:endParaRPr>
                    </a:p>
                  </a:txBody>
                  <a:tcPr marL="73025" marR="73025" marT="73025" marB="73025" anchor="ctr">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solidFill>
                      <a:srgbClr val="999999"/>
                    </a:solidFill>
                  </a:tcPr>
                </a:tc>
                <a:extLst>
                  <a:ext uri="{0D108BD9-81ED-4DB2-BD59-A6C34878D82A}">
                    <a16:rowId xmlns:a16="http://schemas.microsoft.com/office/drawing/2014/main" val="10007"/>
                  </a:ext>
                </a:extLst>
              </a:tr>
              <a:tr h="612325">
                <a:tc>
                  <a:txBody>
                    <a:bodyPr/>
                    <a:lstStyle/>
                    <a:p>
                      <a:pPr marL="0" lvl="0" indent="0" algn="ctr" rtl="0">
                        <a:spcBef>
                          <a:spcPts val="0"/>
                        </a:spcBef>
                        <a:spcAft>
                          <a:spcPts val="0"/>
                        </a:spcAft>
                        <a:buNone/>
                      </a:pPr>
                      <a:r>
                        <a:rPr lang="en" sz="1200">
                          <a:latin typeface="Calibri"/>
                          <a:ea typeface="Calibri"/>
                          <a:cs typeface="Calibri"/>
                          <a:sym typeface="Calibri"/>
                        </a:rPr>
                        <a:t>I’m good at working under pressure. </a:t>
                      </a:r>
                      <a:endParaRPr sz="1200">
                        <a:latin typeface="Calibri"/>
                        <a:ea typeface="Calibri"/>
                        <a:cs typeface="Calibri"/>
                        <a:sym typeface="Calibri"/>
                      </a:endParaRPr>
                    </a:p>
                  </a:txBody>
                  <a:tcPr marL="73025" marR="73025" marT="73025" marB="73025" anchor="ctr">
                    <a:lnR w="12700" cap="flat" cmpd="sng">
                      <a:solidFill>
                        <a:srgbClr val="BED7D3"/>
                      </a:solidFill>
                      <a:prstDash val="solid"/>
                      <a:round/>
                      <a:headEnd type="none" w="sm" len="sm"/>
                      <a:tailEnd type="none" w="sm" len="sm"/>
                    </a:lnR>
                    <a:solidFill>
                      <a:srgbClr val="F3F3F3"/>
                    </a:solidFill>
                  </a:tcPr>
                </a:tc>
                <a:tc>
                  <a:txBody>
                    <a:bodyPr/>
                    <a:lstStyle/>
                    <a:p>
                      <a:pPr marL="0" lvl="0" indent="0" algn="ctr" rtl="0">
                        <a:spcBef>
                          <a:spcPts val="0"/>
                        </a:spcBef>
                        <a:spcAft>
                          <a:spcPts val="0"/>
                        </a:spcAft>
                        <a:buNone/>
                      </a:pPr>
                      <a:endParaRPr sz="1200">
                        <a:latin typeface="Calibri"/>
                        <a:ea typeface="Calibri"/>
                        <a:cs typeface="Calibri"/>
                        <a:sym typeface="Calibri"/>
                      </a:endParaRPr>
                    </a:p>
                  </a:txBody>
                  <a:tcPr marL="73025" marR="73025" marT="73025" marB="73025" anchor="ctr">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solidFill>
                      <a:srgbClr val="999999"/>
                    </a:solidFill>
                  </a:tcPr>
                </a:tc>
                <a:tc>
                  <a:txBody>
                    <a:bodyPr/>
                    <a:lstStyle/>
                    <a:p>
                      <a:pPr marL="0" lvl="0" indent="0" algn="l" rtl="0">
                        <a:spcBef>
                          <a:spcPts val="1000"/>
                        </a:spcBef>
                        <a:spcAft>
                          <a:spcPts val="0"/>
                        </a:spcAft>
                        <a:buNone/>
                      </a:pPr>
                      <a:r>
                        <a:rPr lang="en" sz="1200" b="1">
                          <a:solidFill>
                            <a:srgbClr val="910D28"/>
                          </a:solidFill>
                          <a:highlight>
                            <a:schemeClr val="lt1"/>
                          </a:highlight>
                          <a:latin typeface="Calibri"/>
                          <a:ea typeface="Calibri"/>
                          <a:cs typeface="Calibri"/>
                          <a:sym typeface="Calibri"/>
                        </a:rPr>
                        <a:t>Survey Card F Total:</a:t>
                      </a:r>
                      <a:endParaRPr sz="1200">
                        <a:solidFill>
                          <a:schemeClr val="dk1"/>
                        </a:solidFill>
                        <a:latin typeface="Calibri"/>
                        <a:ea typeface="Calibri"/>
                        <a:cs typeface="Calibri"/>
                        <a:sym typeface="Calibri"/>
                      </a:endParaRPr>
                    </a:p>
                    <a:p>
                      <a:pPr marL="0" lvl="0" indent="0" algn="ctr" rtl="0">
                        <a:spcBef>
                          <a:spcPts val="0"/>
                        </a:spcBef>
                        <a:spcAft>
                          <a:spcPts val="0"/>
                        </a:spcAft>
                        <a:buNone/>
                      </a:pPr>
                      <a:endParaRPr sz="1200" b="1">
                        <a:solidFill>
                          <a:srgbClr val="910D28"/>
                        </a:solidFill>
                        <a:latin typeface="Calibri"/>
                        <a:ea typeface="Calibri"/>
                        <a:cs typeface="Calibri"/>
                        <a:sym typeface="Calibri"/>
                      </a:endParaRPr>
                    </a:p>
                  </a:txBody>
                  <a:tcPr marL="73025" marR="73025" marT="73025" marB="73025" anchor="ctr">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solidFill>
                      <a:srgbClr val="FFFFFF"/>
                    </a:solidFill>
                  </a:tcPr>
                </a:tc>
                <a:extLst>
                  <a:ext uri="{0D108BD9-81ED-4DB2-BD59-A6C34878D82A}">
                    <a16:rowId xmlns:a16="http://schemas.microsoft.com/office/drawing/2014/main" val="10008"/>
                  </a:ext>
                </a:extLst>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graphicFrame>
        <p:nvGraphicFramePr>
          <p:cNvPr id="96" name="Google Shape;96;p21"/>
          <p:cNvGraphicFramePr/>
          <p:nvPr/>
        </p:nvGraphicFramePr>
        <p:xfrm>
          <a:off x="-37" y="-20"/>
          <a:ext cx="3000000" cy="3000000"/>
        </p:xfrm>
        <a:graphic>
          <a:graphicData uri="http://schemas.openxmlformats.org/drawingml/2006/table">
            <a:tbl>
              <a:tblPr bandRow="1">
                <a:noFill/>
                <a:tableStyleId>{4C863E2C-6CC6-44A2-8A6B-BEAB063E3C7C}</a:tableStyleId>
              </a:tblPr>
              <a:tblGrid>
                <a:gridCol w="30480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gridCol w="3048000">
                  <a:extLst>
                    <a:ext uri="{9D8B030D-6E8A-4147-A177-3AD203B41FA5}">
                      <a16:colId xmlns:a16="http://schemas.microsoft.com/office/drawing/2014/main" val="20002"/>
                    </a:ext>
                  </a:extLst>
                </a:gridCol>
              </a:tblGrid>
              <a:tr h="543275">
                <a:tc gridSpan="3">
                  <a:txBody>
                    <a:bodyPr/>
                    <a:lstStyle/>
                    <a:p>
                      <a:pPr marL="0" lvl="0" indent="0" algn="ctr" rtl="0">
                        <a:lnSpc>
                          <a:spcPct val="115000"/>
                        </a:lnSpc>
                        <a:spcBef>
                          <a:spcPts val="0"/>
                        </a:spcBef>
                        <a:spcAft>
                          <a:spcPts val="600"/>
                        </a:spcAft>
                        <a:buNone/>
                      </a:pPr>
                      <a:r>
                        <a:rPr lang="en" sz="1200" b="1">
                          <a:solidFill>
                            <a:srgbClr val="FFFFFF"/>
                          </a:solidFill>
                          <a:latin typeface="Calibri"/>
                          <a:ea typeface="Calibri"/>
                          <a:cs typeface="Calibri"/>
                          <a:sym typeface="Calibri"/>
                        </a:rPr>
                        <a:t>Survey Card G</a:t>
                      </a:r>
                      <a:endParaRPr sz="1200" b="1">
                        <a:solidFill>
                          <a:srgbClr val="FFFFFF"/>
                        </a:solidFill>
                        <a:latin typeface="Calibri"/>
                        <a:ea typeface="Calibri"/>
                        <a:cs typeface="Calibri"/>
                        <a:sym typeface="Calibri"/>
                      </a:endParaRPr>
                    </a:p>
                  </a:txBody>
                  <a:tcPr marL="73025" marR="73025" marT="73025" marB="73025" anchor="ctr">
                    <a:solidFill>
                      <a:srgbClr val="3E5C61"/>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806900">
                <a:tc>
                  <a:txBody>
                    <a:bodyPr/>
                    <a:lstStyle/>
                    <a:p>
                      <a:pPr marL="0" lvl="0" indent="0" algn="ctr" rtl="0">
                        <a:spcBef>
                          <a:spcPts val="1000"/>
                        </a:spcBef>
                        <a:spcAft>
                          <a:spcPts val="0"/>
                        </a:spcAft>
                        <a:buNone/>
                      </a:pPr>
                      <a:r>
                        <a:rPr lang="en" sz="1200" b="1">
                          <a:solidFill>
                            <a:srgbClr val="910D28"/>
                          </a:solidFill>
                          <a:highlight>
                            <a:srgbClr val="FFFFFF"/>
                          </a:highlight>
                          <a:latin typeface="Calibri"/>
                          <a:ea typeface="Calibri"/>
                          <a:cs typeface="Calibri"/>
                          <a:sym typeface="Calibri"/>
                        </a:rPr>
                        <a:t>Activities that describe what I like to do:</a:t>
                      </a:r>
                      <a:endParaRPr sz="1200" b="1">
                        <a:solidFill>
                          <a:srgbClr val="910D28"/>
                        </a:solidFill>
                        <a:highlight>
                          <a:srgbClr val="FFFFFF"/>
                        </a:highlight>
                        <a:latin typeface="Calibri"/>
                        <a:ea typeface="Calibri"/>
                        <a:cs typeface="Calibri"/>
                        <a:sym typeface="Calibri"/>
                      </a:endParaRPr>
                    </a:p>
                  </a:txBody>
                  <a:tcPr marL="73025" marR="73025" marT="73025" marB="73025" anchor="ctr"/>
                </a:tc>
                <a:tc>
                  <a:txBody>
                    <a:bodyPr/>
                    <a:lstStyle/>
                    <a:p>
                      <a:pPr marL="0" lvl="0" indent="0" algn="ctr" rtl="0">
                        <a:spcBef>
                          <a:spcPts val="1000"/>
                        </a:spcBef>
                        <a:spcAft>
                          <a:spcPts val="0"/>
                        </a:spcAft>
                        <a:buNone/>
                      </a:pPr>
                      <a:r>
                        <a:rPr lang="en" sz="1200" b="1">
                          <a:solidFill>
                            <a:srgbClr val="910D28"/>
                          </a:solidFill>
                          <a:highlight>
                            <a:srgbClr val="FFFFFF"/>
                          </a:highlight>
                          <a:latin typeface="Calibri"/>
                          <a:ea typeface="Calibri"/>
                          <a:cs typeface="Calibri"/>
                          <a:sym typeface="Calibri"/>
                        </a:rPr>
                        <a:t>Personal qualities that describe me: </a:t>
                      </a:r>
                      <a:endParaRPr sz="1200">
                        <a:latin typeface="Calibri"/>
                        <a:ea typeface="Calibri"/>
                        <a:cs typeface="Calibri"/>
                        <a:sym typeface="Calibri"/>
                      </a:endParaRPr>
                    </a:p>
                  </a:txBody>
                  <a:tcPr marL="73025" marR="73025" marT="73025" marB="73025" anchor="ctr"/>
                </a:tc>
                <a:tc>
                  <a:txBody>
                    <a:bodyPr/>
                    <a:lstStyle/>
                    <a:p>
                      <a:pPr marL="0" lvl="0" indent="0" algn="ctr" rtl="0">
                        <a:spcBef>
                          <a:spcPts val="1000"/>
                        </a:spcBef>
                        <a:spcAft>
                          <a:spcPts val="0"/>
                        </a:spcAft>
                        <a:buNone/>
                      </a:pPr>
                      <a:r>
                        <a:rPr lang="en" sz="1200" b="1">
                          <a:solidFill>
                            <a:srgbClr val="910D28"/>
                          </a:solidFill>
                          <a:highlight>
                            <a:srgbClr val="FFFFFF"/>
                          </a:highlight>
                          <a:latin typeface="Calibri"/>
                          <a:ea typeface="Calibri"/>
                          <a:cs typeface="Calibri"/>
                          <a:sym typeface="Calibri"/>
                        </a:rPr>
                        <a:t>School subjects I like:</a:t>
                      </a:r>
                      <a:endParaRPr sz="1200">
                        <a:latin typeface="Calibri"/>
                        <a:ea typeface="Calibri"/>
                        <a:cs typeface="Calibri"/>
                        <a:sym typeface="Calibri"/>
                      </a:endParaRPr>
                    </a:p>
                  </a:txBody>
                  <a:tcPr marL="73025" marR="73025" marT="73025" marB="73025" anchor="ctr"/>
                </a:tc>
                <a:extLst>
                  <a:ext uri="{0D108BD9-81ED-4DB2-BD59-A6C34878D82A}">
                    <a16:rowId xmlns:a16="http://schemas.microsoft.com/office/drawing/2014/main" val="10001"/>
                  </a:ext>
                </a:extLst>
              </a:tr>
              <a:tr h="411450">
                <a:tc>
                  <a:txBody>
                    <a:bodyPr/>
                    <a:lstStyle/>
                    <a:p>
                      <a:pPr marL="0" lvl="0" indent="0" algn="ctr" rtl="0">
                        <a:spcBef>
                          <a:spcPts val="0"/>
                        </a:spcBef>
                        <a:spcAft>
                          <a:spcPts val="0"/>
                        </a:spcAft>
                        <a:buNone/>
                      </a:pPr>
                      <a:r>
                        <a:rPr lang="en" sz="1200">
                          <a:latin typeface="Calibri"/>
                          <a:ea typeface="Calibri"/>
                          <a:cs typeface="Calibri"/>
                          <a:sym typeface="Calibri"/>
                        </a:rPr>
                        <a:t>I like to shop.</a:t>
                      </a:r>
                      <a:endParaRPr sz="1200">
                        <a:latin typeface="Calibri"/>
                        <a:ea typeface="Calibri"/>
                        <a:cs typeface="Calibri"/>
                        <a:sym typeface="Calibri"/>
                      </a:endParaRPr>
                    </a:p>
                  </a:txBody>
                  <a:tcPr marL="73025" marR="73025" marT="73025" marB="73025" anchor="ctr">
                    <a:solidFill>
                      <a:srgbClr val="F3F3F3"/>
                    </a:solidFill>
                  </a:tcPr>
                </a:tc>
                <a:tc>
                  <a:txBody>
                    <a:bodyPr/>
                    <a:lstStyle/>
                    <a:p>
                      <a:pPr marL="0" lvl="0" indent="0" algn="ctr" rtl="0">
                        <a:spcBef>
                          <a:spcPts val="0"/>
                        </a:spcBef>
                        <a:spcAft>
                          <a:spcPts val="0"/>
                        </a:spcAft>
                        <a:buNone/>
                      </a:pPr>
                      <a:r>
                        <a:rPr lang="en" sz="1200">
                          <a:latin typeface="Calibri"/>
                          <a:ea typeface="Calibri"/>
                          <a:cs typeface="Calibri"/>
                          <a:sym typeface="Calibri"/>
                        </a:rPr>
                        <a:t>I am energetic.</a:t>
                      </a:r>
                      <a:endParaRPr sz="1200">
                        <a:latin typeface="Calibri"/>
                        <a:ea typeface="Calibri"/>
                        <a:cs typeface="Calibri"/>
                        <a:sym typeface="Calibri"/>
                      </a:endParaRPr>
                    </a:p>
                  </a:txBody>
                  <a:tcPr marL="73025" marR="73025" marT="73025" marB="73025" anchor="ctr">
                    <a:solidFill>
                      <a:srgbClr val="F3F3F3"/>
                    </a:solidFill>
                  </a:tcPr>
                </a:tc>
                <a:tc>
                  <a:txBody>
                    <a:bodyPr/>
                    <a:lstStyle/>
                    <a:p>
                      <a:pPr marL="0" lvl="0" indent="0" algn="ctr" rtl="0">
                        <a:spcBef>
                          <a:spcPts val="0"/>
                        </a:spcBef>
                        <a:spcAft>
                          <a:spcPts val="0"/>
                        </a:spcAft>
                        <a:buNone/>
                      </a:pPr>
                      <a:r>
                        <a:rPr lang="en" sz="1200">
                          <a:latin typeface="Calibri"/>
                          <a:ea typeface="Calibri"/>
                          <a:cs typeface="Calibri"/>
                          <a:sym typeface="Calibri"/>
                        </a:rPr>
                        <a:t>Language Arts</a:t>
                      </a:r>
                      <a:endParaRPr sz="1200">
                        <a:latin typeface="Calibri"/>
                        <a:ea typeface="Calibri"/>
                        <a:cs typeface="Calibri"/>
                        <a:sym typeface="Calibri"/>
                      </a:endParaRPr>
                    </a:p>
                  </a:txBody>
                  <a:tcPr marL="73025" marR="73025" marT="73025" marB="73025" anchor="ctr">
                    <a:solidFill>
                      <a:srgbClr val="F3F3F3"/>
                    </a:solidFill>
                  </a:tcPr>
                </a:tc>
                <a:extLst>
                  <a:ext uri="{0D108BD9-81ED-4DB2-BD59-A6C34878D82A}">
                    <a16:rowId xmlns:a16="http://schemas.microsoft.com/office/drawing/2014/main" val="10002"/>
                  </a:ext>
                </a:extLst>
              </a:tr>
              <a:tr h="411450">
                <a:tc>
                  <a:txBody>
                    <a:bodyPr/>
                    <a:lstStyle/>
                    <a:p>
                      <a:pPr marL="0" lvl="0" indent="0" algn="ctr" rtl="0">
                        <a:spcBef>
                          <a:spcPts val="0"/>
                        </a:spcBef>
                        <a:spcAft>
                          <a:spcPts val="0"/>
                        </a:spcAft>
                        <a:buNone/>
                      </a:pPr>
                      <a:r>
                        <a:rPr lang="en" sz="1200">
                          <a:latin typeface="Calibri"/>
                          <a:ea typeface="Calibri"/>
                          <a:cs typeface="Calibri"/>
                          <a:sym typeface="Calibri"/>
                        </a:rPr>
                        <a:t>I enjoy being in charge.</a:t>
                      </a:r>
                      <a:endParaRPr sz="1200">
                        <a:latin typeface="Calibri"/>
                        <a:ea typeface="Calibri"/>
                        <a:cs typeface="Calibri"/>
                        <a:sym typeface="Calibri"/>
                      </a:endParaRPr>
                    </a:p>
                  </a:txBody>
                  <a:tcPr marL="73025" marR="73025" marT="73025" marB="73025" anchor="ctr"/>
                </a:tc>
                <a:tc>
                  <a:txBody>
                    <a:bodyPr/>
                    <a:lstStyle/>
                    <a:p>
                      <a:pPr marL="0" lvl="0" indent="0" algn="ctr" rtl="0">
                        <a:spcBef>
                          <a:spcPts val="0"/>
                        </a:spcBef>
                        <a:spcAft>
                          <a:spcPts val="0"/>
                        </a:spcAft>
                        <a:buNone/>
                      </a:pPr>
                      <a:r>
                        <a:rPr lang="en" sz="1200">
                          <a:latin typeface="Calibri"/>
                          <a:ea typeface="Calibri"/>
                          <a:cs typeface="Calibri"/>
                          <a:sym typeface="Calibri"/>
                        </a:rPr>
                        <a:t>I am competitive.</a:t>
                      </a:r>
                      <a:endParaRPr sz="1200">
                        <a:latin typeface="Calibri"/>
                        <a:ea typeface="Calibri"/>
                        <a:cs typeface="Calibri"/>
                        <a:sym typeface="Calibri"/>
                      </a:endParaRPr>
                    </a:p>
                  </a:txBody>
                  <a:tcPr marL="73025" marR="73025" marT="73025" marB="73025" anchor="ctr"/>
                </a:tc>
                <a:tc>
                  <a:txBody>
                    <a:bodyPr/>
                    <a:lstStyle/>
                    <a:p>
                      <a:pPr marL="0" lvl="0" indent="0" algn="ctr" rtl="0">
                        <a:spcBef>
                          <a:spcPts val="0"/>
                        </a:spcBef>
                        <a:spcAft>
                          <a:spcPts val="0"/>
                        </a:spcAft>
                        <a:buNone/>
                      </a:pPr>
                      <a:r>
                        <a:rPr lang="en" sz="1200">
                          <a:latin typeface="Calibri"/>
                          <a:ea typeface="Calibri"/>
                          <a:cs typeface="Calibri"/>
                          <a:sym typeface="Calibri"/>
                        </a:rPr>
                        <a:t>Math</a:t>
                      </a:r>
                      <a:endParaRPr sz="1200">
                        <a:latin typeface="Calibri"/>
                        <a:ea typeface="Calibri"/>
                        <a:cs typeface="Calibri"/>
                        <a:sym typeface="Calibri"/>
                      </a:endParaRPr>
                    </a:p>
                  </a:txBody>
                  <a:tcPr marL="73025" marR="73025" marT="73025" marB="73025" anchor="ctr"/>
                </a:tc>
                <a:extLst>
                  <a:ext uri="{0D108BD9-81ED-4DB2-BD59-A6C34878D82A}">
                    <a16:rowId xmlns:a16="http://schemas.microsoft.com/office/drawing/2014/main" val="10003"/>
                  </a:ext>
                </a:extLst>
              </a:tr>
              <a:tr h="639150">
                <a:tc>
                  <a:txBody>
                    <a:bodyPr/>
                    <a:lstStyle/>
                    <a:p>
                      <a:pPr marL="0" lvl="0" indent="0" algn="ctr" rtl="0">
                        <a:spcBef>
                          <a:spcPts val="0"/>
                        </a:spcBef>
                        <a:spcAft>
                          <a:spcPts val="0"/>
                        </a:spcAft>
                        <a:buNone/>
                      </a:pPr>
                      <a:r>
                        <a:rPr lang="en" sz="1200">
                          <a:latin typeface="Calibri"/>
                          <a:ea typeface="Calibri"/>
                          <a:cs typeface="Calibri"/>
                          <a:sym typeface="Calibri"/>
                        </a:rPr>
                        <a:t>Making displays and promoting ideas sounds fun.</a:t>
                      </a:r>
                      <a:endParaRPr sz="1200">
                        <a:latin typeface="Calibri"/>
                        <a:ea typeface="Calibri"/>
                        <a:cs typeface="Calibri"/>
                        <a:sym typeface="Calibri"/>
                      </a:endParaRPr>
                    </a:p>
                  </a:txBody>
                  <a:tcPr marL="73025" marR="73025" marT="73025" marB="73025" anchor="ctr">
                    <a:solidFill>
                      <a:srgbClr val="F3F3F3"/>
                    </a:solidFill>
                  </a:tcPr>
                </a:tc>
                <a:tc>
                  <a:txBody>
                    <a:bodyPr/>
                    <a:lstStyle/>
                    <a:p>
                      <a:pPr marL="0" lvl="0" indent="0" algn="ctr" rtl="0">
                        <a:spcBef>
                          <a:spcPts val="0"/>
                        </a:spcBef>
                        <a:spcAft>
                          <a:spcPts val="0"/>
                        </a:spcAft>
                        <a:buNone/>
                      </a:pPr>
                      <a:r>
                        <a:rPr lang="en" sz="1200">
                          <a:latin typeface="Calibri"/>
                          <a:ea typeface="Calibri"/>
                          <a:cs typeface="Calibri"/>
                          <a:sym typeface="Calibri"/>
                        </a:rPr>
                        <a:t>I am creative.</a:t>
                      </a:r>
                      <a:endParaRPr sz="1200">
                        <a:latin typeface="Calibri"/>
                        <a:ea typeface="Calibri"/>
                        <a:cs typeface="Calibri"/>
                        <a:sym typeface="Calibri"/>
                      </a:endParaRPr>
                    </a:p>
                  </a:txBody>
                  <a:tcPr marL="73025" marR="73025" marT="73025" marB="73025" anchor="ctr">
                    <a:solidFill>
                      <a:srgbClr val="F3F3F3"/>
                    </a:solidFill>
                  </a:tcPr>
                </a:tc>
                <a:tc>
                  <a:txBody>
                    <a:bodyPr/>
                    <a:lstStyle/>
                    <a:p>
                      <a:pPr marL="0" lvl="0" indent="0" algn="ctr" rtl="0">
                        <a:spcBef>
                          <a:spcPts val="0"/>
                        </a:spcBef>
                        <a:spcAft>
                          <a:spcPts val="0"/>
                        </a:spcAft>
                        <a:buNone/>
                      </a:pPr>
                      <a:r>
                        <a:rPr lang="en" sz="1200">
                          <a:latin typeface="Calibri"/>
                          <a:ea typeface="Calibri"/>
                          <a:cs typeface="Calibri"/>
                          <a:sym typeface="Calibri"/>
                        </a:rPr>
                        <a:t>Business/Marketing</a:t>
                      </a:r>
                      <a:endParaRPr sz="1200">
                        <a:latin typeface="Calibri"/>
                        <a:ea typeface="Calibri"/>
                        <a:cs typeface="Calibri"/>
                        <a:sym typeface="Calibri"/>
                      </a:endParaRPr>
                    </a:p>
                  </a:txBody>
                  <a:tcPr marL="73025" marR="73025" marT="73025" marB="73025" anchor="ctr">
                    <a:solidFill>
                      <a:srgbClr val="F3F3F3"/>
                    </a:solidFill>
                  </a:tcPr>
                </a:tc>
                <a:extLst>
                  <a:ext uri="{0D108BD9-81ED-4DB2-BD59-A6C34878D82A}">
                    <a16:rowId xmlns:a16="http://schemas.microsoft.com/office/drawing/2014/main" val="10004"/>
                  </a:ext>
                </a:extLst>
              </a:tr>
              <a:tr h="639150">
                <a:tc>
                  <a:txBody>
                    <a:bodyPr/>
                    <a:lstStyle/>
                    <a:p>
                      <a:pPr marL="0" lvl="0" indent="0" algn="ctr" rtl="0">
                        <a:spcBef>
                          <a:spcPts val="0"/>
                        </a:spcBef>
                        <a:spcAft>
                          <a:spcPts val="0"/>
                        </a:spcAft>
                        <a:buNone/>
                      </a:pPr>
                      <a:r>
                        <a:rPr lang="en" sz="1200">
                          <a:latin typeface="Calibri"/>
                          <a:ea typeface="Calibri"/>
                          <a:cs typeface="Calibri"/>
                          <a:sym typeface="Calibri"/>
                        </a:rPr>
                        <a:t>I like to give presentations and enjoy public speaking. </a:t>
                      </a:r>
                      <a:endParaRPr sz="1200">
                        <a:latin typeface="Calibri"/>
                        <a:ea typeface="Calibri"/>
                        <a:cs typeface="Calibri"/>
                        <a:sym typeface="Calibri"/>
                      </a:endParaRPr>
                    </a:p>
                  </a:txBody>
                  <a:tcPr marL="73025" marR="73025" marT="73025" marB="73025" anchor="ctr">
                    <a:solidFill>
                      <a:srgbClr val="FFFFFF"/>
                    </a:solidFill>
                  </a:tcPr>
                </a:tc>
                <a:tc>
                  <a:txBody>
                    <a:bodyPr/>
                    <a:lstStyle/>
                    <a:p>
                      <a:pPr marL="0" lvl="0" indent="0" algn="ctr" rtl="0">
                        <a:spcBef>
                          <a:spcPts val="0"/>
                        </a:spcBef>
                        <a:spcAft>
                          <a:spcPts val="0"/>
                        </a:spcAft>
                        <a:buNone/>
                      </a:pPr>
                      <a:r>
                        <a:rPr lang="en" sz="1200">
                          <a:latin typeface="Calibri"/>
                          <a:ea typeface="Calibri"/>
                          <a:cs typeface="Calibri"/>
                          <a:sym typeface="Calibri"/>
                        </a:rPr>
                        <a:t>I am motivated.</a:t>
                      </a:r>
                      <a:endParaRPr sz="1200">
                        <a:latin typeface="Calibri"/>
                        <a:ea typeface="Calibri"/>
                        <a:cs typeface="Calibri"/>
                        <a:sym typeface="Calibri"/>
                      </a:endParaRPr>
                    </a:p>
                  </a:txBody>
                  <a:tcPr marL="73025" marR="73025" marT="73025" marB="73025" anchor="ctr">
                    <a:solidFill>
                      <a:srgbClr val="FFFFFF"/>
                    </a:solidFill>
                  </a:tcPr>
                </a:tc>
                <a:tc>
                  <a:txBody>
                    <a:bodyPr/>
                    <a:lstStyle/>
                    <a:p>
                      <a:pPr marL="0" lvl="0" indent="0" algn="ctr" rtl="0">
                        <a:spcBef>
                          <a:spcPts val="0"/>
                        </a:spcBef>
                        <a:spcAft>
                          <a:spcPts val="0"/>
                        </a:spcAft>
                        <a:buNone/>
                      </a:pPr>
                      <a:r>
                        <a:rPr lang="en" sz="1200">
                          <a:latin typeface="Calibri"/>
                          <a:ea typeface="Calibri"/>
                          <a:cs typeface="Calibri"/>
                          <a:sym typeface="Calibri"/>
                        </a:rPr>
                        <a:t>Economics</a:t>
                      </a:r>
                      <a:endParaRPr sz="1200">
                        <a:latin typeface="Calibri"/>
                        <a:ea typeface="Calibri"/>
                        <a:cs typeface="Calibri"/>
                        <a:sym typeface="Calibri"/>
                      </a:endParaRPr>
                    </a:p>
                  </a:txBody>
                  <a:tcPr marL="73025" marR="73025" marT="73025" marB="73025" anchor="ctr">
                    <a:solidFill>
                      <a:srgbClr val="FFFFFF"/>
                    </a:solidFill>
                  </a:tcPr>
                </a:tc>
                <a:extLst>
                  <a:ext uri="{0D108BD9-81ED-4DB2-BD59-A6C34878D82A}">
                    <a16:rowId xmlns:a16="http://schemas.microsoft.com/office/drawing/2014/main" val="10005"/>
                  </a:ext>
                </a:extLst>
              </a:tr>
              <a:tr h="639150">
                <a:tc>
                  <a:txBody>
                    <a:bodyPr/>
                    <a:lstStyle/>
                    <a:p>
                      <a:pPr marL="0" lvl="0" indent="0" algn="ctr" rtl="0">
                        <a:spcBef>
                          <a:spcPts val="0"/>
                        </a:spcBef>
                        <a:spcAft>
                          <a:spcPts val="0"/>
                        </a:spcAft>
                        <a:buNone/>
                      </a:pPr>
                      <a:r>
                        <a:rPr lang="en" sz="1200">
                          <a:latin typeface="Calibri"/>
                          <a:ea typeface="Calibri"/>
                          <a:cs typeface="Calibri"/>
                          <a:sym typeface="Calibri"/>
                        </a:rPr>
                        <a:t>I like persuading people to buy or do things. </a:t>
                      </a:r>
                      <a:endParaRPr sz="1200">
                        <a:latin typeface="Calibri"/>
                        <a:ea typeface="Calibri"/>
                        <a:cs typeface="Calibri"/>
                        <a:sym typeface="Calibri"/>
                      </a:endParaRPr>
                    </a:p>
                  </a:txBody>
                  <a:tcPr marL="73025" marR="73025" marT="73025" marB="73025" anchor="ctr">
                    <a:solidFill>
                      <a:srgbClr val="F3F3F3"/>
                    </a:solidFill>
                  </a:tcPr>
                </a:tc>
                <a:tc>
                  <a:txBody>
                    <a:bodyPr/>
                    <a:lstStyle/>
                    <a:p>
                      <a:pPr marL="0" lvl="0" indent="0" algn="ctr" rtl="0">
                        <a:spcBef>
                          <a:spcPts val="0"/>
                        </a:spcBef>
                        <a:spcAft>
                          <a:spcPts val="0"/>
                        </a:spcAft>
                        <a:buNone/>
                      </a:pPr>
                      <a:r>
                        <a:rPr lang="en" sz="1200">
                          <a:latin typeface="Calibri"/>
                          <a:ea typeface="Calibri"/>
                          <a:cs typeface="Calibri"/>
                          <a:sym typeface="Calibri"/>
                        </a:rPr>
                        <a:t>I am persuasive. </a:t>
                      </a:r>
                      <a:endParaRPr sz="1200">
                        <a:latin typeface="Calibri"/>
                        <a:ea typeface="Calibri"/>
                        <a:cs typeface="Calibri"/>
                        <a:sym typeface="Calibri"/>
                      </a:endParaRPr>
                    </a:p>
                  </a:txBody>
                  <a:tcPr marL="73025" marR="73025" marT="73025" marB="73025" anchor="ctr">
                    <a:lnB w="12700" cap="flat" cmpd="sng">
                      <a:solidFill>
                        <a:srgbClr val="BED7D3"/>
                      </a:solidFill>
                      <a:prstDash val="solid"/>
                      <a:round/>
                      <a:headEnd type="none" w="sm" len="sm"/>
                      <a:tailEnd type="none" w="sm" len="sm"/>
                    </a:lnB>
                    <a:solidFill>
                      <a:srgbClr val="F3F3F3"/>
                    </a:solidFill>
                  </a:tcPr>
                </a:tc>
                <a:tc>
                  <a:txBody>
                    <a:bodyPr/>
                    <a:lstStyle/>
                    <a:p>
                      <a:pPr marL="0" lvl="0" indent="0" algn="ctr" rtl="0">
                        <a:spcBef>
                          <a:spcPts val="0"/>
                        </a:spcBef>
                        <a:spcAft>
                          <a:spcPts val="0"/>
                        </a:spcAft>
                        <a:buNone/>
                      </a:pPr>
                      <a:r>
                        <a:rPr lang="en" sz="1200">
                          <a:latin typeface="Calibri"/>
                          <a:ea typeface="Calibri"/>
                          <a:cs typeface="Calibri"/>
                          <a:sym typeface="Calibri"/>
                        </a:rPr>
                        <a:t>Computer Applications</a:t>
                      </a:r>
                      <a:endParaRPr sz="1200">
                        <a:latin typeface="Calibri"/>
                        <a:ea typeface="Calibri"/>
                        <a:cs typeface="Calibri"/>
                        <a:sym typeface="Calibri"/>
                      </a:endParaRPr>
                    </a:p>
                  </a:txBody>
                  <a:tcPr marL="73025" marR="73025" marT="73025" marB="73025" anchor="ctr">
                    <a:lnB w="12700" cap="flat" cmpd="sng">
                      <a:solidFill>
                        <a:srgbClr val="BED7D3"/>
                      </a:solidFill>
                      <a:prstDash val="solid"/>
                      <a:round/>
                      <a:headEnd type="none" w="sm" len="sm"/>
                      <a:tailEnd type="none" w="sm" len="sm"/>
                    </a:lnB>
                    <a:solidFill>
                      <a:srgbClr val="F3F3F3"/>
                    </a:solidFill>
                  </a:tcPr>
                </a:tc>
                <a:extLst>
                  <a:ext uri="{0D108BD9-81ED-4DB2-BD59-A6C34878D82A}">
                    <a16:rowId xmlns:a16="http://schemas.microsoft.com/office/drawing/2014/main" val="10006"/>
                  </a:ext>
                </a:extLst>
              </a:tr>
              <a:tr h="413825">
                <a:tc>
                  <a:txBody>
                    <a:bodyPr/>
                    <a:lstStyle/>
                    <a:p>
                      <a:pPr marL="0" lvl="0" indent="0" algn="ctr" rtl="0">
                        <a:spcBef>
                          <a:spcPts val="0"/>
                        </a:spcBef>
                        <a:spcAft>
                          <a:spcPts val="0"/>
                        </a:spcAft>
                        <a:buNone/>
                      </a:pPr>
                      <a:r>
                        <a:rPr lang="en" sz="1200">
                          <a:latin typeface="Calibri"/>
                          <a:ea typeface="Calibri"/>
                          <a:cs typeface="Calibri"/>
                          <a:sym typeface="Calibri"/>
                        </a:rPr>
                        <a:t>I like talking with people. </a:t>
                      </a:r>
                      <a:endParaRPr sz="1200">
                        <a:latin typeface="Calibri"/>
                        <a:ea typeface="Calibri"/>
                        <a:cs typeface="Calibri"/>
                        <a:sym typeface="Calibri"/>
                      </a:endParaRPr>
                    </a:p>
                  </a:txBody>
                  <a:tcPr marL="73025" marR="73025" marT="73025" marB="73025" anchor="ctr">
                    <a:lnR w="12700" cap="flat" cmpd="sng">
                      <a:solidFill>
                        <a:srgbClr val="BED7D3"/>
                      </a:solidFill>
                      <a:prstDash val="solid"/>
                      <a:round/>
                      <a:headEnd type="none" w="sm" len="sm"/>
                      <a:tailEnd type="none" w="sm" len="sm"/>
                    </a:lnR>
                    <a:solidFill>
                      <a:srgbClr val="FFFFFF"/>
                    </a:solidFill>
                  </a:tcPr>
                </a:tc>
                <a:tc>
                  <a:txBody>
                    <a:bodyPr/>
                    <a:lstStyle/>
                    <a:p>
                      <a:pPr marL="0" lvl="0" indent="0" algn="ctr" rtl="0">
                        <a:spcBef>
                          <a:spcPts val="0"/>
                        </a:spcBef>
                        <a:spcAft>
                          <a:spcPts val="0"/>
                        </a:spcAft>
                        <a:buNone/>
                      </a:pPr>
                      <a:endParaRPr sz="1200">
                        <a:latin typeface="Calibri"/>
                        <a:ea typeface="Calibri"/>
                        <a:cs typeface="Calibri"/>
                        <a:sym typeface="Calibri"/>
                      </a:endParaRPr>
                    </a:p>
                  </a:txBody>
                  <a:tcPr marL="73025" marR="73025" marT="73025" marB="73025" anchor="ctr">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solidFill>
                      <a:srgbClr val="999999"/>
                    </a:solidFill>
                  </a:tcPr>
                </a:tc>
                <a:tc>
                  <a:txBody>
                    <a:bodyPr/>
                    <a:lstStyle/>
                    <a:p>
                      <a:pPr marL="0" lvl="0" indent="0" algn="ctr" rtl="0">
                        <a:spcBef>
                          <a:spcPts val="0"/>
                        </a:spcBef>
                        <a:spcAft>
                          <a:spcPts val="0"/>
                        </a:spcAft>
                        <a:buNone/>
                      </a:pPr>
                      <a:endParaRPr sz="1200">
                        <a:latin typeface="Calibri"/>
                        <a:ea typeface="Calibri"/>
                        <a:cs typeface="Calibri"/>
                        <a:sym typeface="Calibri"/>
                      </a:endParaRPr>
                    </a:p>
                  </a:txBody>
                  <a:tcPr marL="73025" marR="73025" marT="73025" marB="73025" anchor="ctr">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solidFill>
                      <a:srgbClr val="999999"/>
                    </a:solidFill>
                  </a:tcPr>
                </a:tc>
                <a:extLst>
                  <a:ext uri="{0D108BD9-81ED-4DB2-BD59-A6C34878D82A}">
                    <a16:rowId xmlns:a16="http://schemas.microsoft.com/office/drawing/2014/main" val="10007"/>
                  </a:ext>
                </a:extLst>
              </a:tr>
              <a:tr h="639150">
                <a:tc>
                  <a:txBody>
                    <a:bodyPr/>
                    <a:lstStyle/>
                    <a:p>
                      <a:pPr marL="0" lvl="0" indent="0" algn="ctr" rtl="0">
                        <a:spcBef>
                          <a:spcPts val="0"/>
                        </a:spcBef>
                        <a:spcAft>
                          <a:spcPts val="0"/>
                        </a:spcAft>
                        <a:buNone/>
                      </a:pPr>
                      <a:r>
                        <a:rPr lang="en" sz="1200">
                          <a:latin typeface="Calibri"/>
                          <a:ea typeface="Calibri"/>
                          <a:cs typeface="Calibri"/>
                          <a:sym typeface="Calibri"/>
                        </a:rPr>
                        <a:t>I like getting opportunities to make extra money. </a:t>
                      </a:r>
                      <a:endParaRPr sz="1200">
                        <a:latin typeface="Calibri"/>
                        <a:ea typeface="Calibri"/>
                        <a:cs typeface="Calibri"/>
                        <a:sym typeface="Calibri"/>
                      </a:endParaRPr>
                    </a:p>
                  </a:txBody>
                  <a:tcPr marL="73025" marR="73025" marT="73025" marB="73025" anchor="ctr">
                    <a:lnR w="12700" cap="flat" cmpd="sng">
                      <a:solidFill>
                        <a:srgbClr val="BED7D3"/>
                      </a:solidFill>
                      <a:prstDash val="solid"/>
                      <a:round/>
                      <a:headEnd type="none" w="sm" len="sm"/>
                      <a:tailEnd type="none" w="sm" len="sm"/>
                    </a:lnR>
                    <a:solidFill>
                      <a:srgbClr val="F3F3F3"/>
                    </a:solidFill>
                  </a:tcPr>
                </a:tc>
                <a:tc>
                  <a:txBody>
                    <a:bodyPr/>
                    <a:lstStyle/>
                    <a:p>
                      <a:pPr marL="0" lvl="0" indent="0" algn="ctr" rtl="0">
                        <a:spcBef>
                          <a:spcPts val="0"/>
                        </a:spcBef>
                        <a:spcAft>
                          <a:spcPts val="0"/>
                        </a:spcAft>
                        <a:buNone/>
                      </a:pPr>
                      <a:endParaRPr sz="1200">
                        <a:latin typeface="Calibri"/>
                        <a:ea typeface="Calibri"/>
                        <a:cs typeface="Calibri"/>
                        <a:sym typeface="Calibri"/>
                      </a:endParaRPr>
                    </a:p>
                  </a:txBody>
                  <a:tcPr marL="73025" marR="73025" marT="73025" marB="73025" anchor="ctr">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solidFill>
                      <a:srgbClr val="999999"/>
                    </a:solidFill>
                  </a:tcPr>
                </a:tc>
                <a:tc>
                  <a:txBody>
                    <a:bodyPr/>
                    <a:lstStyle/>
                    <a:p>
                      <a:pPr marL="0" lvl="0" indent="0" algn="l" rtl="0">
                        <a:spcBef>
                          <a:spcPts val="1000"/>
                        </a:spcBef>
                        <a:spcAft>
                          <a:spcPts val="0"/>
                        </a:spcAft>
                        <a:buNone/>
                      </a:pPr>
                      <a:r>
                        <a:rPr lang="en" sz="1200" b="1">
                          <a:solidFill>
                            <a:srgbClr val="910D28"/>
                          </a:solidFill>
                          <a:highlight>
                            <a:schemeClr val="lt1"/>
                          </a:highlight>
                          <a:latin typeface="Calibri"/>
                          <a:ea typeface="Calibri"/>
                          <a:cs typeface="Calibri"/>
                          <a:sym typeface="Calibri"/>
                        </a:rPr>
                        <a:t>Survey Card G Total:</a:t>
                      </a:r>
                      <a:endParaRPr sz="1200">
                        <a:solidFill>
                          <a:schemeClr val="dk1"/>
                        </a:solidFill>
                        <a:latin typeface="Calibri"/>
                        <a:ea typeface="Calibri"/>
                        <a:cs typeface="Calibri"/>
                        <a:sym typeface="Calibri"/>
                      </a:endParaRPr>
                    </a:p>
                    <a:p>
                      <a:pPr marL="0" lvl="0" indent="0" algn="ctr" rtl="0">
                        <a:spcBef>
                          <a:spcPts val="0"/>
                        </a:spcBef>
                        <a:spcAft>
                          <a:spcPts val="0"/>
                        </a:spcAft>
                        <a:buNone/>
                      </a:pPr>
                      <a:endParaRPr sz="1200" b="1">
                        <a:solidFill>
                          <a:srgbClr val="910D28"/>
                        </a:solidFill>
                        <a:latin typeface="Calibri"/>
                        <a:ea typeface="Calibri"/>
                        <a:cs typeface="Calibri"/>
                        <a:sym typeface="Calibri"/>
                      </a:endParaRPr>
                    </a:p>
                  </a:txBody>
                  <a:tcPr marL="73025" marR="73025" marT="73025" marB="73025" anchor="ctr">
                    <a:lnL w="12700" cap="flat" cmpd="sng">
                      <a:solidFill>
                        <a:srgbClr val="BED7D3"/>
                      </a:solidFill>
                      <a:prstDash val="solid"/>
                      <a:round/>
                      <a:headEnd type="none" w="sm" len="sm"/>
                      <a:tailEnd type="none" w="sm" len="sm"/>
                    </a:lnL>
                    <a:lnR w="12700" cap="flat" cmpd="sng">
                      <a:solidFill>
                        <a:srgbClr val="BED7D3"/>
                      </a:solidFill>
                      <a:prstDash val="solid"/>
                      <a:round/>
                      <a:headEnd type="none" w="sm" len="sm"/>
                      <a:tailEnd type="none" w="sm" len="sm"/>
                    </a:lnR>
                    <a:lnT w="12700" cap="flat" cmpd="sng">
                      <a:solidFill>
                        <a:srgbClr val="BED7D3"/>
                      </a:solidFill>
                      <a:prstDash val="solid"/>
                      <a:round/>
                      <a:headEnd type="none" w="sm" len="sm"/>
                      <a:tailEnd type="none" w="sm" len="sm"/>
                    </a:lnT>
                    <a:lnB w="12700" cap="flat" cmpd="sng">
                      <a:solidFill>
                        <a:srgbClr val="BED7D3"/>
                      </a:solidFill>
                      <a:prstDash val="solid"/>
                      <a:round/>
                      <a:headEnd type="none" w="sm" len="sm"/>
                      <a:tailEnd type="none" w="sm" len="sm"/>
                    </a:lnB>
                    <a:solidFill>
                      <a:srgbClr val="FFFFFF"/>
                    </a:solidFill>
                  </a:tcPr>
                </a:tc>
                <a:extLst>
                  <a:ext uri="{0D108BD9-81ED-4DB2-BD59-A6C34878D82A}">
                    <a16:rowId xmlns:a16="http://schemas.microsoft.com/office/drawing/2014/main" val="10008"/>
                  </a:ext>
                </a:extLst>
              </a:tr>
            </a:tbl>
          </a:graphicData>
        </a:graphic>
      </p:graphicFrame>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1846</Words>
  <Application>Microsoft Office PowerPoint</Application>
  <PresentationFormat>On-screen Show (16:9)</PresentationFormat>
  <Paragraphs>252</Paragraphs>
  <Slides>12</Slides>
  <Notes>12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Calibri</vt:lpstr>
      <vt:lpstr>Simple Light</vt:lpstr>
      <vt:lpstr>K20 CAREER CLUSTER SURVEY - DRONES</vt:lpstr>
      <vt:lpstr>DROP ZONE: CAREER CLUSTER ACTIVITY (DIGITAL)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K20 CAREER CLUSTER SURVEY - DRONES</dc:title>
  <dc:creator>K20 Center</dc:creator>
  <cp:lastModifiedBy>Lee, Brooke L.</cp:lastModifiedBy>
  <cp:revision>1</cp:revision>
  <dcterms:modified xsi:type="dcterms:W3CDTF">2021-09-14T21:45:24Z</dcterms:modified>
</cp:coreProperties>
</file>